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</p:sldMasterIdLst>
  <p:notesMasterIdLst>
    <p:notesMasterId r:id="rId47"/>
  </p:notesMasterIdLst>
  <p:sldIdLst>
    <p:sldId id="256" r:id="rId2"/>
    <p:sldId id="259" r:id="rId3"/>
    <p:sldId id="258" r:id="rId4"/>
    <p:sldId id="260" r:id="rId5"/>
    <p:sldId id="261" r:id="rId6"/>
    <p:sldId id="299" r:id="rId7"/>
    <p:sldId id="300" r:id="rId8"/>
    <p:sldId id="301" r:id="rId9"/>
    <p:sldId id="320" r:id="rId10"/>
    <p:sldId id="302" r:id="rId11"/>
    <p:sldId id="318" r:id="rId12"/>
    <p:sldId id="309" r:id="rId13"/>
    <p:sldId id="315" r:id="rId14"/>
    <p:sldId id="308" r:id="rId15"/>
    <p:sldId id="343" r:id="rId16"/>
    <p:sldId id="312" r:id="rId17"/>
    <p:sldId id="344" r:id="rId18"/>
    <p:sldId id="345" r:id="rId19"/>
    <p:sldId id="313" r:id="rId20"/>
    <p:sldId id="323" r:id="rId21"/>
    <p:sldId id="324" r:id="rId22"/>
    <p:sldId id="321" r:id="rId23"/>
    <p:sldId id="351" r:id="rId24"/>
    <p:sldId id="346" r:id="rId25"/>
    <p:sldId id="326" r:id="rId26"/>
    <p:sldId id="350" r:id="rId27"/>
    <p:sldId id="352" r:id="rId28"/>
    <p:sldId id="331" r:id="rId29"/>
    <p:sldId id="349" r:id="rId30"/>
    <p:sldId id="379" r:id="rId31"/>
    <p:sldId id="380" r:id="rId32"/>
    <p:sldId id="382" r:id="rId33"/>
    <p:sldId id="348" r:id="rId34"/>
    <p:sldId id="347" r:id="rId35"/>
    <p:sldId id="363" r:id="rId36"/>
    <p:sldId id="364" r:id="rId37"/>
    <p:sldId id="365" r:id="rId38"/>
    <p:sldId id="369" r:id="rId39"/>
    <p:sldId id="370" r:id="rId40"/>
    <p:sldId id="371" r:id="rId41"/>
    <p:sldId id="372" r:id="rId42"/>
    <p:sldId id="373" r:id="rId43"/>
    <p:sldId id="375" r:id="rId44"/>
    <p:sldId id="376" r:id="rId45"/>
    <p:sldId id="378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3333FF"/>
    <a:srgbClr val="3366FF"/>
    <a:srgbClr val="5252D4"/>
    <a:srgbClr val="0066FF"/>
    <a:srgbClr val="FF0000"/>
    <a:srgbClr val="3333CC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41" autoAdjust="0"/>
    <p:restoredTop sz="94576" autoAdjust="0"/>
  </p:normalViewPr>
  <p:slideViewPr>
    <p:cSldViewPr snapToGrid="0">
      <p:cViewPr varScale="1">
        <p:scale>
          <a:sx n="78" d="100"/>
          <a:sy n="78" d="100"/>
        </p:scale>
        <p:origin x="144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2.xml"/><Relationship Id="rId3" Type="http://schemas.openxmlformats.org/officeDocument/2006/relationships/slide" Target="slides/slide8.xml"/><Relationship Id="rId7" Type="http://schemas.openxmlformats.org/officeDocument/2006/relationships/slide" Target="slides/slide21.xml"/><Relationship Id="rId2" Type="http://schemas.openxmlformats.org/officeDocument/2006/relationships/slide" Target="slides/slide7.xml"/><Relationship Id="rId1" Type="http://schemas.openxmlformats.org/officeDocument/2006/relationships/slide" Target="slides/slide1.xml"/><Relationship Id="rId6" Type="http://schemas.openxmlformats.org/officeDocument/2006/relationships/slide" Target="slides/slide20.xml"/><Relationship Id="rId5" Type="http://schemas.openxmlformats.org/officeDocument/2006/relationships/slide" Target="slides/slide10.xml"/><Relationship Id="rId10" Type="http://schemas.openxmlformats.org/officeDocument/2006/relationships/slide" Target="slides/slide28.xml"/><Relationship Id="rId4" Type="http://schemas.openxmlformats.org/officeDocument/2006/relationships/slide" Target="slides/slide9.xml"/><Relationship Id="rId9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0382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59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86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14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97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2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09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60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11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91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5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7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959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76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32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71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71011F1A-18F2-4CDA-B6E4-B2693A83AC11}" type="slidenum">
              <a:rPr lang="en-US"/>
              <a:pPr/>
              <a:t>23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866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037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052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145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4F81C503-C10B-4383-90B0-1889C1EBF8C3}" type="slidenum">
              <a:rPr lang="en-US"/>
              <a:pPr/>
              <a:t>27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553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623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71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99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Rotor Speed (20k RPM) _ X%</a:t>
            </a:r>
            <a:r>
              <a:rPr lang="en-US" baseline="0" dirty="0"/>
              <a:t> serum (diluted with PBS)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B36A0-0994-4A57-BCE5-BAFE48AB72D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954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63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863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D0B60C-0557-464E-9D9C-35B1E812D710}" type="slidenum">
              <a:rPr lang="en-US"/>
              <a:pPr/>
              <a:t>36</a:t>
            </a:fld>
            <a:endParaRPr lang="en-US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10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1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88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0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01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58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39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86" y="0"/>
            <a:ext cx="9141714" cy="6858000"/>
            <a:chOff x="3048" y="0"/>
            <a:chExt cx="12188952" cy="6858000"/>
          </a:xfrm>
        </p:grpSpPr>
        <p:sp>
          <p:nvSpPr>
            <p:cNvPr id="4" name="Rectangle 3"/>
            <p:cNvSpPr/>
            <p:nvPr/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574798" y="3537161"/>
              <a:ext cx="9144001" cy="196717"/>
              <a:chOff x="1523999" y="4379129"/>
              <a:chExt cx="9144001" cy="196717"/>
            </a:xfrm>
          </p:grpSpPr>
          <p:sp>
            <p:nvSpPr>
              <p:cNvPr id="19" name="Rectangle 18" descr="Gold bar"/>
              <p:cNvSpPr>
                <a:spLocks noChangeArrowheads="1"/>
              </p:cNvSpPr>
              <p:nvPr/>
            </p:nvSpPr>
            <p:spPr bwMode="auto">
              <a:xfrm rot="16200000" flipH="1">
                <a:off x="2949872" y="2953256"/>
                <a:ext cx="196717" cy="30484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>
                <a:reflection blurRad="6350" stA="50000" endA="300" endPos="38500" dist="50800" dir="5400000" sy="-100000" algn="bl" rotWithShape="0"/>
              </a:effectLst>
            </p:spPr>
            <p:txBody>
              <a:bodyPr wrap="none" anchor="ctr"/>
              <a:lstStyle/>
              <a:p>
                <a:pPr algn="ctr" eaLnBrk="1" hangingPunct="1"/>
                <a:endParaRPr 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" name="Rectangle 19" descr="Orange bar"/>
              <p:cNvSpPr>
                <a:spLocks noChangeArrowheads="1"/>
              </p:cNvSpPr>
              <p:nvPr/>
            </p:nvSpPr>
            <p:spPr bwMode="auto">
              <a:xfrm rot="16200000" flipH="1">
                <a:off x="5998335" y="2953256"/>
                <a:ext cx="196717" cy="3048463"/>
              </a:xfrm>
              <a:prstGeom prst="rect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>
                <a:reflection blurRad="6350" stA="50000" endA="300" endPos="38500" dist="50800" dir="5400000" sy="-100000" algn="bl" rotWithShape="0"/>
              </a:effectLst>
            </p:spPr>
            <p:txBody>
              <a:bodyPr wrap="none" anchor="ctr"/>
              <a:lstStyle/>
              <a:p>
                <a:pPr algn="ctr" eaLnBrk="1" hangingPunct="1"/>
                <a:endParaRPr 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" name="Rectangle 20" descr="Slate bar"/>
              <p:cNvSpPr>
                <a:spLocks noChangeArrowheads="1"/>
              </p:cNvSpPr>
              <p:nvPr/>
            </p:nvSpPr>
            <p:spPr bwMode="auto">
              <a:xfrm rot="16200000" flipH="1">
                <a:off x="9045410" y="2953256"/>
                <a:ext cx="196717" cy="3048463"/>
              </a:xfrm>
              <a:prstGeom prst="rect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>
                <a:reflection blurRad="6350" stA="50000" endA="300" endPos="38500" dist="50800" dir="5400000" sy="-100000" algn="bl" rotWithShape="0"/>
              </a:effectLst>
            </p:spPr>
            <p:txBody>
              <a:bodyPr wrap="none" anchor="ctr"/>
              <a:lstStyle/>
              <a:p>
                <a:pPr algn="ctr" eaLnBrk="1" hangingPunct="1"/>
                <a:endParaRPr lang="en-US" sz="18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56115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12610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fld id="{40790FD8-6894-4365-9CDA-2DDC0A995242}" type="datetime1">
              <a:rPr lang="en-US" smtClean="0"/>
              <a:t>7/9/2022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US"/>
              <a:t>Moderna Technology T. Laue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4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fld id="{6A2F1B4A-8C8E-470A-A08B-F8B9227240F8}" type="datetime1">
              <a:rPr lang="en-US" smtClean="0"/>
              <a:t>7/9/2022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US"/>
              <a:t>Moderna Technology T. Laue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fld id="{42F67DE7-5110-40A8-AB16-F7D0DF02E202}" type="datetime1">
              <a:rPr lang="en-US" smtClean="0"/>
              <a:t>7/9/2022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US"/>
              <a:t>Moderna Technology T. Laue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6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65D3511-106B-4B81-B638-66CA92141053}" type="datetime1">
              <a:rPr lang="en-US" altLang="en-US" smtClean="0"/>
              <a:t>7/9/2022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Moderna Technology T. Laue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DBC520E-CC2A-43E3-AA56-053EC29422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089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A6B8EFE-618C-432D-AEEA-D46B8B3C749C}" type="datetime1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Moderna Technology T. Laue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E75EF8E-AB63-4F58-AC0E-0C46F7E3CD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9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fld id="{E3825A8F-61C7-4532-A47A-93CD683121E6}" type="datetime1">
              <a:rPr lang="en-US" smtClean="0"/>
              <a:t>7/9/2022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US"/>
              <a:t>Moderna Technology T. Laue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5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62262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fld id="{23D297B4-718A-4969-9B28-F6CA96B86EC0}" type="datetime1">
              <a:rPr lang="en-US" smtClean="0"/>
              <a:t>7/9/2022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US"/>
              <a:t>Moderna Technology T. Laue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2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fld id="{3CE609D7-6A6D-48F5-992F-F0B7327CB6D4}" type="datetime1">
              <a:rPr lang="en-US" smtClean="0"/>
              <a:t>7/9/2022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US"/>
              <a:t>Moderna Technology T. Laue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9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248" y="2193926"/>
            <a:ext cx="3868340" cy="397827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2248" y="1489075"/>
            <a:ext cx="386834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2193926"/>
            <a:ext cx="3867150" cy="397827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489075"/>
            <a:ext cx="386715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74638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fld id="{AAD8DDF4-F2D3-432E-AA12-B6CC6625099B}" type="datetime1">
              <a:rPr lang="en-US" smtClean="0"/>
              <a:t>7/9/2022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US"/>
              <a:t>Moderna Technology T. Laue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9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fld id="{E20A3E9F-F277-48CE-8121-D729BEADE400}" type="datetime1">
              <a:rPr lang="en-US" smtClean="0"/>
              <a:t>7/9/2022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US"/>
              <a:t>Moderna Technology T. Laue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fld id="{3665EB80-5B56-45FA-819A-372E7743F5F4}" type="datetime1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US"/>
              <a:t>Moderna Technology T. Laue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101850"/>
            <a:ext cx="2949178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fld id="{88874731-0372-4F18-93EB-F3065DADA56C}" type="datetime1">
              <a:rPr lang="en-US" smtClean="0"/>
              <a:t>7/9/2022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US"/>
              <a:t>Moderna Technology T. Laue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1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101850"/>
            <a:ext cx="2949178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fld id="{9869F754-04F4-48E1-B56A-93F6324018C1}" type="datetime1">
              <a:rPr lang="en-US" smtClean="0"/>
              <a:t>7/9/2022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US"/>
              <a:t>Moderna Technology T. Laue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6"/>
            <a:ext cx="9141714" cy="6858006"/>
            <a:chOff x="-2728" y="-5"/>
            <a:chExt cx="12188952" cy="6858006"/>
          </a:xfrm>
        </p:grpSpPr>
        <p:sp>
          <p:nvSpPr>
            <p:cNvPr id="26" name="Rectangle 25"/>
            <p:cNvSpPr/>
            <p:nvPr/>
          </p:nvSpPr>
          <p:spPr>
            <a:xfrm>
              <a:off x="-2728" y="1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-2727" y="-5"/>
              <a:ext cx="716424" cy="6858000"/>
              <a:chOff x="-2727" y="-5"/>
              <a:chExt cx="716424" cy="685800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-2727" y="-5"/>
                <a:ext cx="571473" cy="6858000"/>
                <a:chOff x="6048440" y="-936481"/>
                <a:chExt cx="196717" cy="9144001"/>
              </a:xfrm>
            </p:grpSpPr>
            <p:sp>
              <p:nvSpPr>
                <p:cNvPr id="46" name="Rectangle 45" descr="Gold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5159057"/>
                  <a:ext cx="196717" cy="3048463"/>
                </a:xfrm>
                <a:prstGeom prst="rect">
                  <a:avLst/>
                </a:prstGeom>
                <a:solidFill>
                  <a:schemeClr val="accent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/>
                  <a:endParaRPr lang="en-US" sz="18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7" name="Rectangle 46" descr="Orang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2110594"/>
                  <a:ext cx="196717" cy="3048463"/>
                </a:xfrm>
                <a:prstGeom prst="rect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/>
                  <a:endParaRPr lang="en-US" sz="18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" name="Rectangle 47" descr="Slat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-936481"/>
                  <a:ext cx="196717" cy="3048463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/>
                  <a:endParaRPr lang="en-US" sz="18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566005" y="-5"/>
                <a:ext cx="147692" cy="6858000"/>
                <a:chOff x="6048440" y="-936481"/>
                <a:chExt cx="196717" cy="9144001"/>
              </a:xfrm>
            </p:grpSpPr>
            <p:sp>
              <p:nvSpPr>
                <p:cNvPr id="43" name="Rectangle 42" descr="Gold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5159057"/>
                  <a:ext cx="196717" cy="30484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100000">
                      <a:prstClr val="white"/>
                    </a:gs>
                  </a:gsLst>
                  <a:lin ang="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lvl="0" algn="ctr"/>
                  <a:endParaRPr lang="en-US" sz="18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4" name="Rectangle 43" descr="Orang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2110594"/>
                  <a:ext cx="196717" cy="30484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100000">
                      <a:prstClr val="white"/>
                    </a:gs>
                  </a:gsLst>
                  <a:lin ang="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/>
                  <a:endParaRPr lang="en-US" sz="18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5" name="Rectangle 44" descr="Slat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-936481"/>
                  <a:ext cx="196717" cy="30484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/>
                  <a:endParaRPr lang="en-US" sz="180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2" name="Rectangle 41"/>
              <p:cNvSpPr/>
              <p:nvPr/>
            </p:nvSpPr>
            <p:spPr>
              <a:xfrm>
                <a:off x="646782" y="-5"/>
                <a:ext cx="45719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fld id="{F08E7D40-8C3D-4E85-BD28-1AA7CD9659DE}" type="datetime1">
              <a:rPr lang="en-US" smtClean="0"/>
              <a:t>7/9/2022</a:t>
            </a:fld>
            <a:endParaRPr lang="en-US"/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US"/>
              <a:t>Moderna Technology T. Laue</a:t>
            </a: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82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jpeg"/><Relationship Id="rId4" Type="http://schemas.openxmlformats.org/officeDocument/2006/relationships/image" Target="../media/image1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3952875"/>
            <a:ext cx="2581275" cy="257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48" name="Rectangle 28"/>
          <p:cNvSpPr>
            <a:spLocks noGrp="1" noChangeArrowheads="1"/>
          </p:cNvSpPr>
          <p:nvPr>
            <p:ph type="subTitle" idx="1"/>
          </p:nvPr>
        </p:nvSpPr>
        <p:spPr>
          <a:xfrm>
            <a:off x="681135" y="4056115"/>
            <a:ext cx="6055567" cy="1655762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400" dirty="0"/>
              <a:t>Description of each</a:t>
            </a:r>
          </a:p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400" dirty="0"/>
              <a:t>How they work</a:t>
            </a:r>
          </a:p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400" dirty="0"/>
              <a:t>Advantages and disadvantages of each</a:t>
            </a:r>
          </a:p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400" dirty="0"/>
              <a:t>Choosing which to use</a:t>
            </a:r>
          </a:p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342900" indent="-34290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endParaRPr lang="en-US" sz="2400" dirty="0"/>
          </a:p>
        </p:txBody>
      </p:sp>
      <p:sp>
        <p:nvSpPr>
          <p:cNvPr id="5147" name="Rectangle 27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Optical Systems</a:t>
            </a:r>
            <a:br>
              <a:rPr lang="en-US" dirty="0"/>
            </a:br>
            <a:r>
              <a:rPr lang="en-US"/>
              <a:t>Interactions using FDS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8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2" name="Rectangle 16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Low intensity! 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Weak lamp output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Buffer absorbs</a:t>
            </a:r>
          </a:p>
          <a:p>
            <a:pPr>
              <a:lnSpc>
                <a:spcPct val="150000"/>
              </a:lnSpc>
            </a:pPr>
            <a:r>
              <a:rPr lang="en-US" b="1" dirty="0" err="1"/>
              <a:t>Schlieren</a:t>
            </a:r>
            <a:r>
              <a:rPr lang="en-US" b="1" dirty="0"/>
              <a:t> distortion at high gradients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Light deviated out of system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Typically overestimate A(r)</a:t>
            </a:r>
          </a:p>
          <a:p>
            <a:pPr>
              <a:lnSpc>
                <a:spcPct val="150000"/>
              </a:lnSpc>
            </a:pPr>
            <a:r>
              <a:rPr lang="en-US" b="1" dirty="0"/>
              <a:t>Slit to lamp image tracking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Steep absorbance curve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Test holmium oxide cell</a:t>
            </a:r>
          </a:p>
        </p:txBody>
      </p:sp>
      <p:sp>
        <p:nvSpPr>
          <p:cNvPr id="14351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Absorbance system ‘gotchas’</a:t>
            </a:r>
          </a:p>
        </p:txBody>
      </p:sp>
      <p:grpSp>
        <p:nvGrpSpPr>
          <p:cNvPr id="14349" name="Group 13"/>
          <p:cNvGrpSpPr>
            <a:grpSpLocks/>
          </p:cNvGrpSpPr>
          <p:nvPr/>
        </p:nvGrpSpPr>
        <p:grpSpPr bwMode="auto">
          <a:xfrm>
            <a:off x="6170613" y="4259263"/>
            <a:ext cx="2159000" cy="1711325"/>
            <a:chOff x="4255" y="3163"/>
            <a:chExt cx="1360" cy="1078"/>
          </a:xfrm>
        </p:grpSpPr>
        <p:grpSp>
          <p:nvGrpSpPr>
            <p:cNvPr id="14344" name="Group 8"/>
            <p:cNvGrpSpPr>
              <a:grpSpLocks/>
            </p:cNvGrpSpPr>
            <p:nvPr/>
          </p:nvGrpSpPr>
          <p:grpSpPr bwMode="auto">
            <a:xfrm>
              <a:off x="4255" y="3163"/>
              <a:ext cx="592" cy="1078"/>
              <a:chOff x="4255" y="3163"/>
              <a:chExt cx="592" cy="1078"/>
            </a:xfrm>
          </p:grpSpPr>
          <p:grpSp>
            <p:nvGrpSpPr>
              <p:cNvPr id="14342" name="Group 6"/>
              <p:cNvGrpSpPr>
                <a:grpSpLocks/>
              </p:cNvGrpSpPr>
              <p:nvPr/>
            </p:nvGrpSpPr>
            <p:grpSpPr bwMode="auto">
              <a:xfrm>
                <a:off x="4255" y="3163"/>
                <a:ext cx="592" cy="1078"/>
                <a:chOff x="4255" y="3163"/>
                <a:chExt cx="592" cy="1078"/>
              </a:xfrm>
            </p:grpSpPr>
            <p:sp>
              <p:nvSpPr>
                <p:cNvPr id="14340" name="Rectangle 4"/>
                <p:cNvSpPr>
                  <a:spLocks noChangeArrowheads="1"/>
                </p:cNvSpPr>
                <p:nvPr/>
              </p:nvSpPr>
              <p:spPr bwMode="auto">
                <a:xfrm>
                  <a:off x="4255" y="3163"/>
                  <a:ext cx="592" cy="1078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0" scaled="1"/>
                </a:gradFill>
                <a:ln w="12700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41" name="Line 5"/>
                <p:cNvSpPr>
                  <a:spLocks noChangeShapeType="1"/>
                </p:cNvSpPr>
                <p:nvPr/>
              </p:nvSpPr>
              <p:spPr bwMode="auto">
                <a:xfrm>
                  <a:off x="4560" y="3168"/>
                  <a:ext cx="0" cy="1056"/>
                </a:xfrm>
                <a:prstGeom prst="line">
                  <a:avLst/>
                </a:prstGeom>
                <a:noFill/>
                <a:ln w="50800">
                  <a:solidFill>
                    <a:schemeClr val="bg1"/>
                  </a:solidFill>
                  <a:round/>
                  <a:headEnd type="stealth" w="med" len="lg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343" name="Rectangle 7"/>
              <p:cNvSpPr>
                <a:spLocks noChangeArrowheads="1"/>
              </p:cNvSpPr>
              <p:nvPr/>
            </p:nvSpPr>
            <p:spPr bwMode="auto">
              <a:xfrm>
                <a:off x="4550" y="3542"/>
                <a:ext cx="19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</a:rPr>
                  <a:t>r</a:t>
                </a:r>
              </a:p>
            </p:txBody>
          </p:sp>
        </p:grpSp>
        <p:grpSp>
          <p:nvGrpSpPr>
            <p:cNvPr id="14348" name="Group 12"/>
            <p:cNvGrpSpPr>
              <a:grpSpLocks/>
            </p:cNvGrpSpPr>
            <p:nvPr/>
          </p:nvGrpSpPr>
          <p:grpSpPr bwMode="auto">
            <a:xfrm>
              <a:off x="5023" y="3163"/>
              <a:ext cx="592" cy="1078"/>
              <a:chOff x="5023" y="3163"/>
              <a:chExt cx="592" cy="1078"/>
            </a:xfrm>
          </p:grpSpPr>
          <p:sp>
            <p:nvSpPr>
              <p:cNvPr id="14345" name="Rectangle 9"/>
              <p:cNvSpPr>
                <a:spLocks noChangeArrowheads="1"/>
              </p:cNvSpPr>
              <p:nvPr/>
            </p:nvSpPr>
            <p:spPr bwMode="auto">
              <a:xfrm>
                <a:off x="5023" y="3163"/>
                <a:ext cx="592" cy="1078"/>
              </a:xfrm>
              <a:prstGeom prst="rect">
                <a:avLst/>
              </a:prstGeom>
              <a:gradFill rotWithShape="0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0" scaled="1"/>
              </a:gra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6" name="Line 10"/>
              <p:cNvSpPr>
                <a:spLocks noChangeShapeType="1"/>
              </p:cNvSpPr>
              <p:nvPr/>
            </p:nvSpPr>
            <p:spPr bwMode="auto">
              <a:xfrm>
                <a:off x="5232" y="3216"/>
                <a:ext cx="240" cy="1008"/>
              </a:xfrm>
              <a:prstGeom prst="line">
                <a:avLst/>
              </a:prstGeom>
              <a:noFill/>
              <a:ln w="50800">
                <a:solidFill>
                  <a:schemeClr val="bg1"/>
                </a:solidFill>
                <a:round/>
                <a:headEnd type="stealth" w="med" len="lg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7" name="Rectangle 11"/>
              <p:cNvSpPr>
                <a:spLocks noChangeArrowheads="1"/>
              </p:cNvSpPr>
              <p:nvPr/>
            </p:nvSpPr>
            <p:spPr bwMode="auto">
              <a:xfrm>
                <a:off x="5414" y="3494"/>
                <a:ext cx="19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</a:rPr>
                  <a:t>r</a:t>
                </a:r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Interference optical system</a:t>
            </a:r>
          </a:p>
        </p:txBody>
      </p:sp>
      <p:pic>
        <p:nvPicPr>
          <p:cNvPr id="1741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1517650"/>
            <a:ext cx="4268788" cy="441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730250" y="5630863"/>
            <a:ext cx="2846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 b="1"/>
              <a:t>Copyright Beckman 1996</a:t>
            </a:r>
          </a:p>
        </p:txBody>
      </p:sp>
      <p:grpSp>
        <p:nvGrpSpPr>
          <p:cNvPr id="17416" name="Group 8"/>
          <p:cNvGrpSpPr>
            <a:grpSpLocks/>
          </p:cNvGrpSpPr>
          <p:nvPr/>
        </p:nvGrpSpPr>
        <p:grpSpPr bwMode="auto">
          <a:xfrm>
            <a:off x="3403600" y="1819275"/>
            <a:ext cx="2782888" cy="938213"/>
            <a:chOff x="2144" y="1146"/>
            <a:chExt cx="1753" cy="591"/>
          </a:xfrm>
        </p:grpSpPr>
        <p:sp>
          <p:nvSpPr>
            <p:cNvPr id="17414" name="Rectangle 6"/>
            <p:cNvSpPr>
              <a:spLocks noChangeArrowheads="1"/>
            </p:cNvSpPr>
            <p:nvPr/>
          </p:nvSpPr>
          <p:spPr bwMode="auto">
            <a:xfrm>
              <a:off x="2144" y="1146"/>
              <a:ext cx="383" cy="5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5" name="Rectangle 7"/>
            <p:cNvSpPr>
              <a:spLocks noChangeArrowheads="1"/>
            </p:cNvSpPr>
            <p:nvPr/>
          </p:nvSpPr>
          <p:spPr bwMode="auto">
            <a:xfrm>
              <a:off x="2683" y="1442"/>
              <a:ext cx="121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b="1"/>
                <a:t>Lightsource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 anchor="b"/>
          <a:lstStyle/>
          <a:p>
            <a:pPr>
              <a:buClr>
                <a:srgbClr val="FFCC00"/>
              </a:buClr>
            </a:pPr>
            <a:r>
              <a:rPr lang="en-US"/>
              <a:t>Interference source</a:t>
            </a:r>
          </a:p>
        </p:txBody>
      </p:sp>
      <p:grpSp>
        <p:nvGrpSpPr>
          <p:cNvPr id="18437" name="Group 5"/>
          <p:cNvGrpSpPr>
            <a:grpSpLocks/>
          </p:cNvGrpSpPr>
          <p:nvPr/>
        </p:nvGrpSpPr>
        <p:grpSpPr bwMode="auto">
          <a:xfrm>
            <a:off x="666750" y="3206750"/>
            <a:ext cx="673100" cy="1054100"/>
            <a:chOff x="628" y="2308"/>
            <a:chExt cx="424" cy="664"/>
          </a:xfrm>
        </p:grpSpPr>
        <p:sp>
          <p:nvSpPr>
            <p:cNvPr id="18435" name="Rectangle 3"/>
            <p:cNvSpPr>
              <a:spLocks noChangeArrowheads="1"/>
            </p:cNvSpPr>
            <p:nvPr/>
          </p:nvSpPr>
          <p:spPr bwMode="auto">
            <a:xfrm>
              <a:off x="724" y="2356"/>
              <a:ext cx="328" cy="568"/>
            </a:xfrm>
            <a:prstGeom prst="rect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FFCC00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6" name="Rectangle 4"/>
            <p:cNvSpPr>
              <a:spLocks noChangeArrowheads="1"/>
            </p:cNvSpPr>
            <p:nvPr/>
          </p:nvSpPr>
          <p:spPr bwMode="auto">
            <a:xfrm>
              <a:off x="628" y="2308"/>
              <a:ext cx="88" cy="664"/>
            </a:xfrm>
            <a:prstGeom prst="rect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FFCC00">
                    <a:gamma/>
                    <a:shade val="40000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444" name="Group 12"/>
          <p:cNvGrpSpPr>
            <a:grpSpLocks/>
          </p:cNvGrpSpPr>
          <p:nvPr/>
        </p:nvGrpSpPr>
        <p:grpSpPr bwMode="auto">
          <a:xfrm>
            <a:off x="1352550" y="1333500"/>
            <a:ext cx="7400925" cy="4146550"/>
            <a:chOff x="1060" y="1128"/>
            <a:chExt cx="4662" cy="2612"/>
          </a:xfrm>
        </p:grpSpPr>
        <p:grpSp>
          <p:nvGrpSpPr>
            <p:cNvPr id="18442" name="Group 10"/>
            <p:cNvGrpSpPr>
              <a:grpSpLocks/>
            </p:cNvGrpSpPr>
            <p:nvPr/>
          </p:nvGrpSpPr>
          <p:grpSpPr bwMode="auto">
            <a:xfrm>
              <a:off x="1060" y="1684"/>
              <a:ext cx="4662" cy="2056"/>
              <a:chOff x="1060" y="1684"/>
              <a:chExt cx="4662" cy="2056"/>
            </a:xfrm>
          </p:grpSpPr>
          <p:grpSp>
            <p:nvGrpSpPr>
              <p:cNvPr id="18440" name="Group 8"/>
              <p:cNvGrpSpPr>
                <a:grpSpLocks/>
              </p:cNvGrpSpPr>
              <p:nvPr/>
            </p:nvGrpSpPr>
            <p:grpSpPr bwMode="auto">
              <a:xfrm>
                <a:off x="1060" y="2068"/>
                <a:ext cx="4662" cy="1144"/>
                <a:chOff x="1060" y="2068"/>
                <a:chExt cx="4662" cy="1144"/>
              </a:xfrm>
            </p:grpSpPr>
            <p:sp>
              <p:nvSpPr>
                <p:cNvPr id="18438" name="AutoShape 6"/>
                <p:cNvSpPr>
                  <a:spLocks noChangeArrowheads="1"/>
                </p:cNvSpPr>
                <p:nvPr/>
              </p:nvSpPr>
              <p:spPr bwMode="auto">
                <a:xfrm rot="16200000">
                  <a:off x="1992" y="1136"/>
                  <a:ext cx="1144" cy="3008"/>
                </a:xfrm>
                <a:prstGeom prst="triangle">
                  <a:avLst>
                    <a:gd name="adj" fmla="val 49995"/>
                  </a:avLst>
                </a:prstGeom>
                <a:solidFill>
                  <a:srgbClr val="FF0000"/>
                </a:solidFill>
                <a:ln w="12700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39" name="Rectangle 7"/>
                <p:cNvSpPr>
                  <a:spLocks noChangeArrowheads="1"/>
                </p:cNvSpPr>
                <p:nvPr/>
              </p:nvSpPr>
              <p:spPr bwMode="auto">
                <a:xfrm>
                  <a:off x="4027" y="2068"/>
                  <a:ext cx="1695" cy="1144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441" name="Oval 9" descr="Small confetti"/>
              <p:cNvSpPr>
                <a:spLocks noChangeArrowheads="1"/>
              </p:cNvSpPr>
              <p:nvPr/>
            </p:nvSpPr>
            <p:spPr bwMode="auto">
              <a:xfrm>
                <a:off x="3978" y="1684"/>
                <a:ext cx="236" cy="2056"/>
              </a:xfrm>
              <a:prstGeom prst="ellipse">
                <a:avLst/>
              </a:prstGeom>
              <a:pattFill prst="smConfetti">
                <a:fgClr>
                  <a:schemeClr val="bg1"/>
                </a:fgClr>
                <a:bgClr>
                  <a:srgbClr val="C0C0C0"/>
                </a:bgClr>
              </a:patt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443" name="Rectangle 11"/>
            <p:cNvSpPr>
              <a:spLocks noChangeArrowheads="1"/>
            </p:cNvSpPr>
            <p:nvPr/>
          </p:nvSpPr>
          <p:spPr bwMode="auto">
            <a:xfrm>
              <a:off x="3544" y="1128"/>
              <a:ext cx="106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/>
                <a:t>Collimating</a:t>
              </a:r>
            </a:p>
            <a:p>
              <a:r>
                <a:rPr lang="en-US" sz="2400"/>
                <a:t>Lens</a:t>
              </a:r>
            </a:p>
          </p:txBody>
        </p:sp>
      </p:grpSp>
      <p:grpSp>
        <p:nvGrpSpPr>
          <p:cNvPr id="18459" name="Group 27"/>
          <p:cNvGrpSpPr>
            <a:grpSpLocks/>
          </p:cNvGrpSpPr>
          <p:nvPr/>
        </p:nvGrpSpPr>
        <p:grpSpPr bwMode="auto">
          <a:xfrm>
            <a:off x="1519238" y="2493963"/>
            <a:ext cx="7011987" cy="3636962"/>
            <a:chOff x="1165" y="1859"/>
            <a:chExt cx="4417" cy="2291"/>
          </a:xfrm>
        </p:grpSpPr>
        <p:grpSp>
          <p:nvGrpSpPr>
            <p:cNvPr id="18455" name="Group 23"/>
            <p:cNvGrpSpPr>
              <a:grpSpLocks/>
            </p:cNvGrpSpPr>
            <p:nvPr/>
          </p:nvGrpSpPr>
          <p:grpSpPr bwMode="auto">
            <a:xfrm>
              <a:off x="1165" y="1859"/>
              <a:ext cx="4417" cy="1536"/>
              <a:chOff x="1165" y="1859"/>
              <a:chExt cx="4417" cy="1536"/>
            </a:xfrm>
          </p:grpSpPr>
          <p:sp>
            <p:nvSpPr>
              <p:cNvPr id="18445" name="Arc 13"/>
              <p:cNvSpPr>
                <a:spLocks/>
              </p:cNvSpPr>
              <p:nvPr/>
            </p:nvSpPr>
            <p:spPr bwMode="auto">
              <a:xfrm>
                <a:off x="1165" y="2404"/>
                <a:ext cx="451" cy="408"/>
              </a:xfrm>
              <a:custGeom>
                <a:avLst/>
                <a:gdLst>
                  <a:gd name="G0" fmla="+- 3495 0 0"/>
                  <a:gd name="G1" fmla="+- 21600 0 0"/>
                  <a:gd name="G2" fmla="+- 21600 0 0"/>
                  <a:gd name="T0" fmla="*/ 0 w 25095"/>
                  <a:gd name="T1" fmla="*/ 285 h 43200"/>
                  <a:gd name="T2" fmla="*/ 2992 w 25095"/>
                  <a:gd name="T3" fmla="*/ 43194 h 43200"/>
                  <a:gd name="T4" fmla="*/ 3495 w 250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095" h="43200" fill="none" extrusionOk="0">
                    <a:moveTo>
                      <a:pt x="-1" y="284"/>
                    </a:moveTo>
                    <a:cubicBezTo>
                      <a:pt x="1155" y="95"/>
                      <a:pt x="2324" y="-1"/>
                      <a:pt x="3495" y="0"/>
                    </a:cubicBezTo>
                    <a:cubicBezTo>
                      <a:pt x="15424" y="0"/>
                      <a:pt x="25095" y="9670"/>
                      <a:pt x="25095" y="21600"/>
                    </a:cubicBezTo>
                    <a:cubicBezTo>
                      <a:pt x="25095" y="33529"/>
                      <a:pt x="15424" y="43200"/>
                      <a:pt x="3495" y="43200"/>
                    </a:cubicBezTo>
                    <a:cubicBezTo>
                      <a:pt x="3327" y="43200"/>
                      <a:pt x="3159" y="43198"/>
                      <a:pt x="2991" y="43194"/>
                    </a:cubicBezTo>
                  </a:path>
                  <a:path w="25095" h="43200" stroke="0" extrusionOk="0">
                    <a:moveTo>
                      <a:pt x="-1" y="284"/>
                    </a:moveTo>
                    <a:cubicBezTo>
                      <a:pt x="1155" y="95"/>
                      <a:pt x="2324" y="-1"/>
                      <a:pt x="3495" y="0"/>
                    </a:cubicBezTo>
                    <a:cubicBezTo>
                      <a:pt x="15424" y="0"/>
                      <a:pt x="25095" y="9670"/>
                      <a:pt x="25095" y="21600"/>
                    </a:cubicBezTo>
                    <a:cubicBezTo>
                      <a:pt x="25095" y="33529"/>
                      <a:pt x="15424" y="43200"/>
                      <a:pt x="3495" y="43200"/>
                    </a:cubicBezTo>
                    <a:cubicBezTo>
                      <a:pt x="3327" y="43200"/>
                      <a:pt x="3159" y="43198"/>
                      <a:pt x="2991" y="43194"/>
                    </a:cubicBezTo>
                    <a:lnTo>
                      <a:pt x="349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46" name="Arc 14"/>
              <p:cNvSpPr>
                <a:spLocks/>
              </p:cNvSpPr>
              <p:nvPr/>
            </p:nvSpPr>
            <p:spPr bwMode="auto">
              <a:xfrm>
                <a:off x="1759" y="2403"/>
                <a:ext cx="255" cy="460"/>
              </a:xfrm>
              <a:custGeom>
                <a:avLst/>
                <a:gdLst>
                  <a:gd name="G0" fmla="+- 85 0 0"/>
                  <a:gd name="G1" fmla="+- 21600 0 0"/>
                  <a:gd name="G2" fmla="+- 21600 0 0"/>
                  <a:gd name="T0" fmla="*/ 0 w 21685"/>
                  <a:gd name="T1" fmla="*/ 0 h 43200"/>
                  <a:gd name="T2" fmla="*/ 0 w 21685"/>
                  <a:gd name="T3" fmla="*/ 43200 h 43200"/>
                  <a:gd name="T4" fmla="*/ 85 w 2168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85" h="43200" fill="none" extrusionOk="0">
                    <a:moveTo>
                      <a:pt x="0" y="0"/>
                    </a:moveTo>
                    <a:cubicBezTo>
                      <a:pt x="28" y="0"/>
                      <a:pt x="56" y="-1"/>
                      <a:pt x="85" y="0"/>
                    </a:cubicBezTo>
                    <a:cubicBezTo>
                      <a:pt x="12014" y="0"/>
                      <a:pt x="21685" y="9670"/>
                      <a:pt x="21685" y="21600"/>
                    </a:cubicBezTo>
                    <a:cubicBezTo>
                      <a:pt x="21685" y="33529"/>
                      <a:pt x="12014" y="43200"/>
                      <a:pt x="85" y="43200"/>
                    </a:cubicBezTo>
                    <a:cubicBezTo>
                      <a:pt x="56" y="43200"/>
                      <a:pt x="28" y="43199"/>
                      <a:pt x="0" y="43199"/>
                    </a:cubicBezTo>
                  </a:path>
                  <a:path w="21685" h="43200" stroke="0" extrusionOk="0">
                    <a:moveTo>
                      <a:pt x="0" y="0"/>
                    </a:moveTo>
                    <a:cubicBezTo>
                      <a:pt x="28" y="0"/>
                      <a:pt x="56" y="-1"/>
                      <a:pt x="85" y="0"/>
                    </a:cubicBezTo>
                    <a:cubicBezTo>
                      <a:pt x="12014" y="0"/>
                      <a:pt x="21685" y="9670"/>
                      <a:pt x="21685" y="21600"/>
                    </a:cubicBezTo>
                    <a:cubicBezTo>
                      <a:pt x="21685" y="33529"/>
                      <a:pt x="12014" y="43200"/>
                      <a:pt x="85" y="43200"/>
                    </a:cubicBezTo>
                    <a:cubicBezTo>
                      <a:pt x="56" y="43200"/>
                      <a:pt x="28" y="43199"/>
                      <a:pt x="0" y="43199"/>
                    </a:cubicBezTo>
                    <a:lnTo>
                      <a:pt x="8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47" name="Arc 15"/>
              <p:cNvSpPr>
                <a:spLocks/>
              </p:cNvSpPr>
              <p:nvPr/>
            </p:nvSpPr>
            <p:spPr bwMode="auto">
              <a:xfrm>
                <a:off x="2095" y="2250"/>
                <a:ext cx="350" cy="792"/>
              </a:xfrm>
              <a:custGeom>
                <a:avLst/>
                <a:gdLst>
                  <a:gd name="G0" fmla="+- 901 0 0"/>
                  <a:gd name="G1" fmla="+- 21600 0 0"/>
                  <a:gd name="G2" fmla="+- 21600 0 0"/>
                  <a:gd name="T0" fmla="*/ 837 w 22501"/>
                  <a:gd name="T1" fmla="*/ 0 h 43200"/>
                  <a:gd name="T2" fmla="*/ 0 w 22501"/>
                  <a:gd name="T3" fmla="*/ 43181 h 43200"/>
                  <a:gd name="T4" fmla="*/ 901 w 22501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01" h="43200" fill="none" extrusionOk="0">
                    <a:moveTo>
                      <a:pt x="837" y="0"/>
                    </a:moveTo>
                    <a:cubicBezTo>
                      <a:pt x="858" y="0"/>
                      <a:pt x="879" y="-1"/>
                      <a:pt x="901" y="0"/>
                    </a:cubicBezTo>
                    <a:cubicBezTo>
                      <a:pt x="12830" y="0"/>
                      <a:pt x="22501" y="9670"/>
                      <a:pt x="22501" y="21600"/>
                    </a:cubicBezTo>
                    <a:cubicBezTo>
                      <a:pt x="22501" y="33529"/>
                      <a:pt x="12830" y="43200"/>
                      <a:pt x="901" y="43200"/>
                    </a:cubicBezTo>
                    <a:cubicBezTo>
                      <a:pt x="600" y="43200"/>
                      <a:pt x="300" y="43193"/>
                      <a:pt x="-1" y="43181"/>
                    </a:cubicBezTo>
                  </a:path>
                  <a:path w="22501" h="43200" stroke="0" extrusionOk="0">
                    <a:moveTo>
                      <a:pt x="837" y="0"/>
                    </a:moveTo>
                    <a:cubicBezTo>
                      <a:pt x="858" y="0"/>
                      <a:pt x="879" y="-1"/>
                      <a:pt x="901" y="0"/>
                    </a:cubicBezTo>
                    <a:cubicBezTo>
                      <a:pt x="12830" y="0"/>
                      <a:pt x="22501" y="9670"/>
                      <a:pt x="22501" y="21600"/>
                    </a:cubicBezTo>
                    <a:cubicBezTo>
                      <a:pt x="22501" y="33529"/>
                      <a:pt x="12830" y="43200"/>
                      <a:pt x="901" y="43200"/>
                    </a:cubicBezTo>
                    <a:cubicBezTo>
                      <a:pt x="600" y="43200"/>
                      <a:pt x="300" y="43193"/>
                      <a:pt x="-1" y="43181"/>
                    </a:cubicBezTo>
                    <a:lnTo>
                      <a:pt x="901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48" name="Arc 16"/>
              <p:cNvSpPr>
                <a:spLocks/>
              </p:cNvSpPr>
              <p:nvPr/>
            </p:nvSpPr>
            <p:spPr bwMode="auto">
              <a:xfrm>
                <a:off x="2534" y="2097"/>
                <a:ext cx="353" cy="1022"/>
              </a:xfrm>
              <a:custGeom>
                <a:avLst/>
                <a:gdLst>
                  <a:gd name="G0" fmla="+- 1091 0 0"/>
                  <a:gd name="G1" fmla="+- 21600 0 0"/>
                  <a:gd name="G2" fmla="+- 21600 0 0"/>
                  <a:gd name="T0" fmla="*/ 0 w 22691"/>
                  <a:gd name="T1" fmla="*/ 28 h 43200"/>
                  <a:gd name="T2" fmla="*/ 898 w 22691"/>
                  <a:gd name="T3" fmla="*/ 43199 h 43200"/>
                  <a:gd name="T4" fmla="*/ 1091 w 22691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691" h="43200" fill="none" extrusionOk="0">
                    <a:moveTo>
                      <a:pt x="-1" y="27"/>
                    </a:moveTo>
                    <a:cubicBezTo>
                      <a:pt x="363" y="9"/>
                      <a:pt x="727" y="-1"/>
                      <a:pt x="1091" y="0"/>
                    </a:cubicBezTo>
                    <a:cubicBezTo>
                      <a:pt x="13020" y="0"/>
                      <a:pt x="22691" y="9670"/>
                      <a:pt x="22691" y="21600"/>
                    </a:cubicBezTo>
                    <a:cubicBezTo>
                      <a:pt x="22691" y="33529"/>
                      <a:pt x="13020" y="43200"/>
                      <a:pt x="1091" y="43200"/>
                    </a:cubicBezTo>
                    <a:cubicBezTo>
                      <a:pt x="1026" y="43200"/>
                      <a:pt x="962" y="43199"/>
                      <a:pt x="897" y="43199"/>
                    </a:cubicBezTo>
                  </a:path>
                  <a:path w="22691" h="43200" stroke="0" extrusionOk="0">
                    <a:moveTo>
                      <a:pt x="-1" y="27"/>
                    </a:moveTo>
                    <a:cubicBezTo>
                      <a:pt x="363" y="9"/>
                      <a:pt x="727" y="-1"/>
                      <a:pt x="1091" y="0"/>
                    </a:cubicBezTo>
                    <a:cubicBezTo>
                      <a:pt x="13020" y="0"/>
                      <a:pt x="22691" y="9670"/>
                      <a:pt x="22691" y="21600"/>
                    </a:cubicBezTo>
                    <a:cubicBezTo>
                      <a:pt x="22691" y="33529"/>
                      <a:pt x="13020" y="43200"/>
                      <a:pt x="1091" y="43200"/>
                    </a:cubicBezTo>
                    <a:cubicBezTo>
                      <a:pt x="1026" y="43200"/>
                      <a:pt x="962" y="43199"/>
                      <a:pt x="897" y="43199"/>
                    </a:cubicBezTo>
                    <a:lnTo>
                      <a:pt x="1091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49" name="Arc 17"/>
              <p:cNvSpPr>
                <a:spLocks/>
              </p:cNvSpPr>
              <p:nvPr/>
            </p:nvSpPr>
            <p:spPr bwMode="auto">
              <a:xfrm>
                <a:off x="2944" y="2110"/>
                <a:ext cx="358" cy="1035"/>
              </a:xfrm>
              <a:custGeom>
                <a:avLst/>
                <a:gdLst>
                  <a:gd name="G0" fmla="+- 1413 0 0"/>
                  <a:gd name="G1" fmla="+- 21600 0 0"/>
                  <a:gd name="G2" fmla="+- 21600 0 0"/>
                  <a:gd name="T0" fmla="*/ 0 w 23013"/>
                  <a:gd name="T1" fmla="*/ 46 h 43200"/>
                  <a:gd name="T2" fmla="*/ 833 w 23013"/>
                  <a:gd name="T3" fmla="*/ 43192 h 43200"/>
                  <a:gd name="T4" fmla="*/ 1413 w 23013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013" h="43200" fill="none" extrusionOk="0">
                    <a:moveTo>
                      <a:pt x="0" y="46"/>
                    </a:moveTo>
                    <a:cubicBezTo>
                      <a:pt x="470" y="15"/>
                      <a:pt x="941" y="-1"/>
                      <a:pt x="1413" y="0"/>
                    </a:cubicBezTo>
                    <a:cubicBezTo>
                      <a:pt x="13342" y="0"/>
                      <a:pt x="23013" y="9670"/>
                      <a:pt x="23013" y="21600"/>
                    </a:cubicBezTo>
                    <a:cubicBezTo>
                      <a:pt x="23013" y="33529"/>
                      <a:pt x="13342" y="43200"/>
                      <a:pt x="1413" y="43200"/>
                    </a:cubicBezTo>
                    <a:cubicBezTo>
                      <a:pt x="1219" y="43200"/>
                      <a:pt x="1026" y="43197"/>
                      <a:pt x="832" y="43192"/>
                    </a:cubicBezTo>
                  </a:path>
                  <a:path w="23013" h="43200" stroke="0" extrusionOk="0">
                    <a:moveTo>
                      <a:pt x="0" y="46"/>
                    </a:moveTo>
                    <a:cubicBezTo>
                      <a:pt x="470" y="15"/>
                      <a:pt x="941" y="-1"/>
                      <a:pt x="1413" y="0"/>
                    </a:cubicBezTo>
                    <a:cubicBezTo>
                      <a:pt x="13342" y="0"/>
                      <a:pt x="23013" y="9670"/>
                      <a:pt x="23013" y="21600"/>
                    </a:cubicBezTo>
                    <a:cubicBezTo>
                      <a:pt x="23013" y="33529"/>
                      <a:pt x="13342" y="43200"/>
                      <a:pt x="1413" y="43200"/>
                    </a:cubicBezTo>
                    <a:cubicBezTo>
                      <a:pt x="1219" y="43200"/>
                      <a:pt x="1026" y="43197"/>
                      <a:pt x="832" y="43192"/>
                    </a:cubicBezTo>
                    <a:lnTo>
                      <a:pt x="1413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0" name="Arc 18"/>
              <p:cNvSpPr>
                <a:spLocks/>
              </p:cNvSpPr>
              <p:nvPr/>
            </p:nvSpPr>
            <p:spPr bwMode="auto">
              <a:xfrm>
                <a:off x="3371" y="1859"/>
                <a:ext cx="350" cy="1536"/>
              </a:xfrm>
              <a:custGeom>
                <a:avLst/>
                <a:gdLst>
                  <a:gd name="G0" fmla="+- 900 0 0"/>
                  <a:gd name="G1" fmla="+- 21600 0 0"/>
                  <a:gd name="G2" fmla="+- 21600 0 0"/>
                  <a:gd name="T0" fmla="*/ 836 w 22500"/>
                  <a:gd name="T1" fmla="*/ 0 h 43200"/>
                  <a:gd name="T2" fmla="*/ 0 w 22500"/>
                  <a:gd name="T3" fmla="*/ 43181 h 43200"/>
                  <a:gd name="T4" fmla="*/ 900 w 22500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00" h="43200" fill="none" extrusionOk="0">
                    <a:moveTo>
                      <a:pt x="836" y="0"/>
                    </a:moveTo>
                    <a:cubicBezTo>
                      <a:pt x="857" y="0"/>
                      <a:pt x="878" y="-1"/>
                      <a:pt x="900" y="0"/>
                    </a:cubicBezTo>
                    <a:cubicBezTo>
                      <a:pt x="12829" y="0"/>
                      <a:pt x="22500" y="9670"/>
                      <a:pt x="22500" y="21600"/>
                    </a:cubicBezTo>
                    <a:cubicBezTo>
                      <a:pt x="22500" y="33529"/>
                      <a:pt x="12829" y="43200"/>
                      <a:pt x="900" y="43200"/>
                    </a:cubicBezTo>
                    <a:cubicBezTo>
                      <a:pt x="599" y="43200"/>
                      <a:pt x="299" y="43193"/>
                      <a:pt x="-1" y="43181"/>
                    </a:cubicBezTo>
                  </a:path>
                  <a:path w="22500" h="43200" stroke="0" extrusionOk="0">
                    <a:moveTo>
                      <a:pt x="836" y="0"/>
                    </a:moveTo>
                    <a:cubicBezTo>
                      <a:pt x="857" y="0"/>
                      <a:pt x="878" y="-1"/>
                      <a:pt x="900" y="0"/>
                    </a:cubicBezTo>
                    <a:cubicBezTo>
                      <a:pt x="12829" y="0"/>
                      <a:pt x="22500" y="9670"/>
                      <a:pt x="22500" y="21600"/>
                    </a:cubicBezTo>
                    <a:cubicBezTo>
                      <a:pt x="22500" y="33529"/>
                      <a:pt x="12829" y="43200"/>
                      <a:pt x="900" y="43200"/>
                    </a:cubicBezTo>
                    <a:cubicBezTo>
                      <a:pt x="599" y="43200"/>
                      <a:pt x="299" y="43193"/>
                      <a:pt x="-1" y="43181"/>
                    </a:cubicBezTo>
                    <a:lnTo>
                      <a:pt x="90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1" name="Line 19"/>
              <p:cNvSpPr>
                <a:spLocks noChangeShapeType="1"/>
              </p:cNvSpPr>
              <p:nvPr/>
            </p:nvSpPr>
            <p:spPr bwMode="auto">
              <a:xfrm>
                <a:off x="4400" y="2062"/>
                <a:ext cx="0" cy="1152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2" name="Line 20"/>
              <p:cNvSpPr>
                <a:spLocks noChangeShapeType="1"/>
              </p:cNvSpPr>
              <p:nvPr/>
            </p:nvSpPr>
            <p:spPr bwMode="auto">
              <a:xfrm>
                <a:off x="4790" y="2060"/>
                <a:ext cx="0" cy="1158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3" name="Line 21"/>
              <p:cNvSpPr>
                <a:spLocks noChangeShapeType="1"/>
              </p:cNvSpPr>
              <p:nvPr/>
            </p:nvSpPr>
            <p:spPr bwMode="auto">
              <a:xfrm>
                <a:off x="5204" y="2062"/>
                <a:ext cx="0" cy="1164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4" name="Line 22"/>
              <p:cNvSpPr>
                <a:spLocks noChangeShapeType="1"/>
              </p:cNvSpPr>
              <p:nvPr/>
            </p:nvSpPr>
            <p:spPr bwMode="auto">
              <a:xfrm>
                <a:off x="5582" y="2062"/>
                <a:ext cx="0" cy="117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456" name="Rectangle 24"/>
            <p:cNvSpPr>
              <a:spLocks noChangeArrowheads="1"/>
            </p:cNvSpPr>
            <p:nvPr/>
          </p:nvSpPr>
          <p:spPr bwMode="auto">
            <a:xfrm>
              <a:off x="4405" y="3862"/>
              <a:ext cx="116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b="1"/>
                <a:t>Wavefronts</a:t>
              </a:r>
            </a:p>
          </p:txBody>
        </p:sp>
        <p:sp>
          <p:nvSpPr>
            <p:cNvPr id="18457" name="Line 25"/>
            <p:cNvSpPr>
              <a:spLocks noChangeShapeType="1"/>
            </p:cNvSpPr>
            <p:nvPr/>
          </p:nvSpPr>
          <p:spPr bwMode="auto">
            <a:xfrm flipH="1" flipV="1">
              <a:off x="4386" y="3271"/>
              <a:ext cx="549" cy="613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8" name="Line 26"/>
            <p:cNvSpPr>
              <a:spLocks noChangeShapeType="1"/>
            </p:cNvSpPr>
            <p:nvPr/>
          </p:nvSpPr>
          <p:spPr bwMode="auto">
            <a:xfrm flipV="1">
              <a:off x="4935" y="3245"/>
              <a:ext cx="242" cy="626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463" name="Group 31"/>
          <p:cNvGrpSpPr>
            <a:grpSpLocks/>
          </p:cNvGrpSpPr>
          <p:nvPr/>
        </p:nvGrpSpPr>
        <p:grpSpPr bwMode="auto">
          <a:xfrm>
            <a:off x="1303338" y="2189163"/>
            <a:ext cx="4699000" cy="3302000"/>
            <a:chOff x="1029" y="1667"/>
            <a:chExt cx="2960" cy="2080"/>
          </a:xfrm>
        </p:grpSpPr>
        <p:sp>
          <p:nvSpPr>
            <p:cNvPr id="18460" name="AutoShape 28"/>
            <p:cNvSpPr>
              <a:spLocks noChangeArrowheads="1"/>
            </p:cNvSpPr>
            <p:nvPr/>
          </p:nvSpPr>
          <p:spPr bwMode="auto">
            <a:xfrm rot="16200000">
              <a:off x="1949" y="1162"/>
              <a:ext cx="1152" cy="2928"/>
            </a:xfrm>
            <a:prstGeom prst="triangle">
              <a:avLst>
                <a:gd name="adj" fmla="val 49995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8461" name="Rectangle 29"/>
            <p:cNvSpPr>
              <a:spLocks noChangeArrowheads="1"/>
            </p:cNvSpPr>
            <p:nvPr/>
          </p:nvSpPr>
          <p:spPr bwMode="auto">
            <a:xfrm rot="20940000">
              <a:off x="1051" y="1667"/>
              <a:ext cx="2579" cy="711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8462" name="Rectangle 30"/>
            <p:cNvSpPr>
              <a:spLocks noChangeArrowheads="1"/>
            </p:cNvSpPr>
            <p:nvPr/>
          </p:nvSpPr>
          <p:spPr bwMode="auto">
            <a:xfrm rot="11460000" flipH="1">
              <a:off x="1029" y="2904"/>
              <a:ext cx="2861" cy="843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64" name="Rectangle 32"/>
          <p:cNvSpPr>
            <a:spLocks noChangeArrowheads="1"/>
          </p:cNvSpPr>
          <p:nvPr/>
        </p:nvSpPr>
        <p:spPr bwMode="auto">
          <a:xfrm>
            <a:off x="523875" y="2468563"/>
            <a:ext cx="218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2400"/>
              <a:t>Laser Diode</a:t>
            </a:r>
          </a:p>
        </p:txBody>
      </p:sp>
      <p:grpSp>
        <p:nvGrpSpPr>
          <p:cNvPr id="18474" name="Group 42"/>
          <p:cNvGrpSpPr>
            <a:grpSpLocks/>
          </p:cNvGrpSpPr>
          <p:nvPr/>
        </p:nvGrpSpPr>
        <p:grpSpPr bwMode="auto">
          <a:xfrm>
            <a:off x="7732713" y="1500188"/>
            <a:ext cx="1079500" cy="3957637"/>
            <a:chOff x="5079" y="1233"/>
            <a:chExt cx="680" cy="2493"/>
          </a:xfrm>
        </p:grpSpPr>
        <p:grpSp>
          <p:nvGrpSpPr>
            <p:cNvPr id="18472" name="Group 40"/>
            <p:cNvGrpSpPr>
              <a:grpSpLocks/>
            </p:cNvGrpSpPr>
            <p:nvPr/>
          </p:nvGrpSpPr>
          <p:grpSpPr bwMode="auto">
            <a:xfrm>
              <a:off x="5334" y="1597"/>
              <a:ext cx="425" cy="2129"/>
              <a:chOff x="5334" y="1597"/>
              <a:chExt cx="425" cy="2129"/>
            </a:xfrm>
          </p:grpSpPr>
          <p:grpSp>
            <p:nvGrpSpPr>
              <p:cNvPr id="18468" name="Group 36"/>
              <p:cNvGrpSpPr>
                <a:grpSpLocks/>
              </p:cNvGrpSpPr>
              <p:nvPr/>
            </p:nvGrpSpPr>
            <p:grpSpPr bwMode="auto">
              <a:xfrm>
                <a:off x="5334" y="1614"/>
                <a:ext cx="43" cy="2111"/>
                <a:chOff x="5334" y="1614"/>
                <a:chExt cx="43" cy="2111"/>
              </a:xfrm>
            </p:grpSpPr>
            <p:sp>
              <p:nvSpPr>
                <p:cNvPr id="18465" name="Rectangle 33"/>
                <p:cNvSpPr>
                  <a:spLocks noChangeArrowheads="1"/>
                </p:cNvSpPr>
                <p:nvPr/>
              </p:nvSpPr>
              <p:spPr bwMode="auto">
                <a:xfrm>
                  <a:off x="5334" y="1614"/>
                  <a:ext cx="43" cy="6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66" name="Rectangle 34"/>
                <p:cNvSpPr>
                  <a:spLocks noChangeArrowheads="1"/>
                </p:cNvSpPr>
                <p:nvPr/>
              </p:nvSpPr>
              <p:spPr bwMode="auto">
                <a:xfrm>
                  <a:off x="5334" y="2348"/>
                  <a:ext cx="43" cy="6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67" name="Rectangle 35"/>
                <p:cNvSpPr>
                  <a:spLocks noChangeArrowheads="1"/>
                </p:cNvSpPr>
                <p:nvPr/>
              </p:nvSpPr>
              <p:spPr bwMode="auto">
                <a:xfrm>
                  <a:off x="5334" y="3082"/>
                  <a:ext cx="43" cy="6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 useBgFill="1">
            <p:nvSpPr>
              <p:cNvPr id="18469" name="Rectangle 37"/>
              <p:cNvSpPr>
                <a:spLocks noChangeArrowheads="1"/>
              </p:cNvSpPr>
              <p:nvPr/>
            </p:nvSpPr>
            <p:spPr bwMode="auto">
              <a:xfrm>
                <a:off x="5386" y="1597"/>
                <a:ext cx="373" cy="662"/>
              </a:xfrm>
              <a:prstGeom prst="rect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 useBgFill="1">
            <p:nvSpPr>
              <p:cNvPr id="18470" name="Rectangle 38"/>
              <p:cNvSpPr>
                <a:spLocks noChangeArrowheads="1"/>
              </p:cNvSpPr>
              <p:nvPr/>
            </p:nvSpPr>
            <p:spPr bwMode="auto">
              <a:xfrm>
                <a:off x="5384" y="2343"/>
                <a:ext cx="375" cy="645"/>
              </a:xfrm>
              <a:prstGeom prst="rect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 useBgFill="1">
            <p:nvSpPr>
              <p:cNvPr id="18471" name="Rectangle 39"/>
              <p:cNvSpPr>
                <a:spLocks noChangeArrowheads="1"/>
              </p:cNvSpPr>
              <p:nvPr/>
            </p:nvSpPr>
            <p:spPr bwMode="auto">
              <a:xfrm>
                <a:off x="5382" y="3081"/>
                <a:ext cx="377" cy="645"/>
              </a:xfrm>
              <a:prstGeom prst="rect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473" name="Rectangle 41"/>
            <p:cNvSpPr>
              <a:spLocks noChangeArrowheads="1"/>
            </p:cNvSpPr>
            <p:nvPr/>
          </p:nvSpPr>
          <p:spPr bwMode="auto">
            <a:xfrm>
              <a:off x="5079" y="1233"/>
              <a:ext cx="581" cy="29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Mask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 anchor="b"/>
          <a:lstStyle/>
          <a:p>
            <a:pPr>
              <a:buClr>
                <a:srgbClr val="FFCC00"/>
              </a:buClr>
            </a:pPr>
            <a:r>
              <a:rPr lang="en-US"/>
              <a:t>Optical path difference</a:t>
            </a:r>
          </a:p>
        </p:txBody>
      </p:sp>
      <p:pic>
        <p:nvPicPr>
          <p:cNvPr id="1945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1606550"/>
            <a:ext cx="3695700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3949700" y="2303463"/>
            <a:ext cx="608013" cy="127476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4702175" y="2633663"/>
            <a:ext cx="3233738" cy="4587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400"/>
              <a:t>Optical path difference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730250" y="5630863"/>
            <a:ext cx="2846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 b="1"/>
              <a:t>Copyright Beckman 1996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 anchor="b"/>
          <a:lstStyle/>
          <a:p>
            <a:pPr>
              <a:buClr>
                <a:srgbClr val="FFCC00"/>
              </a:buClr>
            </a:pPr>
            <a:r>
              <a:rPr lang="en-US"/>
              <a:t>Pathlength difference</a:t>
            </a:r>
          </a:p>
        </p:txBody>
      </p:sp>
      <p:grpSp>
        <p:nvGrpSpPr>
          <p:cNvPr id="20486" name="Group 6"/>
          <p:cNvGrpSpPr>
            <a:grpSpLocks/>
          </p:cNvGrpSpPr>
          <p:nvPr/>
        </p:nvGrpSpPr>
        <p:grpSpPr bwMode="auto">
          <a:xfrm>
            <a:off x="1338263" y="2260600"/>
            <a:ext cx="68262" cy="3351213"/>
            <a:chOff x="1059" y="1664"/>
            <a:chExt cx="43" cy="2111"/>
          </a:xfrm>
        </p:grpSpPr>
        <p:sp>
          <p:nvSpPr>
            <p:cNvPr id="20483" name="Rectangle 3"/>
            <p:cNvSpPr>
              <a:spLocks noChangeArrowheads="1"/>
            </p:cNvSpPr>
            <p:nvPr/>
          </p:nvSpPr>
          <p:spPr bwMode="auto">
            <a:xfrm>
              <a:off x="1059" y="1664"/>
              <a:ext cx="43" cy="643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4" name="Rectangle 4"/>
            <p:cNvSpPr>
              <a:spLocks noChangeArrowheads="1"/>
            </p:cNvSpPr>
            <p:nvPr/>
          </p:nvSpPr>
          <p:spPr bwMode="auto">
            <a:xfrm>
              <a:off x="1059" y="2398"/>
              <a:ext cx="43" cy="643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5" name="Rectangle 5"/>
            <p:cNvSpPr>
              <a:spLocks noChangeArrowheads="1"/>
            </p:cNvSpPr>
            <p:nvPr/>
          </p:nvSpPr>
          <p:spPr bwMode="auto">
            <a:xfrm>
              <a:off x="1059" y="3132"/>
              <a:ext cx="43" cy="643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854075" y="163195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400"/>
              <a:t>Mask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4073525" y="2525713"/>
            <a:ext cx="2054225" cy="12842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4083050" y="3978275"/>
            <a:ext cx="2054225" cy="12842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492" name="Group 12"/>
          <p:cNvGrpSpPr>
            <a:grpSpLocks/>
          </p:cNvGrpSpPr>
          <p:nvPr/>
        </p:nvGrpSpPr>
        <p:grpSpPr bwMode="auto">
          <a:xfrm>
            <a:off x="4467225" y="1698625"/>
            <a:ext cx="1590675" cy="1130300"/>
            <a:chOff x="2974" y="1342"/>
            <a:chExt cx="1002" cy="712"/>
          </a:xfrm>
        </p:grpSpPr>
        <p:sp>
          <p:nvSpPr>
            <p:cNvPr id="20490" name="Rectangle 10"/>
            <p:cNvSpPr>
              <a:spLocks noChangeArrowheads="1"/>
            </p:cNvSpPr>
            <p:nvPr/>
          </p:nvSpPr>
          <p:spPr bwMode="auto">
            <a:xfrm>
              <a:off x="2974" y="1342"/>
              <a:ext cx="100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/>
                <a:t>Reference</a:t>
              </a:r>
            </a:p>
          </p:txBody>
        </p:sp>
        <p:sp>
          <p:nvSpPr>
            <p:cNvPr id="20491" name="Rectangle 11"/>
            <p:cNvSpPr>
              <a:spLocks noChangeArrowheads="1"/>
            </p:cNvSpPr>
            <p:nvPr/>
          </p:nvSpPr>
          <p:spPr bwMode="auto">
            <a:xfrm>
              <a:off x="3243" y="1766"/>
              <a:ext cx="31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b="1"/>
                <a:t>n</a:t>
              </a:r>
              <a:r>
                <a:rPr lang="en-US" sz="2400" b="1" baseline="-25000"/>
                <a:t>o</a:t>
              </a:r>
            </a:p>
          </p:txBody>
        </p:sp>
      </p:grpSp>
      <p:grpSp>
        <p:nvGrpSpPr>
          <p:cNvPr id="20495" name="Group 15"/>
          <p:cNvGrpSpPr>
            <a:grpSpLocks/>
          </p:cNvGrpSpPr>
          <p:nvPr/>
        </p:nvGrpSpPr>
        <p:grpSpPr bwMode="auto">
          <a:xfrm>
            <a:off x="4565650" y="4886325"/>
            <a:ext cx="1217613" cy="915988"/>
            <a:chOff x="3092" y="3318"/>
            <a:chExt cx="767" cy="577"/>
          </a:xfrm>
        </p:grpSpPr>
        <p:sp>
          <p:nvSpPr>
            <p:cNvPr id="20493" name="Rectangle 13"/>
            <p:cNvSpPr>
              <a:spLocks noChangeArrowheads="1"/>
            </p:cNvSpPr>
            <p:nvPr/>
          </p:nvSpPr>
          <p:spPr bwMode="auto">
            <a:xfrm>
              <a:off x="3092" y="3607"/>
              <a:ext cx="76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/>
                <a:t>Sample</a:t>
              </a:r>
            </a:p>
          </p:txBody>
        </p:sp>
        <p:sp>
          <p:nvSpPr>
            <p:cNvPr id="20494" name="Rectangle 14"/>
            <p:cNvSpPr>
              <a:spLocks noChangeArrowheads="1"/>
            </p:cNvSpPr>
            <p:nvPr/>
          </p:nvSpPr>
          <p:spPr bwMode="auto">
            <a:xfrm>
              <a:off x="3274" y="3318"/>
              <a:ext cx="23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b="1"/>
                <a:t>n</a:t>
              </a:r>
            </a:p>
          </p:txBody>
        </p:sp>
      </p:grpSp>
      <p:grpSp>
        <p:nvGrpSpPr>
          <p:cNvPr id="20600" name="Group 120"/>
          <p:cNvGrpSpPr>
            <a:grpSpLocks/>
          </p:cNvGrpSpPr>
          <p:nvPr/>
        </p:nvGrpSpPr>
        <p:grpSpPr bwMode="auto">
          <a:xfrm>
            <a:off x="4083050" y="4027488"/>
            <a:ext cx="1865313" cy="944562"/>
            <a:chOff x="2788" y="2777"/>
            <a:chExt cx="1175" cy="595"/>
          </a:xfrm>
        </p:grpSpPr>
        <p:sp>
          <p:nvSpPr>
            <p:cNvPr id="20530" name="Freeform 50"/>
            <p:cNvSpPr>
              <a:spLocks/>
            </p:cNvSpPr>
            <p:nvPr/>
          </p:nvSpPr>
          <p:spPr bwMode="auto">
            <a:xfrm>
              <a:off x="2788" y="2900"/>
              <a:ext cx="39" cy="173"/>
            </a:xfrm>
            <a:custGeom>
              <a:avLst/>
              <a:gdLst>
                <a:gd name="T0" fmla="*/ 0 w 39"/>
                <a:gd name="T1" fmla="*/ 172 h 173"/>
                <a:gd name="T2" fmla="*/ 9 w 39"/>
                <a:gd name="T3" fmla="*/ 127 h 173"/>
                <a:gd name="T4" fmla="*/ 19 w 39"/>
                <a:gd name="T5" fmla="*/ 80 h 173"/>
                <a:gd name="T6" fmla="*/ 28 w 39"/>
                <a:gd name="T7" fmla="*/ 36 h 173"/>
                <a:gd name="T8" fmla="*/ 38 w 39"/>
                <a:gd name="T9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73">
                  <a:moveTo>
                    <a:pt x="0" y="172"/>
                  </a:moveTo>
                  <a:lnTo>
                    <a:pt x="9" y="127"/>
                  </a:lnTo>
                  <a:lnTo>
                    <a:pt x="19" y="80"/>
                  </a:lnTo>
                  <a:lnTo>
                    <a:pt x="28" y="36"/>
                  </a:lnTo>
                  <a:lnTo>
                    <a:pt x="38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1" name="Freeform 51"/>
            <p:cNvSpPr>
              <a:spLocks/>
            </p:cNvSpPr>
            <p:nvPr/>
          </p:nvSpPr>
          <p:spPr bwMode="auto">
            <a:xfrm>
              <a:off x="2826" y="2790"/>
              <a:ext cx="41" cy="111"/>
            </a:xfrm>
            <a:custGeom>
              <a:avLst/>
              <a:gdLst>
                <a:gd name="T0" fmla="*/ 0 w 41"/>
                <a:gd name="T1" fmla="*/ 110 h 111"/>
                <a:gd name="T2" fmla="*/ 10 w 41"/>
                <a:gd name="T3" fmla="*/ 75 h 111"/>
                <a:gd name="T4" fmla="*/ 19 w 41"/>
                <a:gd name="T5" fmla="*/ 44 h 111"/>
                <a:gd name="T6" fmla="*/ 29 w 41"/>
                <a:gd name="T7" fmla="*/ 17 h 111"/>
                <a:gd name="T8" fmla="*/ 40 w 41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1">
                  <a:moveTo>
                    <a:pt x="0" y="110"/>
                  </a:moveTo>
                  <a:lnTo>
                    <a:pt x="10" y="75"/>
                  </a:lnTo>
                  <a:lnTo>
                    <a:pt x="19" y="44"/>
                  </a:lnTo>
                  <a:lnTo>
                    <a:pt x="29" y="17"/>
                  </a:lnTo>
                  <a:lnTo>
                    <a:pt x="40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2" name="Freeform 52"/>
            <p:cNvSpPr>
              <a:spLocks/>
            </p:cNvSpPr>
            <p:nvPr/>
          </p:nvSpPr>
          <p:spPr bwMode="auto">
            <a:xfrm>
              <a:off x="2866" y="2777"/>
              <a:ext cx="40" cy="17"/>
            </a:xfrm>
            <a:custGeom>
              <a:avLst/>
              <a:gdLst>
                <a:gd name="T0" fmla="*/ 0 w 40"/>
                <a:gd name="T1" fmla="*/ 16 h 17"/>
                <a:gd name="T2" fmla="*/ 9 w 40"/>
                <a:gd name="T3" fmla="*/ 4 h 17"/>
                <a:gd name="T4" fmla="*/ 19 w 40"/>
                <a:gd name="T5" fmla="*/ 0 h 17"/>
                <a:gd name="T6" fmla="*/ 29 w 40"/>
                <a:gd name="T7" fmla="*/ 4 h 17"/>
                <a:gd name="T8" fmla="*/ 39 w 40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">
                  <a:moveTo>
                    <a:pt x="0" y="16"/>
                  </a:moveTo>
                  <a:lnTo>
                    <a:pt x="9" y="4"/>
                  </a:lnTo>
                  <a:lnTo>
                    <a:pt x="19" y="0"/>
                  </a:lnTo>
                  <a:lnTo>
                    <a:pt x="29" y="4"/>
                  </a:lnTo>
                  <a:lnTo>
                    <a:pt x="39" y="16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3" name="Freeform 53"/>
            <p:cNvSpPr>
              <a:spLocks/>
            </p:cNvSpPr>
            <p:nvPr/>
          </p:nvSpPr>
          <p:spPr bwMode="auto">
            <a:xfrm>
              <a:off x="2905" y="2790"/>
              <a:ext cx="40" cy="111"/>
            </a:xfrm>
            <a:custGeom>
              <a:avLst/>
              <a:gdLst>
                <a:gd name="T0" fmla="*/ 0 w 40"/>
                <a:gd name="T1" fmla="*/ 0 h 111"/>
                <a:gd name="T2" fmla="*/ 9 w 40"/>
                <a:gd name="T3" fmla="*/ 17 h 111"/>
                <a:gd name="T4" fmla="*/ 19 w 40"/>
                <a:gd name="T5" fmla="*/ 44 h 111"/>
                <a:gd name="T6" fmla="*/ 29 w 40"/>
                <a:gd name="T7" fmla="*/ 75 h 111"/>
                <a:gd name="T8" fmla="*/ 39 w 40"/>
                <a:gd name="T9" fmla="*/ 1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11">
                  <a:moveTo>
                    <a:pt x="0" y="0"/>
                  </a:moveTo>
                  <a:lnTo>
                    <a:pt x="9" y="17"/>
                  </a:lnTo>
                  <a:lnTo>
                    <a:pt x="19" y="44"/>
                  </a:lnTo>
                  <a:lnTo>
                    <a:pt x="29" y="75"/>
                  </a:lnTo>
                  <a:lnTo>
                    <a:pt x="39" y="11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4" name="Freeform 54"/>
            <p:cNvSpPr>
              <a:spLocks/>
            </p:cNvSpPr>
            <p:nvPr/>
          </p:nvSpPr>
          <p:spPr bwMode="auto">
            <a:xfrm>
              <a:off x="2944" y="2900"/>
              <a:ext cx="41" cy="173"/>
            </a:xfrm>
            <a:custGeom>
              <a:avLst/>
              <a:gdLst>
                <a:gd name="T0" fmla="*/ 0 w 41"/>
                <a:gd name="T1" fmla="*/ 0 h 173"/>
                <a:gd name="T2" fmla="*/ 10 w 41"/>
                <a:gd name="T3" fmla="*/ 36 h 173"/>
                <a:gd name="T4" fmla="*/ 20 w 41"/>
                <a:gd name="T5" fmla="*/ 80 h 173"/>
                <a:gd name="T6" fmla="*/ 30 w 41"/>
                <a:gd name="T7" fmla="*/ 127 h 173"/>
                <a:gd name="T8" fmla="*/ 40 w 41"/>
                <a:gd name="T9" fmla="*/ 17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3">
                  <a:moveTo>
                    <a:pt x="0" y="0"/>
                  </a:moveTo>
                  <a:lnTo>
                    <a:pt x="10" y="36"/>
                  </a:lnTo>
                  <a:lnTo>
                    <a:pt x="20" y="80"/>
                  </a:lnTo>
                  <a:lnTo>
                    <a:pt x="30" y="127"/>
                  </a:lnTo>
                  <a:lnTo>
                    <a:pt x="40" y="172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5" name="Freeform 55"/>
            <p:cNvSpPr>
              <a:spLocks/>
            </p:cNvSpPr>
            <p:nvPr/>
          </p:nvSpPr>
          <p:spPr bwMode="auto">
            <a:xfrm>
              <a:off x="2984" y="3072"/>
              <a:ext cx="40" cy="175"/>
            </a:xfrm>
            <a:custGeom>
              <a:avLst/>
              <a:gdLst>
                <a:gd name="T0" fmla="*/ 0 w 40"/>
                <a:gd name="T1" fmla="*/ 0 h 175"/>
                <a:gd name="T2" fmla="*/ 9 w 40"/>
                <a:gd name="T3" fmla="*/ 44 h 175"/>
                <a:gd name="T4" fmla="*/ 19 w 40"/>
                <a:gd name="T5" fmla="*/ 91 h 175"/>
                <a:gd name="T6" fmla="*/ 29 w 40"/>
                <a:gd name="T7" fmla="*/ 136 h 175"/>
                <a:gd name="T8" fmla="*/ 39 w 40"/>
                <a:gd name="T9" fmla="*/ 17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5">
                  <a:moveTo>
                    <a:pt x="0" y="0"/>
                  </a:moveTo>
                  <a:lnTo>
                    <a:pt x="9" y="44"/>
                  </a:lnTo>
                  <a:lnTo>
                    <a:pt x="19" y="91"/>
                  </a:lnTo>
                  <a:lnTo>
                    <a:pt x="29" y="136"/>
                  </a:lnTo>
                  <a:lnTo>
                    <a:pt x="39" y="174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6" name="Freeform 56"/>
            <p:cNvSpPr>
              <a:spLocks/>
            </p:cNvSpPr>
            <p:nvPr/>
          </p:nvSpPr>
          <p:spPr bwMode="auto">
            <a:xfrm>
              <a:off x="3023" y="3246"/>
              <a:ext cx="39" cy="110"/>
            </a:xfrm>
            <a:custGeom>
              <a:avLst/>
              <a:gdLst>
                <a:gd name="T0" fmla="*/ 0 w 39"/>
                <a:gd name="T1" fmla="*/ 0 h 110"/>
                <a:gd name="T2" fmla="*/ 9 w 39"/>
                <a:gd name="T3" fmla="*/ 33 h 110"/>
                <a:gd name="T4" fmla="*/ 19 w 39"/>
                <a:gd name="T5" fmla="*/ 64 h 110"/>
                <a:gd name="T6" fmla="*/ 28 w 39"/>
                <a:gd name="T7" fmla="*/ 91 h 110"/>
                <a:gd name="T8" fmla="*/ 38 w 39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10">
                  <a:moveTo>
                    <a:pt x="0" y="0"/>
                  </a:moveTo>
                  <a:lnTo>
                    <a:pt x="9" y="33"/>
                  </a:lnTo>
                  <a:lnTo>
                    <a:pt x="19" y="64"/>
                  </a:lnTo>
                  <a:lnTo>
                    <a:pt x="28" y="91"/>
                  </a:lnTo>
                  <a:lnTo>
                    <a:pt x="38" y="109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7" name="Freeform 57"/>
            <p:cNvSpPr>
              <a:spLocks/>
            </p:cNvSpPr>
            <p:nvPr/>
          </p:nvSpPr>
          <p:spPr bwMode="auto">
            <a:xfrm>
              <a:off x="3061" y="3355"/>
              <a:ext cx="41" cy="17"/>
            </a:xfrm>
            <a:custGeom>
              <a:avLst/>
              <a:gdLst>
                <a:gd name="T0" fmla="*/ 0 w 41"/>
                <a:gd name="T1" fmla="*/ 0 h 17"/>
                <a:gd name="T2" fmla="*/ 10 w 41"/>
                <a:gd name="T3" fmla="*/ 11 h 17"/>
                <a:gd name="T4" fmla="*/ 20 w 41"/>
                <a:gd name="T5" fmla="*/ 16 h 17"/>
                <a:gd name="T6" fmla="*/ 30 w 41"/>
                <a:gd name="T7" fmla="*/ 11 h 17"/>
                <a:gd name="T8" fmla="*/ 40 w 4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">
                  <a:moveTo>
                    <a:pt x="0" y="0"/>
                  </a:moveTo>
                  <a:lnTo>
                    <a:pt x="10" y="11"/>
                  </a:lnTo>
                  <a:lnTo>
                    <a:pt x="20" y="16"/>
                  </a:lnTo>
                  <a:lnTo>
                    <a:pt x="30" y="11"/>
                  </a:lnTo>
                  <a:lnTo>
                    <a:pt x="40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8" name="Freeform 58"/>
            <p:cNvSpPr>
              <a:spLocks/>
            </p:cNvSpPr>
            <p:nvPr/>
          </p:nvSpPr>
          <p:spPr bwMode="auto">
            <a:xfrm>
              <a:off x="3101" y="3246"/>
              <a:ext cx="40" cy="110"/>
            </a:xfrm>
            <a:custGeom>
              <a:avLst/>
              <a:gdLst>
                <a:gd name="T0" fmla="*/ 0 w 40"/>
                <a:gd name="T1" fmla="*/ 109 h 110"/>
                <a:gd name="T2" fmla="*/ 9 w 40"/>
                <a:gd name="T3" fmla="*/ 91 h 110"/>
                <a:gd name="T4" fmla="*/ 19 w 40"/>
                <a:gd name="T5" fmla="*/ 64 h 110"/>
                <a:gd name="T6" fmla="*/ 29 w 40"/>
                <a:gd name="T7" fmla="*/ 33 h 110"/>
                <a:gd name="T8" fmla="*/ 39 w 40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10">
                  <a:moveTo>
                    <a:pt x="0" y="109"/>
                  </a:moveTo>
                  <a:lnTo>
                    <a:pt x="9" y="91"/>
                  </a:lnTo>
                  <a:lnTo>
                    <a:pt x="19" y="64"/>
                  </a:lnTo>
                  <a:lnTo>
                    <a:pt x="29" y="33"/>
                  </a:lnTo>
                  <a:lnTo>
                    <a:pt x="39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9" name="Freeform 59"/>
            <p:cNvSpPr>
              <a:spLocks/>
            </p:cNvSpPr>
            <p:nvPr/>
          </p:nvSpPr>
          <p:spPr bwMode="auto">
            <a:xfrm>
              <a:off x="3140" y="3072"/>
              <a:ext cx="40" cy="175"/>
            </a:xfrm>
            <a:custGeom>
              <a:avLst/>
              <a:gdLst>
                <a:gd name="T0" fmla="*/ 0 w 40"/>
                <a:gd name="T1" fmla="*/ 174 h 175"/>
                <a:gd name="T2" fmla="*/ 9 w 40"/>
                <a:gd name="T3" fmla="*/ 136 h 175"/>
                <a:gd name="T4" fmla="*/ 19 w 40"/>
                <a:gd name="T5" fmla="*/ 91 h 175"/>
                <a:gd name="T6" fmla="*/ 29 w 40"/>
                <a:gd name="T7" fmla="*/ 44 h 175"/>
                <a:gd name="T8" fmla="*/ 39 w 40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5">
                  <a:moveTo>
                    <a:pt x="0" y="174"/>
                  </a:moveTo>
                  <a:lnTo>
                    <a:pt x="9" y="136"/>
                  </a:lnTo>
                  <a:lnTo>
                    <a:pt x="19" y="91"/>
                  </a:lnTo>
                  <a:lnTo>
                    <a:pt x="29" y="44"/>
                  </a:lnTo>
                  <a:lnTo>
                    <a:pt x="39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0" name="Freeform 60"/>
            <p:cNvSpPr>
              <a:spLocks/>
            </p:cNvSpPr>
            <p:nvPr/>
          </p:nvSpPr>
          <p:spPr bwMode="auto">
            <a:xfrm>
              <a:off x="3179" y="2900"/>
              <a:ext cx="41" cy="173"/>
            </a:xfrm>
            <a:custGeom>
              <a:avLst/>
              <a:gdLst>
                <a:gd name="T0" fmla="*/ 0 w 41"/>
                <a:gd name="T1" fmla="*/ 172 h 173"/>
                <a:gd name="T2" fmla="*/ 10 w 41"/>
                <a:gd name="T3" fmla="*/ 127 h 173"/>
                <a:gd name="T4" fmla="*/ 20 w 41"/>
                <a:gd name="T5" fmla="*/ 80 h 173"/>
                <a:gd name="T6" fmla="*/ 30 w 41"/>
                <a:gd name="T7" fmla="*/ 36 h 173"/>
                <a:gd name="T8" fmla="*/ 40 w 41"/>
                <a:gd name="T9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3">
                  <a:moveTo>
                    <a:pt x="0" y="172"/>
                  </a:moveTo>
                  <a:lnTo>
                    <a:pt x="10" y="127"/>
                  </a:lnTo>
                  <a:lnTo>
                    <a:pt x="20" y="80"/>
                  </a:lnTo>
                  <a:lnTo>
                    <a:pt x="30" y="36"/>
                  </a:lnTo>
                  <a:lnTo>
                    <a:pt x="40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1" name="Freeform 61"/>
            <p:cNvSpPr>
              <a:spLocks/>
            </p:cNvSpPr>
            <p:nvPr/>
          </p:nvSpPr>
          <p:spPr bwMode="auto">
            <a:xfrm>
              <a:off x="3219" y="2790"/>
              <a:ext cx="40" cy="111"/>
            </a:xfrm>
            <a:custGeom>
              <a:avLst/>
              <a:gdLst>
                <a:gd name="T0" fmla="*/ 0 w 40"/>
                <a:gd name="T1" fmla="*/ 110 h 111"/>
                <a:gd name="T2" fmla="*/ 9 w 40"/>
                <a:gd name="T3" fmla="*/ 75 h 111"/>
                <a:gd name="T4" fmla="*/ 19 w 40"/>
                <a:gd name="T5" fmla="*/ 44 h 111"/>
                <a:gd name="T6" fmla="*/ 29 w 40"/>
                <a:gd name="T7" fmla="*/ 17 h 111"/>
                <a:gd name="T8" fmla="*/ 39 w 40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11">
                  <a:moveTo>
                    <a:pt x="0" y="110"/>
                  </a:moveTo>
                  <a:lnTo>
                    <a:pt x="9" y="75"/>
                  </a:lnTo>
                  <a:lnTo>
                    <a:pt x="19" y="44"/>
                  </a:lnTo>
                  <a:lnTo>
                    <a:pt x="29" y="17"/>
                  </a:lnTo>
                  <a:lnTo>
                    <a:pt x="39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2" name="Freeform 62"/>
            <p:cNvSpPr>
              <a:spLocks/>
            </p:cNvSpPr>
            <p:nvPr/>
          </p:nvSpPr>
          <p:spPr bwMode="auto">
            <a:xfrm>
              <a:off x="3258" y="2777"/>
              <a:ext cx="40" cy="17"/>
            </a:xfrm>
            <a:custGeom>
              <a:avLst/>
              <a:gdLst>
                <a:gd name="T0" fmla="*/ 0 w 40"/>
                <a:gd name="T1" fmla="*/ 16 h 17"/>
                <a:gd name="T2" fmla="*/ 9 w 40"/>
                <a:gd name="T3" fmla="*/ 4 h 17"/>
                <a:gd name="T4" fmla="*/ 19 w 40"/>
                <a:gd name="T5" fmla="*/ 0 h 17"/>
                <a:gd name="T6" fmla="*/ 29 w 40"/>
                <a:gd name="T7" fmla="*/ 4 h 17"/>
                <a:gd name="T8" fmla="*/ 39 w 40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">
                  <a:moveTo>
                    <a:pt x="0" y="16"/>
                  </a:moveTo>
                  <a:lnTo>
                    <a:pt x="9" y="4"/>
                  </a:lnTo>
                  <a:lnTo>
                    <a:pt x="19" y="0"/>
                  </a:lnTo>
                  <a:lnTo>
                    <a:pt x="29" y="4"/>
                  </a:lnTo>
                  <a:lnTo>
                    <a:pt x="39" y="16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3" name="Freeform 63"/>
            <p:cNvSpPr>
              <a:spLocks/>
            </p:cNvSpPr>
            <p:nvPr/>
          </p:nvSpPr>
          <p:spPr bwMode="auto">
            <a:xfrm>
              <a:off x="3297" y="2790"/>
              <a:ext cx="40" cy="111"/>
            </a:xfrm>
            <a:custGeom>
              <a:avLst/>
              <a:gdLst>
                <a:gd name="T0" fmla="*/ 0 w 40"/>
                <a:gd name="T1" fmla="*/ 0 h 111"/>
                <a:gd name="T2" fmla="*/ 9 w 40"/>
                <a:gd name="T3" fmla="*/ 17 h 111"/>
                <a:gd name="T4" fmla="*/ 19 w 40"/>
                <a:gd name="T5" fmla="*/ 44 h 111"/>
                <a:gd name="T6" fmla="*/ 29 w 40"/>
                <a:gd name="T7" fmla="*/ 75 h 111"/>
                <a:gd name="T8" fmla="*/ 39 w 40"/>
                <a:gd name="T9" fmla="*/ 1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11">
                  <a:moveTo>
                    <a:pt x="0" y="0"/>
                  </a:moveTo>
                  <a:lnTo>
                    <a:pt x="9" y="17"/>
                  </a:lnTo>
                  <a:lnTo>
                    <a:pt x="19" y="44"/>
                  </a:lnTo>
                  <a:lnTo>
                    <a:pt x="29" y="75"/>
                  </a:lnTo>
                  <a:lnTo>
                    <a:pt x="39" y="11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4" name="Freeform 64"/>
            <p:cNvSpPr>
              <a:spLocks/>
            </p:cNvSpPr>
            <p:nvPr/>
          </p:nvSpPr>
          <p:spPr bwMode="auto">
            <a:xfrm>
              <a:off x="3336" y="2900"/>
              <a:ext cx="41" cy="173"/>
            </a:xfrm>
            <a:custGeom>
              <a:avLst/>
              <a:gdLst>
                <a:gd name="T0" fmla="*/ 0 w 41"/>
                <a:gd name="T1" fmla="*/ 0 h 173"/>
                <a:gd name="T2" fmla="*/ 10 w 41"/>
                <a:gd name="T3" fmla="*/ 36 h 173"/>
                <a:gd name="T4" fmla="*/ 20 w 41"/>
                <a:gd name="T5" fmla="*/ 80 h 173"/>
                <a:gd name="T6" fmla="*/ 30 w 41"/>
                <a:gd name="T7" fmla="*/ 127 h 173"/>
                <a:gd name="T8" fmla="*/ 40 w 41"/>
                <a:gd name="T9" fmla="*/ 17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3">
                  <a:moveTo>
                    <a:pt x="0" y="0"/>
                  </a:moveTo>
                  <a:lnTo>
                    <a:pt x="10" y="36"/>
                  </a:lnTo>
                  <a:lnTo>
                    <a:pt x="20" y="80"/>
                  </a:lnTo>
                  <a:lnTo>
                    <a:pt x="30" y="127"/>
                  </a:lnTo>
                  <a:lnTo>
                    <a:pt x="40" y="172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5" name="Freeform 65"/>
            <p:cNvSpPr>
              <a:spLocks/>
            </p:cNvSpPr>
            <p:nvPr/>
          </p:nvSpPr>
          <p:spPr bwMode="auto">
            <a:xfrm>
              <a:off x="3376" y="3072"/>
              <a:ext cx="39" cy="175"/>
            </a:xfrm>
            <a:custGeom>
              <a:avLst/>
              <a:gdLst>
                <a:gd name="T0" fmla="*/ 0 w 39"/>
                <a:gd name="T1" fmla="*/ 0 h 175"/>
                <a:gd name="T2" fmla="*/ 9 w 39"/>
                <a:gd name="T3" fmla="*/ 44 h 175"/>
                <a:gd name="T4" fmla="*/ 19 w 39"/>
                <a:gd name="T5" fmla="*/ 91 h 175"/>
                <a:gd name="T6" fmla="*/ 28 w 39"/>
                <a:gd name="T7" fmla="*/ 136 h 175"/>
                <a:gd name="T8" fmla="*/ 38 w 39"/>
                <a:gd name="T9" fmla="*/ 17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75">
                  <a:moveTo>
                    <a:pt x="0" y="0"/>
                  </a:moveTo>
                  <a:lnTo>
                    <a:pt x="9" y="44"/>
                  </a:lnTo>
                  <a:lnTo>
                    <a:pt x="19" y="91"/>
                  </a:lnTo>
                  <a:lnTo>
                    <a:pt x="28" y="136"/>
                  </a:lnTo>
                  <a:lnTo>
                    <a:pt x="38" y="174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6" name="Freeform 66"/>
            <p:cNvSpPr>
              <a:spLocks/>
            </p:cNvSpPr>
            <p:nvPr/>
          </p:nvSpPr>
          <p:spPr bwMode="auto">
            <a:xfrm>
              <a:off x="3414" y="3246"/>
              <a:ext cx="40" cy="110"/>
            </a:xfrm>
            <a:custGeom>
              <a:avLst/>
              <a:gdLst>
                <a:gd name="T0" fmla="*/ 0 w 40"/>
                <a:gd name="T1" fmla="*/ 0 h 110"/>
                <a:gd name="T2" fmla="*/ 9 w 40"/>
                <a:gd name="T3" fmla="*/ 33 h 110"/>
                <a:gd name="T4" fmla="*/ 19 w 40"/>
                <a:gd name="T5" fmla="*/ 64 h 110"/>
                <a:gd name="T6" fmla="*/ 29 w 40"/>
                <a:gd name="T7" fmla="*/ 91 h 110"/>
                <a:gd name="T8" fmla="*/ 39 w 40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10">
                  <a:moveTo>
                    <a:pt x="0" y="0"/>
                  </a:moveTo>
                  <a:lnTo>
                    <a:pt x="9" y="33"/>
                  </a:lnTo>
                  <a:lnTo>
                    <a:pt x="19" y="64"/>
                  </a:lnTo>
                  <a:lnTo>
                    <a:pt x="29" y="91"/>
                  </a:lnTo>
                  <a:lnTo>
                    <a:pt x="39" y="109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7" name="Freeform 67"/>
            <p:cNvSpPr>
              <a:spLocks/>
            </p:cNvSpPr>
            <p:nvPr/>
          </p:nvSpPr>
          <p:spPr bwMode="auto">
            <a:xfrm>
              <a:off x="3453" y="3355"/>
              <a:ext cx="40" cy="17"/>
            </a:xfrm>
            <a:custGeom>
              <a:avLst/>
              <a:gdLst>
                <a:gd name="T0" fmla="*/ 0 w 40"/>
                <a:gd name="T1" fmla="*/ 0 h 17"/>
                <a:gd name="T2" fmla="*/ 9 w 40"/>
                <a:gd name="T3" fmla="*/ 11 h 17"/>
                <a:gd name="T4" fmla="*/ 19 w 40"/>
                <a:gd name="T5" fmla="*/ 16 h 17"/>
                <a:gd name="T6" fmla="*/ 29 w 40"/>
                <a:gd name="T7" fmla="*/ 11 h 17"/>
                <a:gd name="T8" fmla="*/ 39 w 40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">
                  <a:moveTo>
                    <a:pt x="0" y="0"/>
                  </a:moveTo>
                  <a:lnTo>
                    <a:pt x="9" y="11"/>
                  </a:lnTo>
                  <a:lnTo>
                    <a:pt x="19" y="16"/>
                  </a:lnTo>
                  <a:lnTo>
                    <a:pt x="29" y="11"/>
                  </a:lnTo>
                  <a:lnTo>
                    <a:pt x="39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8" name="Freeform 68"/>
            <p:cNvSpPr>
              <a:spLocks/>
            </p:cNvSpPr>
            <p:nvPr/>
          </p:nvSpPr>
          <p:spPr bwMode="auto">
            <a:xfrm>
              <a:off x="3492" y="3246"/>
              <a:ext cx="40" cy="110"/>
            </a:xfrm>
            <a:custGeom>
              <a:avLst/>
              <a:gdLst>
                <a:gd name="T0" fmla="*/ 0 w 40"/>
                <a:gd name="T1" fmla="*/ 109 h 110"/>
                <a:gd name="T2" fmla="*/ 9 w 40"/>
                <a:gd name="T3" fmla="*/ 91 h 110"/>
                <a:gd name="T4" fmla="*/ 19 w 40"/>
                <a:gd name="T5" fmla="*/ 64 h 110"/>
                <a:gd name="T6" fmla="*/ 29 w 40"/>
                <a:gd name="T7" fmla="*/ 33 h 110"/>
                <a:gd name="T8" fmla="*/ 39 w 40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10">
                  <a:moveTo>
                    <a:pt x="0" y="109"/>
                  </a:moveTo>
                  <a:lnTo>
                    <a:pt x="9" y="91"/>
                  </a:lnTo>
                  <a:lnTo>
                    <a:pt x="19" y="64"/>
                  </a:lnTo>
                  <a:lnTo>
                    <a:pt x="29" y="33"/>
                  </a:lnTo>
                  <a:lnTo>
                    <a:pt x="39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9" name="Freeform 69"/>
            <p:cNvSpPr>
              <a:spLocks/>
            </p:cNvSpPr>
            <p:nvPr/>
          </p:nvSpPr>
          <p:spPr bwMode="auto">
            <a:xfrm>
              <a:off x="3531" y="3072"/>
              <a:ext cx="41" cy="175"/>
            </a:xfrm>
            <a:custGeom>
              <a:avLst/>
              <a:gdLst>
                <a:gd name="T0" fmla="*/ 0 w 41"/>
                <a:gd name="T1" fmla="*/ 174 h 175"/>
                <a:gd name="T2" fmla="*/ 10 w 41"/>
                <a:gd name="T3" fmla="*/ 136 h 175"/>
                <a:gd name="T4" fmla="*/ 20 w 41"/>
                <a:gd name="T5" fmla="*/ 91 h 175"/>
                <a:gd name="T6" fmla="*/ 30 w 41"/>
                <a:gd name="T7" fmla="*/ 44 h 175"/>
                <a:gd name="T8" fmla="*/ 40 w 41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5">
                  <a:moveTo>
                    <a:pt x="0" y="174"/>
                  </a:moveTo>
                  <a:lnTo>
                    <a:pt x="10" y="136"/>
                  </a:lnTo>
                  <a:lnTo>
                    <a:pt x="20" y="91"/>
                  </a:lnTo>
                  <a:lnTo>
                    <a:pt x="30" y="44"/>
                  </a:lnTo>
                  <a:lnTo>
                    <a:pt x="40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0" name="Freeform 70"/>
            <p:cNvSpPr>
              <a:spLocks/>
            </p:cNvSpPr>
            <p:nvPr/>
          </p:nvSpPr>
          <p:spPr bwMode="auto">
            <a:xfrm>
              <a:off x="3571" y="2900"/>
              <a:ext cx="40" cy="173"/>
            </a:xfrm>
            <a:custGeom>
              <a:avLst/>
              <a:gdLst>
                <a:gd name="T0" fmla="*/ 0 w 40"/>
                <a:gd name="T1" fmla="*/ 172 h 173"/>
                <a:gd name="T2" fmla="*/ 9 w 40"/>
                <a:gd name="T3" fmla="*/ 127 h 173"/>
                <a:gd name="T4" fmla="*/ 19 w 40"/>
                <a:gd name="T5" fmla="*/ 80 h 173"/>
                <a:gd name="T6" fmla="*/ 29 w 40"/>
                <a:gd name="T7" fmla="*/ 36 h 173"/>
                <a:gd name="T8" fmla="*/ 39 w 40"/>
                <a:gd name="T9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3">
                  <a:moveTo>
                    <a:pt x="0" y="172"/>
                  </a:moveTo>
                  <a:lnTo>
                    <a:pt x="9" y="127"/>
                  </a:lnTo>
                  <a:lnTo>
                    <a:pt x="19" y="80"/>
                  </a:lnTo>
                  <a:lnTo>
                    <a:pt x="29" y="36"/>
                  </a:lnTo>
                  <a:lnTo>
                    <a:pt x="39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1" name="Freeform 71"/>
            <p:cNvSpPr>
              <a:spLocks/>
            </p:cNvSpPr>
            <p:nvPr/>
          </p:nvSpPr>
          <p:spPr bwMode="auto">
            <a:xfrm>
              <a:off x="3610" y="2790"/>
              <a:ext cx="40" cy="111"/>
            </a:xfrm>
            <a:custGeom>
              <a:avLst/>
              <a:gdLst>
                <a:gd name="T0" fmla="*/ 0 w 40"/>
                <a:gd name="T1" fmla="*/ 110 h 111"/>
                <a:gd name="T2" fmla="*/ 9 w 40"/>
                <a:gd name="T3" fmla="*/ 75 h 111"/>
                <a:gd name="T4" fmla="*/ 19 w 40"/>
                <a:gd name="T5" fmla="*/ 44 h 111"/>
                <a:gd name="T6" fmla="*/ 29 w 40"/>
                <a:gd name="T7" fmla="*/ 17 h 111"/>
                <a:gd name="T8" fmla="*/ 39 w 40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11">
                  <a:moveTo>
                    <a:pt x="0" y="110"/>
                  </a:moveTo>
                  <a:lnTo>
                    <a:pt x="9" y="75"/>
                  </a:lnTo>
                  <a:lnTo>
                    <a:pt x="19" y="44"/>
                  </a:lnTo>
                  <a:lnTo>
                    <a:pt x="29" y="17"/>
                  </a:lnTo>
                  <a:lnTo>
                    <a:pt x="39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2" name="Freeform 72"/>
            <p:cNvSpPr>
              <a:spLocks/>
            </p:cNvSpPr>
            <p:nvPr/>
          </p:nvSpPr>
          <p:spPr bwMode="auto">
            <a:xfrm>
              <a:off x="3649" y="2777"/>
              <a:ext cx="41" cy="17"/>
            </a:xfrm>
            <a:custGeom>
              <a:avLst/>
              <a:gdLst>
                <a:gd name="T0" fmla="*/ 0 w 41"/>
                <a:gd name="T1" fmla="*/ 16 h 17"/>
                <a:gd name="T2" fmla="*/ 10 w 41"/>
                <a:gd name="T3" fmla="*/ 4 h 17"/>
                <a:gd name="T4" fmla="*/ 20 w 41"/>
                <a:gd name="T5" fmla="*/ 0 h 17"/>
                <a:gd name="T6" fmla="*/ 30 w 41"/>
                <a:gd name="T7" fmla="*/ 4 h 17"/>
                <a:gd name="T8" fmla="*/ 40 w 41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">
                  <a:moveTo>
                    <a:pt x="0" y="16"/>
                  </a:moveTo>
                  <a:lnTo>
                    <a:pt x="10" y="4"/>
                  </a:lnTo>
                  <a:lnTo>
                    <a:pt x="20" y="0"/>
                  </a:lnTo>
                  <a:lnTo>
                    <a:pt x="30" y="4"/>
                  </a:lnTo>
                  <a:lnTo>
                    <a:pt x="40" y="16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3" name="Freeform 73"/>
            <p:cNvSpPr>
              <a:spLocks/>
            </p:cNvSpPr>
            <p:nvPr/>
          </p:nvSpPr>
          <p:spPr bwMode="auto">
            <a:xfrm>
              <a:off x="3689" y="2790"/>
              <a:ext cx="39" cy="111"/>
            </a:xfrm>
            <a:custGeom>
              <a:avLst/>
              <a:gdLst>
                <a:gd name="T0" fmla="*/ 0 w 39"/>
                <a:gd name="T1" fmla="*/ 0 h 111"/>
                <a:gd name="T2" fmla="*/ 9 w 39"/>
                <a:gd name="T3" fmla="*/ 17 h 111"/>
                <a:gd name="T4" fmla="*/ 18 w 39"/>
                <a:gd name="T5" fmla="*/ 44 h 111"/>
                <a:gd name="T6" fmla="*/ 28 w 39"/>
                <a:gd name="T7" fmla="*/ 75 h 111"/>
                <a:gd name="T8" fmla="*/ 38 w 39"/>
                <a:gd name="T9" fmla="*/ 1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11">
                  <a:moveTo>
                    <a:pt x="0" y="0"/>
                  </a:moveTo>
                  <a:lnTo>
                    <a:pt x="9" y="17"/>
                  </a:lnTo>
                  <a:lnTo>
                    <a:pt x="18" y="44"/>
                  </a:lnTo>
                  <a:lnTo>
                    <a:pt x="28" y="75"/>
                  </a:lnTo>
                  <a:lnTo>
                    <a:pt x="38" y="11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4" name="Freeform 74"/>
            <p:cNvSpPr>
              <a:spLocks/>
            </p:cNvSpPr>
            <p:nvPr/>
          </p:nvSpPr>
          <p:spPr bwMode="auto">
            <a:xfrm>
              <a:off x="3727" y="2900"/>
              <a:ext cx="40" cy="173"/>
            </a:xfrm>
            <a:custGeom>
              <a:avLst/>
              <a:gdLst>
                <a:gd name="T0" fmla="*/ 0 w 40"/>
                <a:gd name="T1" fmla="*/ 0 h 173"/>
                <a:gd name="T2" fmla="*/ 9 w 40"/>
                <a:gd name="T3" fmla="*/ 36 h 173"/>
                <a:gd name="T4" fmla="*/ 19 w 40"/>
                <a:gd name="T5" fmla="*/ 80 h 173"/>
                <a:gd name="T6" fmla="*/ 29 w 40"/>
                <a:gd name="T7" fmla="*/ 127 h 173"/>
                <a:gd name="T8" fmla="*/ 39 w 40"/>
                <a:gd name="T9" fmla="*/ 17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3">
                  <a:moveTo>
                    <a:pt x="0" y="0"/>
                  </a:moveTo>
                  <a:lnTo>
                    <a:pt x="9" y="36"/>
                  </a:lnTo>
                  <a:lnTo>
                    <a:pt x="19" y="80"/>
                  </a:lnTo>
                  <a:lnTo>
                    <a:pt x="29" y="127"/>
                  </a:lnTo>
                  <a:lnTo>
                    <a:pt x="39" y="172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5" name="Freeform 75"/>
            <p:cNvSpPr>
              <a:spLocks/>
            </p:cNvSpPr>
            <p:nvPr/>
          </p:nvSpPr>
          <p:spPr bwMode="auto">
            <a:xfrm>
              <a:off x="3766" y="3072"/>
              <a:ext cx="41" cy="175"/>
            </a:xfrm>
            <a:custGeom>
              <a:avLst/>
              <a:gdLst>
                <a:gd name="T0" fmla="*/ 0 w 41"/>
                <a:gd name="T1" fmla="*/ 0 h 175"/>
                <a:gd name="T2" fmla="*/ 10 w 41"/>
                <a:gd name="T3" fmla="*/ 44 h 175"/>
                <a:gd name="T4" fmla="*/ 20 w 41"/>
                <a:gd name="T5" fmla="*/ 91 h 175"/>
                <a:gd name="T6" fmla="*/ 30 w 41"/>
                <a:gd name="T7" fmla="*/ 136 h 175"/>
                <a:gd name="T8" fmla="*/ 40 w 41"/>
                <a:gd name="T9" fmla="*/ 17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5">
                  <a:moveTo>
                    <a:pt x="0" y="0"/>
                  </a:moveTo>
                  <a:lnTo>
                    <a:pt x="10" y="44"/>
                  </a:lnTo>
                  <a:lnTo>
                    <a:pt x="20" y="91"/>
                  </a:lnTo>
                  <a:lnTo>
                    <a:pt x="30" y="136"/>
                  </a:lnTo>
                  <a:lnTo>
                    <a:pt x="40" y="174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6" name="Freeform 76"/>
            <p:cNvSpPr>
              <a:spLocks/>
            </p:cNvSpPr>
            <p:nvPr/>
          </p:nvSpPr>
          <p:spPr bwMode="auto">
            <a:xfrm>
              <a:off x="3806" y="3246"/>
              <a:ext cx="40" cy="110"/>
            </a:xfrm>
            <a:custGeom>
              <a:avLst/>
              <a:gdLst>
                <a:gd name="T0" fmla="*/ 0 w 40"/>
                <a:gd name="T1" fmla="*/ 0 h 110"/>
                <a:gd name="T2" fmla="*/ 9 w 40"/>
                <a:gd name="T3" fmla="*/ 33 h 110"/>
                <a:gd name="T4" fmla="*/ 19 w 40"/>
                <a:gd name="T5" fmla="*/ 64 h 110"/>
                <a:gd name="T6" fmla="*/ 29 w 40"/>
                <a:gd name="T7" fmla="*/ 91 h 110"/>
                <a:gd name="T8" fmla="*/ 39 w 40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10">
                  <a:moveTo>
                    <a:pt x="0" y="0"/>
                  </a:moveTo>
                  <a:lnTo>
                    <a:pt x="9" y="33"/>
                  </a:lnTo>
                  <a:lnTo>
                    <a:pt x="19" y="64"/>
                  </a:lnTo>
                  <a:lnTo>
                    <a:pt x="29" y="91"/>
                  </a:lnTo>
                  <a:lnTo>
                    <a:pt x="39" y="109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7" name="Freeform 77"/>
            <p:cNvSpPr>
              <a:spLocks/>
            </p:cNvSpPr>
            <p:nvPr/>
          </p:nvSpPr>
          <p:spPr bwMode="auto">
            <a:xfrm>
              <a:off x="3845" y="3355"/>
              <a:ext cx="40" cy="17"/>
            </a:xfrm>
            <a:custGeom>
              <a:avLst/>
              <a:gdLst>
                <a:gd name="T0" fmla="*/ 0 w 40"/>
                <a:gd name="T1" fmla="*/ 0 h 17"/>
                <a:gd name="T2" fmla="*/ 9 w 40"/>
                <a:gd name="T3" fmla="*/ 11 h 17"/>
                <a:gd name="T4" fmla="*/ 19 w 40"/>
                <a:gd name="T5" fmla="*/ 16 h 17"/>
                <a:gd name="T6" fmla="*/ 29 w 40"/>
                <a:gd name="T7" fmla="*/ 11 h 17"/>
                <a:gd name="T8" fmla="*/ 39 w 40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">
                  <a:moveTo>
                    <a:pt x="0" y="0"/>
                  </a:moveTo>
                  <a:lnTo>
                    <a:pt x="9" y="11"/>
                  </a:lnTo>
                  <a:lnTo>
                    <a:pt x="19" y="16"/>
                  </a:lnTo>
                  <a:lnTo>
                    <a:pt x="29" y="11"/>
                  </a:lnTo>
                  <a:lnTo>
                    <a:pt x="39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8" name="Freeform 78"/>
            <p:cNvSpPr>
              <a:spLocks/>
            </p:cNvSpPr>
            <p:nvPr/>
          </p:nvSpPr>
          <p:spPr bwMode="auto">
            <a:xfrm>
              <a:off x="3884" y="3246"/>
              <a:ext cx="41" cy="110"/>
            </a:xfrm>
            <a:custGeom>
              <a:avLst/>
              <a:gdLst>
                <a:gd name="T0" fmla="*/ 0 w 41"/>
                <a:gd name="T1" fmla="*/ 109 h 110"/>
                <a:gd name="T2" fmla="*/ 10 w 41"/>
                <a:gd name="T3" fmla="*/ 91 h 110"/>
                <a:gd name="T4" fmla="*/ 20 w 41"/>
                <a:gd name="T5" fmla="*/ 64 h 110"/>
                <a:gd name="T6" fmla="*/ 29 w 41"/>
                <a:gd name="T7" fmla="*/ 33 h 110"/>
                <a:gd name="T8" fmla="*/ 40 w 41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0">
                  <a:moveTo>
                    <a:pt x="0" y="109"/>
                  </a:moveTo>
                  <a:lnTo>
                    <a:pt x="10" y="91"/>
                  </a:lnTo>
                  <a:lnTo>
                    <a:pt x="20" y="64"/>
                  </a:lnTo>
                  <a:lnTo>
                    <a:pt x="29" y="33"/>
                  </a:lnTo>
                  <a:lnTo>
                    <a:pt x="40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9" name="Freeform 79"/>
            <p:cNvSpPr>
              <a:spLocks/>
            </p:cNvSpPr>
            <p:nvPr/>
          </p:nvSpPr>
          <p:spPr bwMode="auto">
            <a:xfrm>
              <a:off x="3924" y="3072"/>
              <a:ext cx="39" cy="175"/>
            </a:xfrm>
            <a:custGeom>
              <a:avLst/>
              <a:gdLst>
                <a:gd name="T0" fmla="*/ 0 w 39"/>
                <a:gd name="T1" fmla="*/ 174 h 175"/>
                <a:gd name="T2" fmla="*/ 9 w 39"/>
                <a:gd name="T3" fmla="*/ 136 h 175"/>
                <a:gd name="T4" fmla="*/ 19 w 39"/>
                <a:gd name="T5" fmla="*/ 91 h 175"/>
                <a:gd name="T6" fmla="*/ 28 w 39"/>
                <a:gd name="T7" fmla="*/ 44 h 175"/>
                <a:gd name="T8" fmla="*/ 38 w 39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75">
                  <a:moveTo>
                    <a:pt x="0" y="174"/>
                  </a:moveTo>
                  <a:lnTo>
                    <a:pt x="9" y="136"/>
                  </a:lnTo>
                  <a:lnTo>
                    <a:pt x="19" y="91"/>
                  </a:lnTo>
                  <a:lnTo>
                    <a:pt x="28" y="44"/>
                  </a:lnTo>
                  <a:lnTo>
                    <a:pt x="38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93" name="Rectangle 113"/>
          <p:cNvSpPr>
            <a:spLocks noChangeArrowheads="1"/>
          </p:cNvSpPr>
          <p:nvPr/>
        </p:nvSpPr>
        <p:spPr bwMode="auto">
          <a:xfrm>
            <a:off x="649288" y="2554288"/>
            <a:ext cx="688975" cy="281622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633" name="Group 153"/>
          <p:cNvGrpSpPr>
            <a:grpSpLocks/>
          </p:cNvGrpSpPr>
          <p:nvPr/>
        </p:nvGrpSpPr>
        <p:grpSpPr bwMode="auto">
          <a:xfrm>
            <a:off x="4097338" y="2795588"/>
            <a:ext cx="2486025" cy="944562"/>
            <a:chOff x="3957" y="2809"/>
            <a:chExt cx="1566" cy="595"/>
          </a:xfrm>
        </p:grpSpPr>
        <p:sp>
          <p:nvSpPr>
            <p:cNvPr id="20634" name="Freeform 154"/>
            <p:cNvSpPr>
              <a:spLocks/>
            </p:cNvSpPr>
            <p:nvPr/>
          </p:nvSpPr>
          <p:spPr bwMode="auto">
            <a:xfrm>
              <a:off x="3957" y="2932"/>
              <a:ext cx="52" cy="173"/>
            </a:xfrm>
            <a:custGeom>
              <a:avLst/>
              <a:gdLst>
                <a:gd name="T0" fmla="*/ 0 w 52"/>
                <a:gd name="T1" fmla="*/ 172 h 173"/>
                <a:gd name="T2" fmla="*/ 12 w 52"/>
                <a:gd name="T3" fmla="*/ 127 h 173"/>
                <a:gd name="T4" fmla="*/ 25 w 52"/>
                <a:gd name="T5" fmla="*/ 80 h 173"/>
                <a:gd name="T6" fmla="*/ 38 w 52"/>
                <a:gd name="T7" fmla="*/ 36 h 173"/>
                <a:gd name="T8" fmla="*/ 51 w 52"/>
                <a:gd name="T9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73">
                  <a:moveTo>
                    <a:pt x="0" y="172"/>
                  </a:moveTo>
                  <a:lnTo>
                    <a:pt x="12" y="127"/>
                  </a:lnTo>
                  <a:lnTo>
                    <a:pt x="25" y="80"/>
                  </a:lnTo>
                  <a:lnTo>
                    <a:pt x="38" y="36"/>
                  </a:lnTo>
                  <a:lnTo>
                    <a:pt x="51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5" name="Freeform 155"/>
            <p:cNvSpPr>
              <a:spLocks/>
            </p:cNvSpPr>
            <p:nvPr/>
          </p:nvSpPr>
          <p:spPr bwMode="auto">
            <a:xfrm>
              <a:off x="4008" y="2822"/>
              <a:ext cx="54" cy="111"/>
            </a:xfrm>
            <a:custGeom>
              <a:avLst/>
              <a:gdLst>
                <a:gd name="T0" fmla="*/ 0 w 54"/>
                <a:gd name="T1" fmla="*/ 110 h 111"/>
                <a:gd name="T2" fmla="*/ 13 w 54"/>
                <a:gd name="T3" fmla="*/ 75 h 111"/>
                <a:gd name="T4" fmla="*/ 26 w 54"/>
                <a:gd name="T5" fmla="*/ 44 h 111"/>
                <a:gd name="T6" fmla="*/ 39 w 54"/>
                <a:gd name="T7" fmla="*/ 17 h 111"/>
                <a:gd name="T8" fmla="*/ 53 w 54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11">
                  <a:moveTo>
                    <a:pt x="0" y="110"/>
                  </a:moveTo>
                  <a:lnTo>
                    <a:pt x="13" y="75"/>
                  </a:lnTo>
                  <a:lnTo>
                    <a:pt x="26" y="44"/>
                  </a:lnTo>
                  <a:lnTo>
                    <a:pt x="39" y="17"/>
                  </a:lnTo>
                  <a:lnTo>
                    <a:pt x="53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6" name="Freeform 156"/>
            <p:cNvSpPr>
              <a:spLocks/>
            </p:cNvSpPr>
            <p:nvPr/>
          </p:nvSpPr>
          <p:spPr bwMode="auto">
            <a:xfrm>
              <a:off x="4061" y="2809"/>
              <a:ext cx="54" cy="17"/>
            </a:xfrm>
            <a:custGeom>
              <a:avLst/>
              <a:gdLst>
                <a:gd name="T0" fmla="*/ 0 w 54"/>
                <a:gd name="T1" fmla="*/ 16 h 17"/>
                <a:gd name="T2" fmla="*/ 13 w 54"/>
                <a:gd name="T3" fmla="*/ 4 h 17"/>
                <a:gd name="T4" fmla="*/ 26 w 54"/>
                <a:gd name="T5" fmla="*/ 0 h 17"/>
                <a:gd name="T6" fmla="*/ 39 w 54"/>
                <a:gd name="T7" fmla="*/ 4 h 17"/>
                <a:gd name="T8" fmla="*/ 53 w 54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">
                  <a:moveTo>
                    <a:pt x="0" y="16"/>
                  </a:moveTo>
                  <a:lnTo>
                    <a:pt x="13" y="4"/>
                  </a:lnTo>
                  <a:lnTo>
                    <a:pt x="26" y="0"/>
                  </a:lnTo>
                  <a:lnTo>
                    <a:pt x="39" y="4"/>
                  </a:lnTo>
                  <a:lnTo>
                    <a:pt x="53" y="16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7" name="Freeform 157"/>
            <p:cNvSpPr>
              <a:spLocks/>
            </p:cNvSpPr>
            <p:nvPr/>
          </p:nvSpPr>
          <p:spPr bwMode="auto">
            <a:xfrm>
              <a:off x="4114" y="2822"/>
              <a:ext cx="52" cy="111"/>
            </a:xfrm>
            <a:custGeom>
              <a:avLst/>
              <a:gdLst>
                <a:gd name="T0" fmla="*/ 0 w 52"/>
                <a:gd name="T1" fmla="*/ 0 h 111"/>
                <a:gd name="T2" fmla="*/ 12 w 52"/>
                <a:gd name="T3" fmla="*/ 17 h 111"/>
                <a:gd name="T4" fmla="*/ 25 w 52"/>
                <a:gd name="T5" fmla="*/ 44 h 111"/>
                <a:gd name="T6" fmla="*/ 38 w 52"/>
                <a:gd name="T7" fmla="*/ 75 h 111"/>
                <a:gd name="T8" fmla="*/ 51 w 52"/>
                <a:gd name="T9" fmla="*/ 1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11">
                  <a:moveTo>
                    <a:pt x="0" y="0"/>
                  </a:moveTo>
                  <a:lnTo>
                    <a:pt x="12" y="17"/>
                  </a:lnTo>
                  <a:lnTo>
                    <a:pt x="25" y="44"/>
                  </a:lnTo>
                  <a:lnTo>
                    <a:pt x="38" y="75"/>
                  </a:lnTo>
                  <a:lnTo>
                    <a:pt x="51" y="11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8" name="Freeform 158"/>
            <p:cNvSpPr>
              <a:spLocks/>
            </p:cNvSpPr>
            <p:nvPr/>
          </p:nvSpPr>
          <p:spPr bwMode="auto">
            <a:xfrm>
              <a:off x="4165" y="2932"/>
              <a:ext cx="54" cy="173"/>
            </a:xfrm>
            <a:custGeom>
              <a:avLst/>
              <a:gdLst>
                <a:gd name="T0" fmla="*/ 0 w 54"/>
                <a:gd name="T1" fmla="*/ 0 h 173"/>
                <a:gd name="T2" fmla="*/ 13 w 54"/>
                <a:gd name="T3" fmla="*/ 36 h 173"/>
                <a:gd name="T4" fmla="*/ 26 w 54"/>
                <a:gd name="T5" fmla="*/ 80 h 173"/>
                <a:gd name="T6" fmla="*/ 39 w 54"/>
                <a:gd name="T7" fmla="*/ 127 h 173"/>
                <a:gd name="T8" fmla="*/ 53 w 54"/>
                <a:gd name="T9" fmla="*/ 17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3">
                  <a:moveTo>
                    <a:pt x="0" y="0"/>
                  </a:moveTo>
                  <a:lnTo>
                    <a:pt x="13" y="36"/>
                  </a:lnTo>
                  <a:lnTo>
                    <a:pt x="26" y="80"/>
                  </a:lnTo>
                  <a:lnTo>
                    <a:pt x="39" y="127"/>
                  </a:lnTo>
                  <a:lnTo>
                    <a:pt x="53" y="172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9" name="Freeform 159"/>
            <p:cNvSpPr>
              <a:spLocks/>
            </p:cNvSpPr>
            <p:nvPr/>
          </p:nvSpPr>
          <p:spPr bwMode="auto">
            <a:xfrm>
              <a:off x="4218" y="3104"/>
              <a:ext cx="52" cy="175"/>
            </a:xfrm>
            <a:custGeom>
              <a:avLst/>
              <a:gdLst>
                <a:gd name="T0" fmla="*/ 0 w 52"/>
                <a:gd name="T1" fmla="*/ 0 h 175"/>
                <a:gd name="T2" fmla="*/ 12 w 52"/>
                <a:gd name="T3" fmla="*/ 44 h 175"/>
                <a:gd name="T4" fmla="*/ 25 w 52"/>
                <a:gd name="T5" fmla="*/ 91 h 175"/>
                <a:gd name="T6" fmla="*/ 38 w 52"/>
                <a:gd name="T7" fmla="*/ 136 h 175"/>
                <a:gd name="T8" fmla="*/ 51 w 52"/>
                <a:gd name="T9" fmla="*/ 17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75">
                  <a:moveTo>
                    <a:pt x="0" y="0"/>
                  </a:moveTo>
                  <a:lnTo>
                    <a:pt x="12" y="44"/>
                  </a:lnTo>
                  <a:lnTo>
                    <a:pt x="25" y="91"/>
                  </a:lnTo>
                  <a:lnTo>
                    <a:pt x="38" y="136"/>
                  </a:lnTo>
                  <a:lnTo>
                    <a:pt x="51" y="174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0" name="Freeform 160"/>
            <p:cNvSpPr>
              <a:spLocks/>
            </p:cNvSpPr>
            <p:nvPr/>
          </p:nvSpPr>
          <p:spPr bwMode="auto">
            <a:xfrm>
              <a:off x="4269" y="3278"/>
              <a:ext cx="54" cy="110"/>
            </a:xfrm>
            <a:custGeom>
              <a:avLst/>
              <a:gdLst>
                <a:gd name="T0" fmla="*/ 0 w 54"/>
                <a:gd name="T1" fmla="*/ 0 h 110"/>
                <a:gd name="T2" fmla="*/ 13 w 54"/>
                <a:gd name="T3" fmla="*/ 33 h 110"/>
                <a:gd name="T4" fmla="*/ 26 w 54"/>
                <a:gd name="T5" fmla="*/ 64 h 110"/>
                <a:gd name="T6" fmla="*/ 40 w 54"/>
                <a:gd name="T7" fmla="*/ 91 h 110"/>
                <a:gd name="T8" fmla="*/ 53 w 54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10">
                  <a:moveTo>
                    <a:pt x="0" y="0"/>
                  </a:moveTo>
                  <a:lnTo>
                    <a:pt x="13" y="33"/>
                  </a:lnTo>
                  <a:lnTo>
                    <a:pt x="26" y="64"/>
                  </a:lnTo>
                  <a:lnTo>
                    <a:pt x="40" y="91"/>
                  </a:lnTo>
                  <a:lnTo>
                    <a:pt x="53" y="109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1" name="Freeform 161"/>
            <p:cNvSpPr>
              <a:spLocks/>
            </p:cNvSpPr>
            <p:nvPr/>
          </p:nvSpPr>
          <p:spPr bwMode="auto">
            <a:xfrm>
              <a:off x="4322" y="3387"/>
              <a:ext cx="54" cy="17"/>
            </a:xfrm>
            <a:custGeom>
              <a:avLst/>
              <a:gdLst>
                <a:gd name="T0" fmla="*/ 0 w 54"/>
                <a:gd name="T1" fmla="*/ 0 h 17"/>
                <a:gd name="T2" fmla="*/ 13 w 54"/>
                <a:gd name="T3" fmla="*/ 11 h 17"/>
                <a:gd name="T4" fmla="*/ 26 w 54"/>
                <a:gd name="T5" fmla="*/ 16 h 17"/>
                <a:gd name="T6" fmla="*/ 39 w 54"/>
                <a:gd name="T7" fmla="*/ 11 h 17"/>
                <a:gd name="T8" fmla="*/ 53 w 5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">
                  <a:moveTo>
                    <a:pt x="0" y="0"/>
                  </a:moveTo>
                  <a:lnTo>
                    <a:pt x="13" y="11"/>
                  </a:lnTo>
                  <a:lnTo>
                    <a:pt x="26" y="16"/>
                  </a:lnTo>
                  <a:lnTo>
                    <a:pt x="39" y="11"/>
                  </a:lnTo>
                  <a:lnTo>
                    <a:pt x="53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2" name="Freeform 162"/>
            <p:cNvSpPr>
              <a:spLocks/>
            </p:cNvSpPr>
            <p:nvPr/>
          </p:nvSpPr>
          <p:spPr bwMode="auto">
            <a:xfrm>
              <a:off x="4375" y="3278"/>
              <a:ext cx="52" cy="110"/>
            </a:xfrm>
            <a:custGeom>
              <a:avLst/>
              <a:gdLst>
                <a:gd name="T0" fmla="*/ 0 w 52"/>
                <a:gd name="T1" fmla="*/ 109 h 110"/>
                <a:gd name="T2" fmla="*/ 12 w 52"/>
                <a:gd name="T3" fmla="*/ 91 h 110"/>
                <a:gd name="T4" fmla="*/ 25 w 52"/>
                <a:gd name="T5" fmla="*/ 64 h 110"/>
                <a:gd name="T6" fmla="*/ 38 w 52"/>
                <a:gd name="T7" fmla="*/ 33 h 110"/>
                <a:gd name="T8" fmla="*/ 51 w 52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10">
                  <a:moveTo>
                    <a:pt x="0" y="109"/>
                  </a:moveTo>
                  <a:lnTo>
                    <a:pt x="12" y="91"/>
                  </a:lnTo>
                  <a:lnTo>
                    <a:pt x="25" y="64"/>
                  </a:lnTo>
                  <a:lnTo>
                    <a:pt x="38" y="33"/>
                  </a:lnTo>
                  <a:lnTo>
                    <a:pt x="51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3" name="Freeform 163"/>
            <p:cNvSpPr>
              <a:spLocks/>
            </p:cNvSpPr>
            <p:nvPr/>
          </p:nvSpPr>
          <p:spPr bwMode="auto">
            <a:xfrm>
              <a:off x="4426" y="3104"/>
              <a:ext cx="54" cy="175"/>
            </a:xfrm>
            <a:custGeom>
              <a:avLst/>
              <a:gdLst>
                <a:gd name="T0" fmla="*/ 0 w 54"/>
                <a:gd name="T1" fmla="*/ 174 h 175"/>
                <a:gd name="T2" fmla="*/ 13 w 54"/>
                <a:gd name="T3" fmla="*/ 136 h 175"/>
                <a:gd name="T4" fmla="*/ 26 w 54"/>
                <a:gd name="T5" fmla="*/ 91 h 175"/>
                <a:gd name="T6" fmla="*/ 39 w 54"/>
                <a:gd name="T7" fmla="*/ 44 h 175"/>
                <a:gd name="T8" fmla="*/ 53 w 54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5">
                  <a:moveTo>
                    <a:pt x="0" y="174"/>
                  </a:moveTo>
                  <a:lnTo>
                    <a:pt x="13" y="136"/>
                  </a:lnTo>
                  <a:lnTo>
                    <a:pt x="26" y="91"/>
                  </a:lnTo>
                  <a:lnTo>
                    <a:pt x="39" y="44"/>
                  </a:lnTo>
                  <a:lnTo>
                    <a:pt x="53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4" name="Freeform 164"/>
            <p:cNvSpPr>
              <a:spLocks/>
            </p:cNvSpPr>
            <p:nvPr/>
          </p:nvSpPr>
          <p:spPr bwMode="auto">
            <a:xfrm>
              <a:off x="4479" y="2932"/>
              <a:ext cx="53" cy="173"/>
            </a:xfrm>
            <a:custGeom>
              <a:avLst/>
              <a:gdLst>
                <a:gd name="T0" fmla="*/ 0 w 53"/>
                <a:gd name="T1" fmla="*/ 172 h 173"/>
                <a:gd name="T2" fmla="*/ 13 w 53"/>
                <a:gd name="T3" fmla="*/ 127 h 173"/>
                <a:gd name="T4" fmla="*/ 26 w 53"/>
                <a:gd name="T5" fmla="*/ 80 h 173"/>
                <a:gd name="T6" fmla="*/ 39 w 53"/>
                <a:gd name="T7" fmla="*/ 36 h 173"/>
                <a:gd name="T8" fmla="*/ 52 w 53"/>
                <a:gd name="T9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3">
                  <a:moveTo>
                    <a:pt x="0" y="172"/>
                  </a:moveTo>
                  <a:lnTo>
                    <a:pt x="13" y="127"/>
                  </a:lnTo>
                  <a:lnTo>
                    <a:pt x="26" y="80"/>
                  </a:lnTo>
                  <a:lnTo>
                    <a:pt x="39" y="36"/>
                  </a:lnTo>
                  <a:lnTo>
                    <a:pt x="52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5" name="Freeform 165"/>
            <p:cNvSpPr>
              <a:spLocks/>
            </p:cNvSpPr>
            <p:nvPr/>
          </p:nvSpPr>
          <p:spPr bwMode="auto">
            <a:xfrm>
              <a:off x="4531" y="2822"/>
              <a:ext cx="54" cy="111"/>
            </a:xfrm>
            <a:custGeom>
              <a:avLst/>
              <a:gdLst>
                <a:gd name="T0" fmla="*/ 0 w 54"/>
                <a:gd name="T1" fmla="*/ 110 h 111"/>
                <a:gd name="T2" fmla="*/ 13 w 54"/>
                <a:gd name="T3" fmla="*/ 75 h 111"/>
                <a:gd name="T4" fmla="*/ 26 w 54"/>
                <a:gd name="T5" fmla="*/ 44 h 111"/>
                <a:gd name="T6" fmla="*/ 39 w 54"/>
                <a:gd name="T7" fmla="*/ 17 h 111"/>
                <a:gd name="T8" fmla="*/ 53 w 54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11">
                  <a:moveTo>
                    <a:pt x="0" y="110"/>
                  </a:moveTo>
                  <a:lnTo>
                    <a:pt x="13" y="75"/>
                  </a:lnTo>
                  <a:lnTo>
                    <a:pt x="26" y="44"/>
                  </a:lnTo>
                  <a:lnTo>
                    <a:pt x="39" y="17"/>
                  </a:lnTo>
                  <a:lnTo>
                    <a:pt x="53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6" name="Freeform 166"/>
            <p:cNvSpPr>
              <a:spLocks/>
            </p:cNvSpPr>
            <p:nvPr/>
          </p:nvSpPr>
          <p:spPr bwMode="auto">
            <a:xfrm>
              <a:off x="4584" y="2809"/>
              <a:ext cx="53" cy="17"/>
            </a:xfrm>
            <a:custGeom>
              <a:avLst/>
              <a:gdLst>
                <a:gd name="T0" fmla="*/ 0 w 53"/>
                <a:gd name="T1" fmla="*/ 16 h 17"/>
                <a:gd name="T2" fmla="*/ 13 w 53"/>
                <a:gd name="T3" fmla="*/ 4 h 17"/>
                <a:gd name="T4" fmla="*/ 25 w 53"/>
                <a:gd name="T5" fmla="*/ 0 h 17"/>
                <a:gd name="T6" fmla="*/ 38 w 53"/>
                <a:gd name="T7" fmla="*/ 4 h 17"/>
                <a:gd name="T8" fmla="*/ 52 w 53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">
                  <a:moveTo>
                    <a:pt x="0" y="16"/>
                  </a:moveTo>
                  <a:lnTo>
                    <a:pt x="13" y="4"/>
                  </a:lnTo>
                  <a:lnTo>
                    <a:pt x="25" y="0"/>
                  </a:lnTo>
                  <a:lnTo>
                    <a:pt x="38" y="4"/>
                  </a:lnTo>
                  <a:lnTo>
                    <a:pt x="52" y="16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7" name="Freeform 167"/>
            <p:cNvSpPr>
              <a:spLocks/>
            </p:cNvSpPr>
            <p:nvPr/>
          </p:nvSpPr>
          <p:spPr bwMode="auto">
            <a:xfrm>
              <a:off x="4636" y="2822"/>
              <a:ext cx="52" cy="111"/>
            </a:xfrm>
            <a:custGeom>
              <a:avLst/>
              <a:gdLst>
                <a:gd name="T0" fmla="*/ 0 w 52"/>
                <a:gd name="T1" fmla="*/ 0 h 111"/>
                <a:gd name="T2" fmla="*/ 12 w 52"/>
                <a:gd name="T3" fmla="*/ 17 h 111"/>
                <a:gd name="T4" fmla="*/ 25 w 52"/>
                <a:gd name="T5" fmla="*/ 44 h 111"/>
                <a:gd name="T6" fmla="*/ 38 w 52"/>
                <a:gd name="T7" fmla="*/ 75 h 111"/>
                <a:gd name="T8" fmla="*/ 51 w 52"/>
                <a:gd name="T9" fmla="*/ 1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11">
                  <a:moveTo>
                    <a:pt x="0" y="0"/>
                  </a:moveTo>
                  <a:lnTo>
                    <a:pt x="12" y="17"/>
                  </a:lnTo>
                  <a:lnTo>
                    <a:pt x="25" y="44"/>
                  </a:lnTo>
                  <a:lnTo>
                    <a:pt x="38" y="75"/>
                  </a:lnTo>
                  <a:lnTo>
                    <a:pt x="51" y="11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8" name="Freeform 168"/>
            <p:cNvSpPr>
              <a:spLocks/>
            </p:cNvSpPr>
            <p:nvPr/>
          </p:nvSpPr>
          <p:spPr bwMode="auto">
            <a:xfrm>
              <a:off x="4687" y="2932"/>
              <a:ext cx="54" cy="173"/>
            </a:xfrm>
            <a:custGeom>
              <a:avLst/>
              <a:gdLst>
                <a:gd name="T0" fmla="*/ 0 w 54"/>
                <a:gd name="T1" fmla="*/ 0 h 173"/>
                <a:gd name="T2" fmla="*/ 13 w 54"/>
                <a:gd name="T3" fmla="*/ 36 h 173"/>
                <a:gd name="T4" fmla="*/ 26 w 54"/>
                <a:gd name="T5" fmla="*/ 80 h 173"/>
                <a:gd name="T6" fmla="*/ 39 w 54"/>
                <a:gd name="T7" fmla="*/ 127 h 173"/>
                <a:gd name="T8" fmla="*/ 53 w 54"/>
                <a:gd name="T9" fmla="*/ 17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3">
                  <a:moveTo>
                    <a:pt x="0" y="0"/>
                  </a:moveTo>
                  <a:lnTo>
                    <a:pt x="13" y="36"/>
                  </a:lnTo>
                  <a:lnTo>
                    <a:pt x="26" y="80"/>
                  </a:lnTo>
                  <a:lnTo>
                    <a:pt x="39" y="127"/>
                  </a:lnTo>
                  <a:lnTo>
                    <a:pt x="53" y="172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9" name="Freeform 169"/>
            <p:cNvSpPr>
              <a:spLocks/>
            </p:cNvSpPr>
            <p:nvPr/>
          </p:nvSpPr>
          <p:spPr bwMode="auto">
            <a:xfrm>
              <a:off x="4740" y="3104"/>
              <a:ext cx="53" cy="175"/>
            </a:xfrm>
            <a:custGeom>
              <a:avLst/>
              <a:gdLst>
                <a:gd name="T0" fmla="*/ 0 w 53"/>
                <a:gd name="T1" fmla="*/ 0 h 175"/>
                <a:gd name="T2" fmla="*/ 13 w 53"/>
                <a:gd name="T3" fmla="*/ 44 h 175"/>
                <a:gd name="T4" fmla="*/ 26 w 53"/>
                <a:gd name="T5" fmla="*/ 91 h 175"/>
                <a:gd name="T6" fmla="*/ 39 w 53"/>
                <a:gd name="T7" fmla="*/ 136 h 175"/>
                <a:gd name="T8" fmla="*/ 52 w 53"/>
                <a:gd name="T9" fmla="*/ 17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5">
                  <a:moveTo>
                    <a:pt x="0" y="0"/>
                  </a:moveTo>
                  <a:lnTo>
                    <a:pt x="13" y="44"/>
                  </a:lnTo>
                  <a:lnTo>
                    <a:pt x="26" y="91"/>
                  </a:lnTo>
                  <a:lnTo>
                    <a:pt x="39" y="136"/>
                  </a:lnTo>
                  <a:lnTo>
                    <a:pt x="52" y="174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0" name="Freeform 170"/>
            <p:cNvSpPr>
              <a:spLocks/>
            </p:cNvSpPr>
            <p:nvPr/>
          </p:nvSpPr>
          <p:spPr bwMode="auto">
            <a:xfrm>
              <a:off x="4792" y="3278"/>
              <a:ext cx="52" cy="110"/>
            </a:xfrm>
            <a:custGeom>
              <a:avLst/>
              <a:gdLst>
                <a:gd name="T0" fmla="*/ 0 w 52"/>
                <a:gd name="T1" fmla="*/ 0 h 110"/>
                <a:gd name="T2" fmla="*/ 12 w 52"/>
                <a:gd name="T3" fmla="*/ 33 h 110"/>
                <a:gd name="T4" fmla="*/ 25 w 52"/>
                <a:gd name="T5" fmla="*/ 64 h 110"/>
                <a:gd name="T6" fmla="*/ 38 w 52"/>
                <a:gd name="T7" fmla="*/ 91 h 110"/>
                <a:gd name="T8" fmla="*/ 51 w 5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10">
                  <a:moveTo>
                    <a:pt x="0" y="0"/>
                  </a:moveTo>
                  <a:lnTo>
                    <a:pt x="12" y="33"/>
                  </a:lnTo>
                  <a:lnTo>
                    <a:pt x="25" y="64"/>
                  </a:lnTo>
                  <a:lnTo>
                    <a:pt x="38" y="91"/>
                  </a:lnTo>
                  <a:lnTo>
                    <a:pt x="51" y="109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1" name="Freeform 171"/>
            <p:cNvSpPr>
              <a:spLocks/>
            </p:cNvSpPr>
            <p:nvPr/>
          </p:nvSpPr>
          <p:spPr bwMode="auto">
            <a:xfrm>
              <a:off x="4843" y="3387"/>
              <a:ext cx="53" cy="17"/>
            </a:xfrm>
            <a:custGeom>
              <a:avLst/>
              <a:gdLst>
                <a:gd name="T0" fmla="*/ 0 w 53"/>
                <a:gd name="T1" fmla="*/ 0 h 17"/>
                <a:gd name="T2" fmla="*/ 13 w 53"/>
                <a:gd name="T3" fmla="*/ 11 h 17"/>
                <a:gd name="T4" fmla="*/ 26 w 53"/>
                <a:gd name="T5" fmla="*/ 16 h 17"/>
                <a:gd name="T6" fmla="*/ 38 w 53"/>
                <a:gd name="T7" fmla="*/ 11 h 17"/>
                <a:gd name="T8" fmla="*/ 52 w 5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">
                  <a:moveTo>
                    <a:pt x="0" y="0"/>
                  </a:moveTo>
                  <a:lnTo>
                    <a:pt x="13" y="11"/>
                  </a:lnTo>
                  <a:lnTo>
                    <a:pt x="26" y="16"/>
                  </a:lnTo>
                  <a:lnTo>
                    <a:pt x="38" y="11"/>
                  </a:lnTo>
                  <a:lnTo>
                    <a:pt x="52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2" name="Freeform 172"/>
            <p:cNvSpPr>
              <a:spLocks/>
            </p:cNvSpPr>
            <p:nvPr/>
          </p:nvSpPr>
          <p:spPr bwMode="auto">
            <a:xfrm>
              <a:off x="4895" y="3278"/>
              <a:ext cx="54" cy="110"/>
            </a:xfrm>
            <a:custGeom>
              <a:avLst/>
              <a:gdLst>
                <a:gd name="T0" fmla="*/ 0 w 54"/>
                <a:gd name="T1" fmla="*/ 109 h 110"/>
                <a:gd name="T2" fmla="*/ 13 w 54"/>
                <a:gd name="T3" fmla="*/ 91 h 110"/>
                <a:gd name="T4" fmla="*/ 26 w 54"/>
                <a:gd name="T5" fmla="*/ 64 h 110"/>
                <a:gd name="T6" fmla="*/ 39 w 54"/>
                <a:gd name="T7" fmla="*/ 33 h 110"/>
                <a:gd name="T8" fmla="*/ 53 w 54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10">
                  <a:moveTo>
                    <a:pt x="0" y="109"/>
                  </a:moveTo>
                  <a:lnTo>
                    <a:pt x="13" y="91"/>
                  </a:lnTo>
                  <a:lnTo>
                    <a:pt x="26" y="64"/>
                  </a:lnTo>
                  <a:lnTo>
                    <a:pt x="39" y="33"/>
                  </a:lnTo>
                  <a:lnTo>
                    <a:pt x="53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3" name="Freeform 173"/>
            <p:cNvSpPr>
              <a:spLocks/>
            </p:cNvSpPr>
            <p:nvPr/>
          </p:nvSpPr>
          <p:spPr bwMode="auto">
            <a:xfrm>
              <a:off x="4948" y="3104"/>
              <a:ext cx="53" cy="175"/>
            </a:xfrm>
            <a:custGeom>
              <a:avLst/>
              <a:gdLst>
                <a:gd name="T0" fmla="*/ 0 w 53"/>
                <a:gd name="T1" fmla="*/ 174 h 175"/>
                <a:gd name="T2" fmla="*/ 13 w 53"/>
                <a:gd name="T3" fmla="*/ 136 h 175"/>
                <a:gd name="T4" fmla="*/ 26 w 53"/>
                <a:gd name="T5" fmla="*/ 91 h 175"/>
                <a:gd name="T6" fmla="*/ 39 w 53"/>
                <a:gd name="T7" fmla="*/ 44 h 175"/>
                <a:gd name="T8" fmla="*/ 52 w 53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5">
                  <a:moveTo>
                    <a:pt x="0" y="174"/>
                  </a:moveTo>
                  <a:lnTo>
                    <a:pt x="13" y="136"/>
                  </a:lnTo>
                  <a:lnTo>
                    <a:pt x="26" y="91"/>
                  </a:lnTo>
                  <a:lnTo>
                    <a:pt x="39" y="44"/>
                  </a:lnTo>
                  <a:lnTo>
                    <a:pt x="52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4" name="Freeform 174"/>
            <p:cNvSpPr>
              <a:spLocks/>
            </p:cNvSpPr>
            <p:nvPr/>
          </p:nvSpPr>
          <p:spPr bwMode="auto">
            <a:xfrm>
              <a:off x="5000" y="2932"/>
              <a:ext cx="54" cy="173"/>
            </a:xfrm>
            <a:custGeom>
              <a:avLst/>
              <a:gdLst>
                <a:gd name="T0" fmla="*/ 0 w 54"/>
                <a:gd name="T1" fmla="*/ 172 h 173"/>
                <a:gd name="T2" fmla="*/ 13 w 54"/>
                <a:gd name="T3" fmla="*/ 127 h 173"/>
                <a:gd name="T4" fmla="*/ 26 w 54"/>
                <a:gd name="T5" fmla="*/ 80 h 173"/>
                <a:gd name="T6" fmla="*/ 39 w 54"/>
                <a:gd name="T7" fmla="*/ 36 h 173"/>
                <a:gd name="T8" fmla="*/ 53 w 54"/>
                <a:gd name="T9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3">
                  <a:moveTo>
                    <a:pt x="0" y="172"/>
                  </a:moveTo>
                  <a:lnTo>
                    <a:pt x="13" y="127"/>
                  </a:lnTo>
                  <a:lnTo>
                    <a:pt x="26" y="80"/>
                  </a:lnTo>
                  <a:lnTo>
                    <a:pt x="39" y="36"/>
                  </a:lnTo>
                  <a:lnTo>
                    <a:pt x="53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5" name="Freeform 175"/>
            <p:cNvSpPr>
              <a:spLocks/>
            </p:cNvSpPr>
            <p:nvPr/>
          </p:nvSpPr>
          <p:spPr bwMode="auto">
            <a:xfrm>
              <a:off x="5053" y="2822"/>
              <a:ext cx="52" cy="111"/>
            </a:xfrm>
            <a:custGeom>
              <a:avLst/>
              <a:gdLst>
                <a:gd name="T0" fmla="*/ 0 w 52"/>
                <a:gd name="T1" fmla="*/ 110 h 111"/>
                <a:gd name="T2" fmla="*/ 12 w 52"/>
                <a:gd name="T3" fmla="*/ 75 h 111"/>
                <a:gd name="T4" fmla="*/ 25 w 52"/>
                <a:gd name="T5" fmla="*/ 44 h 111"/>
                <a:gd name="T6" fmla="*/ 38 w 52"/>
                <a:gd name="T7" fmla="*/ 17 h 111"/>
                <a:gd name="T8" fmla="*/ 51 w 52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11">
                  <a:moveTo>
                    <a:pt x="0" y="110"/>
                  </a:moveTo>
                  <a:lnTo>
                    <a:pt x="12" y="75"/>
                  </a:lnTo>
                  <a:lnTo>
                    <a:pt x="25" y="44"/>
                  </a:lnTo>
                  <a:lnTo>
                    <a:pt x="38" y="17"/>
                  </a:lnTo>
                  <a:lnTo>
                    <a:pt x="51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6" name="Freeform 176"/>
            <p:cNvSpPr>
              <a:spLocks/>
            </p:cNvSpPr>
            <p:nvPr/>
          </p:nvSpPr>
          <p:spPr bwMode="auto">
            <a:xfrm>
              <a:off x="5104" y="2809"/>
              <a:ext cx="54" cy="17"/>
            </a:xfrm>
            <a:custGeom>
              <a:avLst/>
              <a:gdLst>
                <a:gd name="T0" fmla="*/ 0 w 54"/>
                <a:gd name="T1" fmla="*/ 16 h 17"/>
                <a:gd name="T2" fmla="*/ 13 w 54"/>
                <a:gd name="T3" fmla="*/ 4 h 17"/>
                <a:gd name="T4" fmla="*/ 26 w 54"/>
                <a:gd name="T5" fmla="*/ 0 h 17"/>
                <a:gd name="T6" fmla="*/ 39 w 54"/>
                <a:gd name="T7" fmla="*/ 4 h 17"/>
                <a:gd name="T8" fmla="*/ 53 w 54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">
                  <a:moveTo>
                    <a:pt x="0" y="16"/>
                  </a:moveTo>
                  <a:lnTo>
                    <a:pt x="13" y="4"/>
                  </a:lnTo>
                  <a:lnTo>
                    <a:pt x="26" y="0"/>
                  </a:lnTo>
                  <a:lnTo>
                    <a:pt x="39" y="4"/>
                  </a:lnTo>
                  <a:lnTo>
                    <a:pt x="53" y="16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7" name="Freeform 177"/>
            <p:cNvSpPr>
              <a:spLocks/>
            </p:cNvSpPr>
            <p:nvPr/>
          </p:nvSpPr>
          <p:spPr bwMode="auto">
            <a:xfrm>
              <a:off x="5157" y="2822"/>
              <a:ext cx="54" cy="111"/>
            </a:xfrm>
            <a:custGeom>
              <a:avLst/>
              <a:gdLst>
                <a:gd name="T0" fmla="*/ 0 w 54"/>
                <a:gd name="T1" fmla="*/ 0 h 111"/>
                <a:gd name="T2" fmla="*/ 12 w 54"/>
                <a:gd name="T3" fmla="*/ 17 h 111"/>
                <a:gd name="T4" fmla="*/ 26 w 54"/>
                <a:gd name="T5" fmla="*/ 44 h 111"/>
                <a:gd name="T6" fmla="*/ 39 w 54"/>
                <a:gd name="T7" fmla="*/ 75 h 111"/>
                <a:gd name="T8" fmla="*/ 53 w 54"/>
                <a:gd name="T9" fmla="*/ 1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11">
                  <a:moveTo>
                    <a:pt x="0" y="0"/>
                  </a:moveTo>
                  <a:lnTo>
                    <a:pt x="12" y="17"/>
                  </a:lnTo>
                  <a:lnTo>
                    <a:pt x="26" y="44"/>
                  </a:lnTo>
                  <a:lnTo>
                    <a:pt x="39" y="75"/>
                  </a:lnTo>
                  <a:lnTo>
                    <a:pt x="53" y="11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8" name="Freeform 178"/>
            <p:cNvSpPr>
              <a:spLocks/>
            </p:cNvSpPr>
            <p:nvPr/>
          </p:nvSpPr>
          <p:spPr bwMode="auto">
            <a:xfrm>
              <a:off x="5210" y="2932"/>
              <a:ext cx="52" cy="173"/>
            </a:xfrm>
            <a:custGeom>
              <a:avLst/>
              <a:gdLst>
                <a:gd name="T0" fmla="*/ 0 w 52"/>
                <a:gd name="T1" fmla="*/ 0 h 173"/>
                <a:gd name="T2" fmla="*/ 12 w 52"/>
                <a:gd name="T3" fmla="*/ 36 h 173"/>
                <a:gd name="T4" fmla="*/ 25 w 52"/>
                <a:gd name="T5" fmla="*/ 80 h 173"/>
                <a:gd name="T6" fmla="*/ 38 w 52"/>
                <a:gd name="T7" fmla="*/ 127 h 173"/>
                <a:gd name="T8" fmla="*/ 51 w 52"/>
                <a:gd name="T9" fmla="*/ 17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73">
                  <a:moveTo>
                    <a:pt x="0" y="0"/>
                  </a:moveTo>
                  <a:lnTo>
                    <a:pt x="12" y="36"/>
                  </a:lnTo>
                  <a:lnTo>
                    <a:pt x="25" y="80"/>
                  </a:lnTo>
                  <a:lnTo>
                    <a:pt x="38" y="127"/>
                  </a:lnTo>
                  <a:lnTo>
                    <a:pt x="51" y="172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9" name="Freeform 179"/>
            <p:cNvSpPr>
              <a:spLocks/>
            </p:cNvSpPr>
            <p:nvPr/>
          </p:nvSpPr>
          <p:spPr bwMode="auto">
            <a:xfrm>
              <a:off x="5261" y="3104"/>
              <a:ext cx="54" cy="175"/>
            </a:xfrm>
            <a:custGeom>
              <a:avLst/>
              <a:gdLst>
                <a:gd name="T0" fmla="*/ 0 w 54"/>
                <a:gd name="T1" fmla="*/ 0 h 175"/>
                <a:gd name="T2" fmla="*/ 13 w 54"/>
                <a:gd name="T3" fmla="*/ 44 h 175"/>
                <a:gd name="T4" fmla="*/ 26 w 54"/>
                <a:gd name="T5" fmla="*/ 91 h 175"/>
                <a:gd name="T6" fmla="*/ 39 w 54"/>
                <a:gd name="T7" fmla="*/ 136 h 175"/>
                <a:gd name="T8" fmla="*/ 53 w 54"/>
                <a:gd name="T9" fmla="*/ 17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5">
                  <a:moveTo>
                    <a:pt x="0" y="0"/>
                  </a:moveTo>
                  <a:lnTo>
                    <a:pt x="13" y="44"/>
                  </a:lnTo>
                  <a:lnTo>
                    <a:pt x="26" y="91"/>
                  </a:lnTo>
                  <a:lnTo>
                    <a:pt x="39" y="136"/>
                  </a:lnTo>
                  <a:lnTo>
                    <a:pt x="53" y="174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0" name="Freeform 180"/>
            <p:cNvSpPr>
              <a:spLocks/>
            </p:cNvSpPr>
            <p:nvPr/>
          </p:nvSpPr>
          <p:spPr bwMode="auto">
            <a:xfrm>
              <a:off x="5314" y="3278"/>
              <a:ext cx="52" cy="110"/>
            </a:xfrm>
            <a:custGeom>
              <a:avLst/>
              <a:gdLst>
                <a:gd name="T0" fmla="*/ 0 w 52"/>
                <a:gd name="T1" fmla="*/ 0 h 110"/>
                <a:gd name="T2" fmla="*/ 12 w 52"/>
                <a:gd name="T3" fmla="*/ 33 h 110"/>
                <a:gd name="T4" fmla="*/ 25 w 52"/>
                <a:gd name="T5" fmla="*/ 64 h 110"/>
                <a:gd name="T6" fmla="*/ 38 w 52"/>
                <a:gd name="T7" fmla="*/ 91 h 110"/>
                <a:gd name="T8" fmla="*/ 51 w 5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10">
                  <a:moveTo>
                    <a:pt x="0" y="0"/>
                  </a:moveTo>
                  <a:lnTo>
                    <a:pt x="12" y="33"/>
                  </a:lnTo>
                  <a:lnTo>
                    <a:pt x="25" y="64"/>
                  </a:lnTo>
                  <a:lnTo>
                    <a:pt x="38" y="91"/>
                  </a:lnTo>
                  <a:lnTo>
                    <a:pt x="51" y="109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1" name="Freeform 181"/>
            <p:cNvSpPr>
              <a:spLocks/>
            </p:cNvSpPr>
            <p:nvPr/>
          </p:nvSpPr>
          <p:spPr bwMode="auto">
            <a:xfrm>
              <a:off x="5365" y="3387"/>
              <a:ext cx="54" cy="17"/>
            </a:xfrm>
            <a:custGeom>
              <a:avLst/>
              <a:gdLst>
                <a:gd name="T0" fmla="*/ 0 w 54"/>
                <a:gd name="T1" fmla="*/ 0 h 17"/>
                <a:gd name="T2" fmla="*/ 13 w 54"/>
                <a:gd name="T3" fmla="*/ 11 h 17"/>
                <a:gd name="T4" fmla="*/ 26 w 54"/>
                <a:gd name="T5" fmla="*/ 16 h 17"/>
                <a:gd name="T6" fmla="*/ 39 w 54"/>
                <a:gd name="T7" fmla="*/ 11 h 17"/>
                <a:gd name="T8" fmla="*/ 53 w 5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">
                  <a:moveTo>
                    <a:pt x="0" y="0"/>
                  </a:moveTo>
                  <a:lnTo>
                    <a:pt x="13" y="11"/>
                  </a:lnTo>
                  <a:lnTo>
                    <a:pt x="26" y="16"/>
                  </a:lnTo>
                  <a:lnTo>
                    <a:pt x="39" y="11"/>
                  </a:lnTo>
                  <a:lnTo>
                    <a:pt x="53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2" name="Freeform 182"/>
            <p:cNvSpPr>
              <a:spLocks/>
            </p:cNvSpPr>
            <p:nvPr/>
          </p:nvSpPr>
          <p:spPr bwMode="auto">
            <a:xfrm>
              <a:off x="5418" y="3278"/>
              <a:ext cx="54" cy="110"/>
            </a:xfrm>
            <a:custGeom>
              <a:avLst/>
              <a:gdLst>
                <a:gd name="T0" fmla="*/ 0 w 54"/>
                <a:gd name="T1" fmla="*/ 109 h 110"/>
                <a:gd name="T2" fmla="*/ 13 w 54"/>
                <a:gd name="T3" fmla="*/ 91 h 110"/>
                <a:gd name="T4" fmla="*/ 26 w 54"/>
                <a:gd name="T5" fmla="*/ 64 h 110"/>
                <a:gd name="T6" fmla="*/ 39 w 54"/>
                <a:gd name="T7" fmla="*/ 33 h 110"/>
                <a:gd name="T8" fmla="*/ 53 w 54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10">
                  <a:moveTo>
                    <a:pt x="0" y="109"/>
                  </a:moveTo>
                  <a:lnTo>
                    <a:pt x="13" y="91"/>
                  </a:lnTo>
                  <a:lnTo>
                    <a:pt x="26" y="64"/>
                  </a:lnTo>
                  <a:lnTo>
                    <a:pt x="39" y="33"/>
                  </a:lnTo>
                  <a:lnTo>
                    <a:pt x="53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3" name="Freeform 183"/>
            <p:cNvSpPr>
              <a:spLocks/>
            </p:cNvSpPr>
            <p:nvPr/>
          </p:nvSpPr>
          <p:spPr bwMode="auto">
            <a:xfrm>
              <a:off x="5471" y="3104"/>
              <a:ext cx="52" cy="175"/>
            </a:xfrm>
            <a:custGeom>
              <a:avLst/>
              <a:gdLst>
                <a:gd name="T0" fmla="*/ 0 w 52"/>
                <a:gd name="T1" fmla="*/ 174 h 175"/>
                <a:gd name="T2" fmla="*/ 12 w 52"/>
                <a:gd name="T3" fmla="*/ 136 h 175"/>
                <a:gd name="T4" fmla="*/ 25 w 52"/>
                <a:gd name="T5" fmla="*/ 91 h 175"/>
                <a:gd name="T6" fmla="*/ 38 w 52"/>
                <a:gd name="T7" fmla="*/ 44 h 175"/>
                <a:gd name="T8" fmla="*/ 51 w 52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75">
                  <a:moveTo>
                    <a:pt x="0" y="174"/>
                  </a:moveTo>
                  <a:lnTo>
                    <a:pt x="12" y="136"/>
                  </a:lnTo>
                  <a:lnTo>
                    <a:pt x="25" y="91"/>
                  </a:lnTo>
                  <a:lnTo>
                    <a:pt x="38" y="44"/>
                  </a:lnTo>
                  <a:lnTo>
                    <a:pt x="51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700" name="Group 220"/>
          <p:cNvGrpSpPr>
            <a:grpSpLocks/>
          </p:cNvGrpSpPr>
          <p:nvPr/>
        </p:nvGrpSpPr>
        <p:grpSpPr bwMode="auto">
          <a:xfrm>
            <a:off x="5938838" y="2808288"/>
            <a:ext cx="2378075" cy="2214562"/>
            <a:chOff x="3957" y="2009"/>
            <a:chExt cx="1498" cy="1395"/>
          </a:xfrm>
        </p:grpSpPr>
        <p:grpSp>
          <p:nvGrpSpPr>
            <p:cNvPr id="20696" name="Group 216"/>
            <p:cNvGrpSpPr>
              <a:grpSpLocks/>
            </p:cNvGrpSpPr>
            <p:nvPr/>
          </p:nvGrpSpPr>
          <p:grpSpPr bwMode="auto">
            <a:xfrm>
              <a:off x="3957" y="2809"/>
              <a:ext cx="1462" cy="595"/>
              <a:chOff x="3957" y="2809"/>
              <a:chExt cx="1462" cy="595"/>
            </a:xfrm>
          </p:grpSpPr>
          <p:sp>
            <p:nvSpPr>
              <p:cNvPr id="20561" name="Freeform 81"/>
              <p:cNvSpPr>
                <a:spLocks/>
              </p:cNvSpPr>
              <p:nvPr/>
            </p:nvSpPr>
            <p:spPr bwMode="auto">
              <a:xfrm>
                <a:off x="3957" y="2932"/>
                <a:ext cx="52" cy="173"/>
              </a:xfrm>
              <a:custGeom>
                <a:avLst/>
                <a:gdLst>
                  <a:gd name="T0" fmla="*/ 0 w 52"/>
                  <a:gd name="T1" fmla="*/ 172 h 173"/>
                  <a:gd name="T2" fmla="*/ 12 w 52"/>
                  <a:gd name="T3" fmla="*/ 127 h 173"/>
                  <a:gd name="T4" fmla="*/ 25 w 52"/>
                  <a:gd name="T5" fmla="*/ 80 h 173"/>
                  <a:gd name="T6" fmla="*/ 38 w 52"/>
                  <a:gd name="T7" fmla="*/ 36 h 173"/>
                  <a:gd name="T8" fmla="*/ 51 w 52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3">
                    <a:moveTo>
                      <a:pt x="0" y="172"/>
                    </a:moveTo>
                    <a:lnTo>
                      <a:pt x="12" y="127"/>
                    </a:lnTo>
                    <a:lnTo>
                      <a:pt x="25" y="80"/>
                    </a:lnTo>
                    <a:lnTo>
                      <a:pt x="38" y="36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2" name="Freeform 82"/>
              <p:cNvSpPr>
                <a:spLocks/>
              </p:cNvSpPr>
              <p:nvPr/>
            </p:nvSpPr>
            <p:spPr bwMode="auto">
              <a:xfrm>
                <a:off x="4008" y="2822"/>
                <a:ext cx="54" cy="111"/>
              </a:xfrm>
              <a:custGeom>
                <a:avLst/>
                <a:gdLst>
                  <a:gd name="T0" fmla="*/ 0 w 54"/>
                  <a:gd name="T1" fmla="*/ 110 h 111"/>
                  <a:gd name="T2" fmla="*/ 13 w 54"/>
                  <a:gd name="T3" fmla="*/ 75 h 111"/>
                  <a:gd name="T4" fmla="*/ 26 w 54"/>
                  <a:gd name="T5" fmla="*/ 44 h 111"/>
                  <a:gd name="T6" fmla="*/ 39 w 54"/>
                  <a:gd name="T7" fmla="*/ 17 h 111"/>
                  <a:gd name="T8" fmla="*/ 53 w 5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1">
                    <a:moveTo>
                      <a:pt x="0" y="110"/>
                    </a:moveTo>
                    <a:lnTo>
                      <a:pt x="13" y="75"/>
                    </a:lnTo>
                    <a:lnTo>
                      <a:pt x="26" y="44"/>
                    </a:lnTo>
                    <a:lnTo>
                      <a:pt x="39" y="17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3" name="Freeform 83"/>
              <p:cNvSpPr>
                <a:spLocks/>
              </p:cNvSpPr>
              <p:nvPr/>
            </p:nvSpPr>
            <p:spPr bwMode="auto">
              <a:xfrm>
                <a:off x="4061" y="2809"/>
                <a:ext cx="54" cy="17"/>
              </a:xfrm>
              <a:custGeom>
                <a:avLst/>
                <a:gdLst>
                  <a:gd name="T0" fmla="*/ 0 w 54"/>
                  <a:gd name="T1" fmla="*/ 16 h 17"/>
                  <a:gd name="T2" fmla="*/ 13 w 54"/>
                  <a:gd name="T3" fmla="*/ 4 h 17"/>
                  <a:gd name="T4" fmla="*/ 26 w 54"/>
                  <a:gd name="T5" fmla="*/ 0 h 17"/>
                  <a:gd name="T6" fmla="*/ 39 w 54"/>
                  <a:gd name="T7" fmla="*/ 4 h 17"/>
                  <a:gd name="T8" fmla="*/ 53 w 54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16"/>
                    </a:moveTo>
                    <a:lnTo>
                      <a:pt x="13" y="4"/>
                    </a:lnTo>
                    <a:lnTo>
                      <a:pt x="26" y="0"/>
                    </a:lnTo>
                    <a:lnTo>
                      <a:pt x="39" y="4"/>
                    </a:lnTo>
                    <a:lnTo>
                      <a:pt x="53" y="16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4" name="Freeform 84"/>
              <p:cNvSpPr>
                <a:spLocks/>
              </p:cNvSpPr>
              <p:nvPr/>
            </p:nvSpPr>
            <p:spPr bwMode="auto">
              <a:xfrm>
                <a:off x="4114" y="2822"/>
                <a:ext cx="52" cy="111"/>
              </a:xfrm>
              <a:custGeom>
                <a:avLst/>
                <a:gdLst>
                  <a:gd name="T0" fmla="*/ 0 w 52"/>
                  <a:gd name="T1" fmla="*/ 0 h 111"/>
                  <a:gd name="T2" fmla="*/ 12 w 52"/>
                  <a:gd name="T3" fmla="*/ 17 h 111"/>
                  <a:gd name="T4" fmla="*/ 25 w 52"/>
                  <a:gd name="T5" fmla="*/ 44 h 111"/>
                  <a:gd name="T6" fmla="*/ 38 w 52"/>
                  <a:gd name="T7" fmla="*/ 75 h 111"/>
                  <a:gd name="T8" fmla="*/ 51 w 52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1">
                    <a:moveTo>
                      <a:pt x="0" y="0"/>
                    </a:moveTo>
                    <a:lnTo>
                      <a:pt x="12" y="17"/>
                    </a:lnTo>
                    <a:lnTo>
                      <a:pt x="25" y="44"/>
                    </a:lnTo>
                    <a:lnTo>
                      <a:pt x="38" y="75"/>
                    </a:lnTo>
                    <a:lnTo>
                      <a:pt x="51" y="11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5" name="Freeform 85"/>
              <p:cNvSpPr>
                <a:spLocks/>
              </p:cNvSpPr>
              <p:nvPr/>
            </p:nvSpPr>
            <p:spPr bwMode="auto">
              <a:xfrm>
                <a:off x="4165" y="2932"/>
                <a:ext cx="54" cy="173"/>
              </a:xfrm>
              <a:custGeom>
                <a:avLst/>
                <a:gdLst>
                  <a:gd name="T0" fmla="*/ 0 w 54"/>
                  <a:gd name="T1" fmla="*/ 0 h 173"/>
                  <a:gd name="T2" fmla="*/ 13 w 54"/>
                  <a:gd name="T3" fmla="*/ 36 h 173"/>
                  <a:gd name="T4" fmla="*/ 26 w 54"/>
                  <a:gd name="T5" fmla="*/ 80 h 173"/>
                  <a:gd name="T6" fmla="*/ 39 w 54"/>
                  <a:gd name="T7" fmla="*/ 127 h 173"/>
                  <a:gd name="T8" fmla="*/ 53 w 54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0"/>
                    </a:moveTo>
                    <a:lnTo>
                      <a:pt x="13" y="36"/>
                    </a:lnTo>
                    <a:lnTo>
                      <a:pt x="26" y="80"/>
                    </a:lnTo>
                    <a:lnTo>
                      <a:pt x="39" y="127"/>
                    </a:lnTo>
                    <a:lnTo>
                      <a:pt x="53" y="172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6" name="Freeform 86"/>
              <p:cNvSpPr>
                <a:spLocks/>
              </p:cNvSpPr>
              <p:nvPr/>
            </p:nvSpPr>
            <p:spPr bwMode="auto">
              <a:xfrm>
                <a:off x="4218" y="3104"/>
                <a:ext cx="52" cy="175"/>
              </a:xfrm>
              <a:custGeom>
                <a:avLst/>
                <a:gdLst>
                  <a:gd name="T0" fmla="*/ 0 w 52"/>
                  <a:gd name="T1" fmla="*/ 0 h 175"/>
                  <a:gd name="T2" fmla="*/ 12 w 52"/>
                  <a:gd name="T3" fmla="*/ 44 h 175"/>
                  <a:gd name="T4" fmla="*/ 25 w 52"/>
                  <a:gd name="T5" fmla="*/ 91 h 175"/>
                  <a:gd name="T6" fmla="*/ 38 w 52"/>
                  <a:gd name="T7" fmla="*/ 136 h 175"/>
                  <a:gd name="T8" fmla="*/ 51 w 52"/>
                  <a:gd name="T9" fmla="*/ 17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5">
                    <a:moveTo>
                      <a:pt x="0" y="0"/>
                    </a:moveTo>
                    <a:lnTo>
                      <a:pt x="12" y="44"/>
                    </a:lnTo>
                    <a:lnTo>
                      <a:pt x="25" y="91"/>
                    </a:lnTo>
                    <a:lnTo>
                      <a:pt x="38" y="136"/>
                    </a:lnTo>
                    <a:lnTo>
                      <a:pt x="51" y="174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7" name="Freeform 87"/>
              <p:cNvSpPr>
                <a:spLocks/>
              </p:cNvSpPr>
              <p:nvPr/>
            </p:nvSpPr>
            <p:spPr bwMode="auto">
              <a:xfrm>
                <a:off x="4269" y="3278"/>
                <a:ext cx="54" cy="110"/>
              </a:xfrm>
              <a:custGeom>
                <a:avLst/>
                <a:gdLst>
                  <a:gd name="T0" fmla="*/ 0 w 54"/>
                  <a:gd name="T1" fmla="*/ 0 h 110"/>
                  <a:gd name="T2" fmla="*/ 13 w 54"/>
                  <a:gd name="T3" fmla="*/ 33 h 110"/>
                  <a:gd name="T4" fmla="*/ 26 w 54"/>
                  <a:gd name="T5" fmla="*/ 64 h 110"/>
                  <a:gd name="T6" fmla="*/ 40 w 54"/>
                  <a:gd name="T7" fmla="*/ 91 h 110"/>
                  <a:gd name="T8" fmla="*/ 53 w 54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0">
                    <a:moveTo>
                      <a:pt x="0" y="0"/>
                    </a:moveTo>
                    <a:lnTo>
                      <a:pt x="13" y="33"/>
                    </a:lnTo>
                    <a:lnTo>
                      <a:pt x="26" y="64"/>
                    </a:lnTo>
                    <a:lnTo>
                      <a:pt x="40" y="91"/>
                    </a:lnTo>
                    <a:lnTo>
                      <a:pt x="53" y="109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8" name="Freeform 88"/>
              <p:cNvSpPr>
                <a:spLocks/>
              </p:cNvSpPr>
              <p:nvPr/>
            </p:nvSpPr>
            <p:spPr bwMode="auto">
              <a:xfrm>
                <a:off x="4322" y="3387"/>
                <a:ext cx="54" cy="17"/>
              </a:xfrm>
              <a:custGeom>
                <a:avLst/>
                <a:gdLst>
                  <a:gd name="T0" fmla="*/ 0 w 54"/>
                  <a:gd name="T1" fmla="*/ 0 h 17"/>
                  <a:gd name="T2" fmla="*/ 13 w 54"/>
                  <a:gd name="T3" fmla="*/ 11 h 17"/>
                  <a:gd name="T4" fmla="*/ 26 w 54"/>
                  <a:gd name="T5" fmla="*/ 16 h 17"/>
                  <a:gd name="T6" fmla="*/ 39 w 54"/>
                  <a:gd name="T7" fmla="*/ 11 h 17"/>
                  <a:gd name="T8" fmla="*/ 53 w 5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0"/>
                    </a:moveTo>
                    <a:lnTo>
                      <a:pt x="13" y="11"/>
                    </a:lnTo>
                    <a:lnTo>
                      <a:pt x="26" y="16"/>
                    </a:lnTo>
                    <a:lnTo>
                      <a:pt x="39" y="11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9" name="Freeform 89"/>
              <p:cNvSpPr>
                <a:spLocks/>
              </p:cNvSpPr>
              <p:nvPr/>
            </p:nvSpPr>
            <p:spPr bwMode="auto">
              <a:xfrm>
                <a:off x="4375" y="3278"/>
                <a:ext cx="52" cy="110"/>
              </a:xfrm>
              <a:custGeom>
                <a:avLst/>
                <a:gdLst>
                  <a:gd name="T0" fmla="*/ 0 w 52"/>
                  <a:gd name="T1" fmla="*/ 109 h 110"/>
                  <a:gd name="T2" fmla="*/ 12 w 52"/>
                  <a:gd name="T3" fmla="*/ 91 h 110"/>
                  <a:gd name="T4" fmla="*/ 25 w 52"/>
                  <a:gd name="T5" fmla="*/ 64 h 110"/>
                  <a:gd name="T6" fmla="*/ 38 w 52"/>
                  <a:gd name="T7" fmla="*/ 33 h 110"/>
                  <a:gd name="T8" fmla="*/ 51 w 52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0">
                    <a:moveTo>
                      <a:pt x="0" y="109"/>
                    </a:moveTo>
                    <a:lnTo>
                      <a:pt x="12" y="91"/>
                    </a:lnTo>
                    <a:lnTo>
                      <a:pt x="25" y="64"/>
                    </a:lnTo>
                    <a:lnTo>
                      <a:pt x="38" y="33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0" name="Freeform 90"/>
              <p:cNvSpPr>
                <a:spLocks/>
              </p:cNvSpPr>
              <p:nvPr/>
            </p:nvSpPr>
            <p:spPr bwMode="auto">
              <a:xfrm>
                <a:off x="4426" y="3104"/>
                <a:ext cx="54" cy="175"/>
              </a:xfrm>
              <a:custGeom>
                <a:avLst/>
                <a:gdLst>
                  <a:gd name="T0" fmla="*/ 0 w 54"/>
                  <a:gd name="T1" fmla="*/ 174 h 175"/>
                  <a:gd name="T2" fmla="*/ 13 w 54"/>
                  <a:gd name="T3" fmla="*/ 136 h 175"/>
                  <a:gd name="T4" fmla="*/ 26 w 54"/>
                  <a:gd name="T5" fmla="*/ 91 h 175"/>
                  <a:gd name="T6" fmla="*/ 39 w 54"/>
                  <a:gd name="T7" fmla="*/ 44 h 175"/>
                  <a:gd name="T8" fmla="*/ 53 w 54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5">
                    <a:moveTo>
                      <a:pt x="0" y="174"/>
                    </a:moveTo>
                    <a:lnTo>
                      <a:pt x="13" y="136"/>
                    </a:lnTo>
                    <a:lnTo>
                      <a:pt x="26" y="91"/>
                    </a:lnTo>
                    <a:lnTo>
                      <a:pt x="39" y="44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1" name="Freeform 91"/>
              <p:cNvSpPr>
                <a:spLocks/>
              </p:cNvSpPr>
              <p:nvPr/>
            </p:nvSpPr>
            <p:spPr bwMode="auto">
              <a:xfrm>
                <a:off x="4479" y="2932"/>
                <a:ext cx="53" cy="173"/>
              </a:xfrm>
              <a:custGeom>
                <a:avLst/>
                <a:gdLst>
                  <a:gd name="T0" fmla="*/ 0 w 53"/>
                  <a:gd name="T1" fmla="*/ 172 h 173"/>
                  <a:gd name="T2" fmla="*/ 13 w 53"/>
                  <a:gd name="T3" fmla="*/ 127 h 173"/>
                  <a:gd name="T4" fmla="*/ 26 w 53"/>
                  <a:gd name="T5" fmla="*/ 80 h 173"/>
                  <a:gd name="T6" fmla="*/ 39 w 53"/>
                  <a:gd name="T7" fmla="*/ 36 h 173"/>
                  <a:gd name="T8" fmla="*/ 52 w 53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3">
                    <a:moveTo>
                      <a:pt x="0" y="172"/>
                    </a:moveTo>
                    <a:lnTo>
                      <a:pt x="13" y="127"/>
                    </a:lnTo>
                    <a:lnTo>
                      <a:pt x="26" y="80"/>
                    </a:lnTo>
                    <a:lnTo>
                      <a:pt x="39" y="36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2" name="Freeform 92"/>
              <p:cNvSpPr>
                <a:spLocks/>
              </p:cNvSpPr>
              <p:nvPr/>
            </p:nvSpPr>
            <p:spPr bwMode="auto">
              <a:xfrm>
                <a:off x="4531" y="2822"/>
                <a:ext cx="54" cy="111"/>
              </a:xfrm>
              <a:custGeom>
                <a:avLst/>
                <a:gdLst>
                  <a:gd name="T0" fmla="*/ 0 w 54"/>
                  <a:gd name="T1" fmla="*/ 110 h 111"/>
                  <a:gd name="T2" fmla="*/ 13 w 54"/>
                  <a:gd name="T3" fmla="*/ 75 h 111"/>
                  <a:gd name="T4" fmla="*/ 26 w 54"/>
                  <a:gd name="T5" fmla="*/ 44 h 111"/>
                  <a:gd name="T6" fmla="*/ 39 w 54"/>
                  <a:gd name="T7" fmla="*/ 17 h 111"/>
                  <a:gd name="T8" fmla="*/ 53 w 5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1">
                    <a:moveTo>
                      <a:pt x="0" y="110"/>
                    </a:moveTo>
                    <a:lnTo>
                      <a:pt x="13" y="75"/>
                    </a:lnTo>
                    <a:lnTo>
                      <a:pt x="26" y="44"/>
                    </a:lnTo>
                    <a:lnTo>
                      <a:pt x="39" y="17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3" name="Freeform 93"/>
              <p:cNvSpPr>
                <a:spLocks/>
              </p:cNvSpPr>
              <p:nvPr/>
            </p:nvSpPr>
            <p:spPr bwMode="auto">
              <a:xfrm>
                <a:off x="4584" y="2809"/>
                <a:ext cx="53" cy="17"/>
              </a:xfrm>
              <a:custGeom>
                <a:avLst/>
                <a:gdLst>
                  <a:gd name="T0" fmla="*/ 0 w 53"/>
                  <a:gd name="T1" fmla="*/ 16 h 17"/>
                  <a:gd name="T2" fmla="*/ 13 w 53"/>
                  <a:gd name="T3" fmla="*/ 4 h 17"/>
                  <a:gd name="T4" fmla="*/ 25 w 53"/>
                  <a:gd name="T5" fmla="*/ 0 h 17"/>
                  <a:gd name="T6" fmla="*/ 38 w 53"/>
                  <a:gd name="T7" fmla="*/ 4 h 17"/>
                  <a:gd name="T8" fmla="*/ 52 w 53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">
                    <a:moveTo>
                      <a:pt x="0" y="16"/>
                    </a:moveTo>
                    <a:lnTo>
                      <a:pt x="13" y="4"/>
                    </a:lnTo>
                    <a:lnTo>
                      <a:pt x="25" y="0"/>
                    </a:lnTo>
                    <a:lnTo>
                      <a:pt x="38" y="4"/>
                    </a:lnTo>
                    <a:lnTo>
                      <a:pt x="52" y="16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4" name="Freeform 94"/>
              <p:cNvSpPr>
                <a:spLocks/>
              </p:cNvSpPr>
              <p:nvPr/>
            </p:nvSpPr>
            <p:spPr bwMode="auto">
              <a:xfrm>
                <a:off x="4636" y="2822"/>
                <a:ext cx="52" cy="111"/>
              </a:xfrm>
              <a:custGeom>
                <a:avLst/>
                <a:gdLst>
                  <a:gd name="T0" fmla="*/ 0 w 52"/>
                  <a:gd name="T1" fmla="*/ 0 h 111"/>
                  <a:gd name="T2" fmla="*/ 12 w 52"/>
                  <a:gd name="T3" fmla="*/ 17 h 111"/>
                  <a:gd name="T4" fmla="*/ 25 w 52"/>
                  <a:gd name="T5" fmla="*/ 44 h 111"/>
                  <a:gd name="T6" fmla="*/ 38 w 52"/>
                  <a:gd name="T7" fmla="*/ 75 h 111"/>
                  <a:gd name="T8" fmla="*/ 51 w 52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1">
                    <a:moveTo>
                      <a:pt x="0" y="0"/>
                    </a:moveTo>
                    <a:lnTo>
                      <a:pt x="12" y="17"/>
                    </a:lnTo>
                    <a:lnTo>
                      <a:pt x="25" y="44"/>
                    </a:lnTo>
                    <a:lnTo>
                      <a:pt x="38" y="75"/>
                    </a:lnTo>
                    <a:lnTo>
                      <a:pt x="51" y="11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5" name="Freeform 95"/>
              <p:cNvSpPr>
                <a:spLocks/>
              </p:cNvSpPr>
              <p:nvPr/>
            </p:nvSpPr>
            <p:spPr bwMode="auto">
              <a:xfrm>
                <a:off x="4687" y="2932"/>
                <a:ext cx="54" cy="173"/>
              </a:xfrm>
              <a:custGeom>
                <a:avLst/>
                <a:gdLst>
                  <a:gd name="T0" fmla="*/ 0 w 54"/>
                  <a:gd name="T1" fmla="*/ 0 h 173"/>
                  <a:gd name="T2" fmla="*/ 13 w 54"/>
                  <a:gd name="T3" fmla="*/ 36 h 173"/>
                  <a:gd name="T4" fmla="*/ 26 w 54"/>
                  <a:gd name="T5" fmla="*/ 80 h 173"/>
                  <a:gd name="T6" fmla="*/ 39 w 54"/>
                  <a:gd name="T7" fmla="*/ 127 h 173"/>
                  <a:gd name="T8" fmla="*/ 53 w 54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0"/>
                    </a:moveTo>
                    <a:lnTo>
                      <a:pt x="13" y="36"/>
                    </a:lnTo>
                    <a:lnTo>
                      <a:pt x="26" y="80"/>
                    </a:lnTo>
                    <a:lnTo>
                      <a:pt x="39" y="127"/>
                    </a:lnTo>
                    <a:lnTo>
                      <a:pt x="53" y="172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6" name="Freeform 96"/>
              <p:cNvSpPr>
                <a:spLocks/>
              </p:cNvSpPr>
              <p:nvPr/>
            </p:nvSpPr>
            <p:spPr bwMode="auto">
              <a:xfrm>
                <a:off x="4740" y="3104"/>
                <a:ext cx="53" cy="175"/>
              </a:xfrm>
              <a:custGeom>
                <a:avLst/>
                <a:gdLst>
                  <a:gd name="T0" fmla="*/ 0 w 53"/>
                  <a:gd name="T1" fmla="*/ 0 h 175"/>
                  <a:gd name="T2" fmla="*/ 13 w 53"/>
                  <a:gd name="T3" fmla="*/ 44 h 175"/>
                  <a:gd name="T4" fmla="*/ 26 w 53"/>
                  <a:gd name="T5" fmla="*/ 91 h 175"/>
                  <a:gd name="T6" fmla="*/ 39 w 53"/>
                  <a:gd name="T7" fmla="*/ 136 h 175"/>
                  <a:gd name="T8" fmla="*/ 52 w 53"/>
                  <a:gd name="T9" fmla="*/ 17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5">
                    <a:moveTo>
                      <a:pt x="0" y="0"/>
                    </a:moveTo>
                    <a:lnTo>
                      <a:pt x="13" y="44"/>
                    </a:lnTo>
                    <a:lnTo>
                      <a:pt x="26" y="91"/>
                    </a:lnTo>
                    <a:lnTo>
                      <a:pt x="39" y="136"/>
                    </a:lnTo>
                    <a:lnTo>
                      <a:pt x="52" y="174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7" name="Freeform 97"/>
              <p:cNvSpPr>
                <a:spLocks/>
              </p:cNvSpPr>
              <p:nvPr/>
            </p:nvSpPr>
            <p:spPr bwMode="auto">
              <a:xfrm>
                <a:off x="4792" y="3278"/>
                <a:ext cx="52" cy="110"/>
              </a:xfrm>
              <a:custGeom>
                <a:avLst/>
                <a:gdLst>
                  <a:gd name="T0" fmla="*/ 0 w 52"/>
                  <a:gd name="T1" fmla="*/ 0 h 110"/>
                  <a:gd name="T2" fmla="*/ 12 w 52"/>
                  <a:gd name="T3" fmla="*/ 33 h 110"/>
                  <a:gd name="T4" fmla="*/ 25 w 52"/>
                  <a:gd name="T5" fmla="*/ 64 h 110"/>
                  <a:gd name="T6" fmla="*/ 38 w 52"/>
                  <a:gd name="T7" fmla="*/ 91 h 110"/>
                  <a:gd name="T8" fmla="*/ 51 w 52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0">
                    <a:moveTo>
                      <a:pt x="0" y="0"/>
                    </a:moveTo>
                    <a:lnTo>
                      <a:pt x="12" y="33"/>
                    </a:lnTo>
                    <a:lnTo>
                      <a:pt x="25" y="64"/>
                    </a:lnTo>
                    <a:lnTo>
                      <a:pt x="38" y="91"/>
                    </a:lnTo>
                    <a:lnTo>
                      <a:pt x="51" y="109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8" name="Freeform 98"/>
              <p:cNvSpPr>
                <a:spLocks/>
              </p:cNvSpPr>
              <p:nvPr/>
            </p:nvSpPr>
            <p:spPr bwMode="auto">
              <a:xfrm>
                <a:off x="4843" y="3387"/>
                <a:ext cx="53" cy="17"/>
              </a:xfrm>
              <a:custGeom>
                <a:avLst/>
                <a:gdLst>
                  <a:gd name="T0" fmla="*/ 0 w 53"/>
                  <a:gd name="T1" fmla="*/ 0 h 17"/>
                  <a:gd name="T2" fmla="*/ 13 w 53"/>
                  <a:gd name="T3" fmla="*/ 11 h 17"/>
                  <a:gd name="T4" fmla="*/ 26 w 53"/>
                  <a:gd name="T5" fmla="*/ 16 h 17"/>
                  <a:gd name="T6" fmla="*/ 38 w 53"/>
                  <a:gd name="T7" fmla="*/ 11 h 17"/>
                  <a:gd name="T8" fmla="*/ 52 w 53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">
                    <a:moveTo>
                      <a:pt x="0" y="0"/>
                    </a:moveTo>
                    <a:lnTo>
                      <a:pt x="13" y="11"/>
                    </a:lnTo>
                    <a:lnTo>
                      <a:pt x="26" y="16"/>
                    </a:lnTo>
                    <a:lnTo>
                      <a:pt x="38" y="11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9" name="Freeform 99"/>
              <p:cNvSpPr>
                <a:spLocks/>
              </p:cNvSpPr>
              <p:nvPr/>
            </p:nvSpPr>
            <p:spPr bwMode="auto">
              <a:xfrm>
                <a:off x="4895" y="3278"/>
                <a:ext cx="54" cy="110"/>
              </a:xfrm>
              <a:custGeom>
                <a:avLst/>
                <a:gdLst>
                  <a:gd name="T0" fmla="*/ 0 w 54"/>
                  <a:gd name="T1" fmla="*/ 109 h 110"/>
                  <a:gd name="T2" fmla="*/ 13 w 54"/>
                  <a:gd name="T3" fmla="*/ 91 h 110"/>
                  <a:gd name="T4" fmla="*/ 26 w 54"/>
                  <a:gd name="T5" fmla="*/ 64 h 110"/>
                  <a:gd name="T6" fmla="*/ 39 w 54"/>
                  <a:gd name="T7" fmla="*/ 33 h 110"/>
                  <a:gd name="T8" fmla="*/ 53 w 5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0">
                    <a:moveTo>
                      <a:pt x="0" y="109"/>
                    </a:moveTo>
                    <a:lnTo>
                      <a:pt x="13" y="91"/>
                    </a:lnTo>
                    <a:lnTo>
                      <a:pt x="26" y="64"/>
                    </a:lnTo>
                    <a:lnTo>
                      <a:pt x="39" y="33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0" name="Freeform 100"/>
              <p:cNvSpPr>
                <a:spLocks/>
              </p:cNvSpPr>
              <p:nvPr/>
            </p:nvSpPr>
            <p:spPr bwMode="auto">
              <a:xfrm>
                <a:off x="4948" y="3104"/>
                <a:ext cx="53" cy="175"/>
              </a:xfrm>
              <a:custGeom>
                <a:avLst/>
                <a:gdLst>
                  <a:gd name="T0" fmla="*/ 0 w 53"/>
                  <a:gd name="T1" fmla="*/ 174 h 175"/>
                  <a:gd name="T2" fmla="*/ 13 w 53"/>
                  <a:gd name="T3" fmla="*/ 136 h 175"/>
                  <a:gd name="T4" fmla="*/ 26 w 53"/>
                  <a:gd name="T5" fmla="*/ 91 h 175"/>
                  <a:gd name="T6" fmla="*/ 39 w 53"/>
                  <a:gd name="T7" fmla="*/ 44 h 175"/>
                  <a:gd name="T8" fmla="*/ 52 w 53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5">
                    <a:moveTo>
                      <a:pt x="0" y="174"/>
                    </a:moveTo>
                    <a:lnTo>
                      <a:pt x="13" y="136"/>
                    </a:lnTo>
                    <a:lnTo>
                      <a:pt x="26" y="91"/>
                    </a:lnTo>
                    <a:lnTo>
                      <a:pt x="39" y="44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1" name="Freeform 101"/>
              <p:cNvSpPr>
                <a:spLocks/>
              </p:cNvSpPr>
              <p:nvPr/>
            </p:nvSpPr>
            <p:spPr bwMode="auto">
              <a:xfrm>
                <a:off x="5000" y="2932"/>
                <a:ext cx="54" cy="173"/>
              </a:xfrm>
              <a:custGeom>
                <a:avLst/>
                <a:gdLst>
                  <a:gd name="T0" fmla="*/ 0 w 54"/>
                  <a:gd name="T1" fmla="*/ 172 h 173"/>
                  <a:gd name="T2" fmla="*/ 13 w 54"/>
                  <a:gd name="T3" fmla="*/ 127 h 173"/>
                  <a:gd name="T4" fmla="*/ 26 w 54"/>
                  <a:gd name="T5" fmla="*/ 80 h 173"/>
                  <a:gd name="T6" fmla="*/ 39 w 54"/>
                  <a:gd name="T7" fmla="*/ 36 h 173"/>
                  <a:gd name="T8" fmla="*/ 53 w 5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172"/>
                    </a:moveTo>
                    <a:lnTo>
                      <a:pt x="13" y="127"/>
                    </a:lnTo>
                    <a:lnTo>
                      <a:pt x="26" y="80"/>
                    </a:lnTo>
                    <a:lnTo>
                      <a:pt x="39" y="36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2" name="Freeform 102"/>
              <p:cNvSpPr>
                <a:spLocks/>
              </p:cNvSpPr>
              <p:nvPr/>
            </p:nvSpPr>
            <p:spPr bwMode="auto">
              <a:xfrm>
                <a:off x="5053" y="2822"/>
                <a:ext cx="52" cy="111"/>
              </a:xfrm>
              <a:custGeom>
                <a:avLst/>
                <a:gdLst>
                  <a:gd name="T0" fmla="*/ 0 w 52"/>
                  <a:gd name="T1" fmla="*/ 110 h 111"/>
                  <a:gd name="T2" fmla="*/ 12 w 52"/>
                  <a:gd name="T3" fmla="*/ 75 h 111"/>
                  <a:gd name="T4" fmla="*/ 25 w 52"/>
                  <a:gd name="T5" fmla="*/ 44 h 111"/>
                  <a:gd name="T6" fmla="*/ 38 w 52"/>
                  <a:gd name="T7" fmla="*/ 17 h 111"/>
                  <a:gd name="T8" fmla="*/ 51 w 52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1">
                    <a:moveTo>
                      <a:pt x="0" y="110"/>
                    </a:moveTo>
                    <a:lnTo>
                      <a:pt x="12" y="75"/>
                    </a:lnTo>
                    <a:lnTo>
                      <a:pt x="25" y="44"/>
                    </a:lnTo>
                    <a:lnTo>
                      <a:pt x="38" y="17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3" name="Freeform 103"/>
              <p:cNvSpPr>
                <a:spLocks/>
              </p:cNvSpPr>
              <p:nvPr/>
            </p:nvSpPr>
            <p:spPr bwMode="auto">
              <a:xfrm>
                <a:off x="5104" y="2809"/>
                <a:ext cx="54" cy="17"/>
              </a:xfrm>
              <a:custGeom>
                <a:avLst/>
                <a:gdLst>
                  <a:gd name="T0" fmla="*/ 0 w 54"/>
                  <a:gd name="T1" fmla="*/ 16 h 17"/>
                  <a:gd name="T2" fmla="*/ 13 w 54"/>
                  <a:gd name="T3" fmla="*/ 4 h 17"/>
                  <a:gd name="T4" fmla="*/ 26 w 54"/>
                  <a:gd name="T5" fmla="*/ 0 h 17"/>
                  <a:gd name="T6" fmla="*/ 39 w 54"/>
                  <a:gd name="T7" fmla="*/ 4 h 17"/>
                  <a:gd name="T8" fmla="*/ 53 w 54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16"/>
                    </a:moveTo>
                    <a:lnTo>
                      <a:pt x="13" y="4"/>
                    </a:lnTo>
                    <a:lnTo>
                      <a:pt x="26" y="0"/>
                    </a:lnTo>
                    <a:lnTo>
                      <a:pt x="39" y="4"/>
                    </a:lnTo>
                    <a:lnTo>
                      <a:pt x="53" y="16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4" name="Freeform 104"/>
              <p:cNvSpPr>
                <a:spLocks/>
              </p:cNvSpPr>
              <p:nvPr/>
            </p:nvSpPr>
            <p:spPr bwMode="auto">
              <a:xfrm>
                <a:off x="5157" y="2822"/>
                <a:ext cx="54" cy="111"/>
              </a:xfrm>
              <a:custGeom>
                <a:avLst/>
                <a:gdLst>
                  <a:gd name="T0" fmla="*/ 0 w 54"/>
                  <a:gd name="T1" fmla="*/ 0 h 111"/>
                  <a:gd name="T2" fmla="*/ 12 w 54"/>
                  <a:gd name="T3" fmla="*/ 17 h 111"/>
                  <a:gd name="T4" fmla="*/ 26 w 54"/>
                  <a:gd name="T5" fmla="*/ 44 h 111"/>
                  <a:gd name="T6" fmla="*/ 39 w 54"/>
                  <a:gd name="T7" fmla="*/ 75 h 111"/>
                  <a:gd name="T8" fmla="*/ 53 w 54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1">
                    <a:moveTo>
                      <a:pt x="0" y="0"/>
                    </a:moveTo>
                    <a:lnTo>
                      <a:pt x="12" y="17"/>
                    </a:lnTo>
                    <a:lnTo>
                      <a:pt x="26" y="44"/>
                    </a:lnTo>
                    <a:lnTo>
                      <a:pt x="39" y="75"/>
                    </a:lnTo>
                    <a:lnTo>
                      <a:pt x="53" y="11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5" name="Freeform 105"/>
              <p:cNvSpPr>
                <a:spLocks/>
              </p:cNvSpPr>
              <p:nvPr/>
            </p:nvSpPr>
            <p:spPr bwMode="auto">
              <a:xfrm>
                <a:off x="5210" y="2932"/>
                <a:ext cx="52" cy="173"/>
              </a:xfrm>
              <a:custGeom>
                <a:avLst/>
                <a:gdLst>
                  <a:gd name="T0" fmla="*/ 0 w 52"/>
                  <a:gd name="T1" fmla="*/ 0 h 173"/>
                  <a:gd name="T2" fmla="*/ 12 w 52"/>
                  <a:gd name="T3" fmla="*/ 36 h 173"/>
                  <a:gd name="T4" fmla="*/ 25 w 52"/>
                  <a:gd name="T5" fmla="*/ 80 h 173"/>
                  <a:gd name="T6" fmla="*/ 38 w 52"/>
                  <a:gd name="T7" fmla="*/ 127 h 173"/>
                  <a:gd name="T8" fmla="*/ 51 w 52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3">
                    <a:moveTo>
                      <a:pt x="0" y="0"/>
                    </a:moveTo>
                    <a:lnTo>
                      <a:pt x="12" y="36"/>
                    </a:lnTo>
                    <a:lnTo>
                      <a:pt x="25" y="80"/>
                    </a:lnTo>
                    <a:lnTo>
                      <a:pt x="38" y="127"/>
                    </a:lnTo>
                    <a:lnTo>
                      <a:pt x="51" y="172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6" name="Freeform 106"/>
              <p:cNvSpPr>
                <a:spLocks/>
              </p:cNvSpPr>
              <p:nvPr/>
            </p:nvSpPr>
            <p:spPr bwMode="auto">
              <a:xfrm>
                <a:off x="5261" y="3104"/>
                <a:ext cx="54" cy="175"/>
              </a:xfrm>
              <a:custGeom>
                <a:avLst/>
                <a:gdLst>
                  <a:gd name="T0" fmla="*/ 0 w 54"/>
                  <a:gd name="T1" fmla="*/ 0 h 175"/>
                  <a:gd name="T2" fmla="*/ 13 w 54"/>
                  <a:gd name="T3" fmla="*/ 44 h 175"/>
                  <a:gd name="T4" fmla="*/ 26 w 54"/>
                  <a:gd name="T5" fmla="*/ 91 h 175"/>
                  <a:gd name="T6" fmla="*/ 39 w 54"/>
                  <a:gd name="T7" fmla="*/ 136 h 175"/>
                  <a:gd name="T8" fmla="*/ 53 w 54"/>
                  <a:gd name="T9" fmla="*/ 17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5">
                    <a:moveTo>
                      <a:pt x="0" y="0"/>
                    </a:moveTo>
                    <a:lnTo>
                      <a:pt x="13" y="44"/>
                    </a:lnTo>
                    <a:lnTo>
                      <a:pt x="26" y="91"/>
                    </a:lnTo>
                    <a:lnTo>
                      <a:pt x="39" y="136"/>
                    </a:lnTo>
                    <a:lnTo>
                      <a:pt x="53" y="174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7" name="Freeform 107"/>
              <p:cNvSpPr>
                <a:spLocks/>
              </p:cNvSpPr>
              <p:nvPr/>
            </p:nvSpPr>
            <p:spPr bwMode="auto">
              <a:xfrm>
                <a:off x="5314" y="3278"/>
                <a:ext cx="52" cy="110"/>
              </a:xfrm>
              <a:custGeom>
                <a:avLst/>
                <a:gdLst>
                  <a:gd name="T0" fmla="*/ 0 w 52"/>
                  <a:gd name="T1" fmla="*/ 0 h 110"/>
                  <a:gd name="T2" fmla="*/ 12 w 52"/>
                  <a:gd name="T3" fmla="*/ 33 h 110"/>
                  <a:gd name="T4" fmla="*/ 25 w 52"/>
                  <a:gd name="T5" fmla="*/ 64 h 110"/>
                  <a:gd name="T6" fmla="*/ 38 w 52"/>
                  <a:gd name="T7" fmla="*/ 91 h 110"/>
                  <a:gd name="T8" fmla="*/ 51 w 52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0">
                    <a:moveTo>
                      <a:pt x="0" y="0"/>
                    </a:moveTo>
                    <a:lnTo>
                      <a:pt x="12" y="33"/>
                    </a:lnTo>
                    <a:lnTo>
                      <a:pt x="25" y="64"/>
                    </a:lnTo>
                    <a:lnTo>
                      <a:pt x="38" y="91"/>
                    </a:lnTo>
                    <a:lnTo>
                      <a:pt x="51" y="109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8" name="Freeform 108"/>
              <p:cNvSpPr>
                <a:spLocks/>
              </p:cNvSpPr>
              <p:nvPr/>
            </p:nvSpPr>
            <p:spPr bwMode="auto">
              <a:xfrm>
                <a:off x="5365" y="3387"/>
                <a:ext cx="54" cy="17"/>
              </a:xfrm>
              <a:custGeom>
                <a:avLst/>
                <a:gdLst>
                  <a:gd name="T0" fmla="*/ 0 w 54"/>
                  <a:gd name="T1" fmla="*/ 0 h 17"/>
                  <a:gd name="T2" fmla="*/ 13 w 54"/>
                  <a:gd name="T3" fmla="*/ 11 h 17"/>
                  <a:gd name="T4" fmla="*/ 26 w 54"/>
                  <a:gd name="T5" fmla="*/ 16 h 17"/>
                  <a:gd name="T6" fmla="*/ 39 w 54"/>
                  <a:gd name="T7" fmla="*/ 11 h 17"/>
                  <a:gd name="T8" fmla="*/ 53 w 5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0"/>
                    </a:moveTo>
                    <a:lnTo>
                      <a:pt x="13" y="11"/>
                    </a:lnTo>
                    <a:lnTo>
                      <a:pt x="26" y="16"/>
                    </a:lnTo>
                    <a:lnTo>
                      <a:pt x="39" y="11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695" name="Group 215"/>
            <p:cNvGrpSpPr>
              <a:grpSpLocks/>
            </p:cNvGrpSpPr>
            <p:nvPr/>
          </p:nvGrpSpPr>
          <p:grpSpPr bwMode="auto">
            <a:xfrm>
              <a:off x="4358" y="2009"/>
              <a:ext cx="1097" cy="595"/>
              <a:chOff x="4358" y="2009"/>
              <a:chExt cx="1097" cy="595"/>
            </a:xfrm>
          </p:grpSpPr>
          <p:sp>
            <p:nvSpPr>
              <p:cNvPr id="20665" name="Freeform 185"/>
              <p:cNvSpPr>
                <a:spLocks/>
              </p:cNvSpPr>
              <p:nvPr/>
            </p:nvSpPr>
            <p:spPr bwMode="auto">
              <a:xfrm>
                <a:off x="4358" y="2132"/>
                <a:ext cx="52" cy="173"/>
              </a:xfrm>
              <a:custGeom>
                <a:avLst/>
                <a:gdLst>
                  <a:gd name="T0" fmla="*/ 0 w 52"/>
                  <a:gd name="T1" fmla="*/ 172 h 173"/>
                  <a:gd name="T2" fmla="*/ 12 w 52"/>
                  <a:gd name="T3" fmla="*/ 127 h 173"/>
                  <a:gd name="T4" fmla="*/ 25 w 52"/>
                  <a:gd name="T5" fmla="*/ 80 h 173"/>
                  <a:gd name="T6" fmla="*/ 38 w 52"/>
                  <a:gd name="T7" fmla="*/ 36 h 173"/>
                  <a:gd name="T8" fmla="*/ 51 w 52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3">
                    <a:moveTo>
                      <a:pt x="0" y="172"/>
                    </a:moveTo>
                    <a:lnTo>
                      <a:pt x="12" y="127"/>
                    </a:lnTo>
                    <a:lnTo>
                      <a:pt x="25" y="80"/>
                    </a:lnTo>
                    <a:lnTo>
                      <a:pt x="38" y="36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6" name="Freeform 186"/>
              <p:cNvSpPr>
                <a:spLocks/>
              </p:cNvSpPr>
              <p:nvPr/>
            </p:nvSpPr>
            <p:spPr bwMode="auto">
              <a:xfrm>
                <a:off x="4409" y="2022"/>
                <a:ext cx="54" cy="111"/>
              </a:xfrm>
              <a:custGeom>
                <a:avLst/>
                <a:gdLst>
                  <a:gd name="T0" fmla="*/ 0 w 54"/>
                  <a:gd name="T1" fmla="*/ 110 h 111"/>
                  <a:gd name="T2" fmla="*/ 13 w 54"/>
                  <a:gd name="T3" fmla="*/ 75 h 111"/>
                  <a:gd name="T4" fmla="*/ 26 w 54"/>
                  <a:gd name="T5" fmla="*/ 44 h 111"/>
                  <a:gd name="T6" fmla="*/ 39 w 54"/>
                  <a:gd name="T7" fmla="*/ 17 h 111"/>
                  <a:gd name="T8" fmla="*/ 53 w 5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1">
                    <a:moveTo>
                      <a:pt x="0" y="110"/>
                    </a:moveTo>
                    <a:lnTo>
                      <a:pt x="13" y="75"/>
                    </a:lnTo>
                    <a:lnTo>
                      <a:pt x="26" y="44"/>
                    </a:lnTo>
                    <a:lnTo>
                      <a:pt x="39" y="17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7" name="Freeform 187"/>
              <p:cNvSpPr>
                <a:spLocks/>
              </p:cNvSpPr>
              <p:nvPr/>
            </p:nvSpPr>
            <p:spPr bwMode="auto">
              <a:xfrm>
                <a:off x="4462" y="2009"/>
                <a:ext cx="54" cy="17"/>
              </a:xfrm>
              <a:custGeom>
                <a:avLst/>
                <a:gdLst>
                  <a:gd name="T0" fmla="*/ 0 w 54"/>
                  <a:gd name="T1" fmla="*/ 16 h 17"/>
                  <a:gd name="T2" fmla="*/ 13 w 54"/>
                  <a:gd name="T3" fmla="*/ 4 h 17"/>
                  <a:gd name="T4" fmla="*/ 26 w 54"/>
                  <a:gd name="T5" fmla="*/ 0 h 17"/>
                  <a:gd name="T6" fmla="*/ 39 w 54"/>
                  <a:gd name="T7" fmla="*/ 4 h 17"/>
                  <a:gd name="T8" fmla="*/ 53 w 54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16"/>
                    </a:moveTo>
                    <a:lnTo>
                      <a:pt x="13" y="4"/>
                    </a:lnTo>
                    <a:lnTo>
                      <a:pt x="26" y="0"/>
                    </a:lnTo>
                    <a:lnTo>
                      <a:pt x="39" y="4"/>
                    </a:lnTo>
                    <a:lnTo>
                      <a:pt x="53" y="16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8" name="Freeform 188"/>
              <p:cNvSpPr>
                <a:spLocks/>
              </p:cNvSpPr>
              <p:nvPr/>
            </p:nvSpPr>
            <p:spPr bwMode="auto">
              <a:xfrm>
                <a:off x="4515" y="2022"/>
                <a:ext cx="52" cy="111"/>
              </a:xfrm>
              <a:custGeom>
                <a:avLst/>
                <a:gdLst>
                  <a:gd name="T0" fmla="*/ 0 w 52"/>
                  <a:gd name="T1" fmla="*/ 0 h 111"/>
                  <a:gd name="T2" fmla="*/ 12 w 52"/>
                  <a:gd name="T3" fmla="*/ 17 h 111"/>
                  <a:gd name="T4" fmla="*/ 25 w 52"/>
                  <a:gd name="T5" fmla="*/ 44 h 111"/>
                  <a:gd name="T6" fmla="*/ 38 w 52"/>
                  <a:gd name="T7" fmla="*/ 75 h 111"/>
                  <a:gd name="T8" fmla="*/ 51 w 52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1">
                    <a:moveTo>
                      <a:pt x="0" y="0"/>
                    </a:moveTo>
                    <a:lnTo>
                      <a:pt x="12" y="17"/>
                    </a:lnTo>
                    <a:lnTo>
                      <a:pt x="25" y="44"/>
                    </a:lnTo>
                    <a:lnTo>
                      <a:pt x="38" y="75"/>
                    </a:lnTo>
                    <a:lnTo>
                      <a:pt x="51" y="11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9" name="Freeform 189"/>
              <p:cNvSpPr>
                <a:spLocks/>
              </p:cNvSpPr>
              <p:nvPr/>
            </p:nvSpPr>
            <p:spPr bwMode="auto">
              <a:xfrm>
                <a:off x="4566" y="2132"/>
                <a:ext cx="54" cy="173"/>
              </a:xfrm>
              <a:custGeom>
                <a:avLst/>
                <a:gdLst>
                  <a:gd name="T0" fmla="*/ 0 w 54"/>
                  <a:gd name="T1" fmla="*/ 0 h 173"/>
                  <a:gd name="T2" fmla="*/ 13 w 54"/>
                  <a:gd name="T3" fmla="*/ 36 h 173"/>
                  <a:gd name="T4" fmla="*/ 26 w 54"/>
                  <a:gd name="T5" fmla="*/ 80 h 173"/>
                  <a:gd name="T6" fmla="*/ 39 w 54"/>
                  <a:gd name="T7" fmla="*/ 127 h 173"/>
                  <a:gd name="T8" fmla="*/ 53 w 54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0"/>
                    </a:moveTo>
                    <a:lnTo>
                      <a:pt x="13" y="36"/>
                    </a:lnTo>
                    <a:lnTo>
                      <a:pt x="26" y="80"/>
                    </a:lnTo>
                    <a:lnTo>
                      <a:pt x="39" y="127"/>
                    </a:lnTo>
                    <a:lnTo>
                      <a:pt x="53" y="172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0" name="Freeform 190"/>
              <p:cNvSpPr>
                <a:spLocks/>
              </p:cNvSpPr>
              <p:nvPr/>
            </p:nvSpPr>
            <p:spPr bwMode="auto">
              <a:xfrm>
                <a:off x="4619" y="2304"/>
                <a:ext cx="52" cy="175"/>
              </a:xfrm>
              <a:custGeom>
                <a:avLst/>
                <a:gdLst>
                  <a:gd name="T0" fmla="*/ 0 w 52"/>
                  <a:gd name="T1" fmla="*/ 0 h 175"/>
                  <a:gd name="T2" fmla="*/ 12 w 52"/>
                  <a:gd name="T3" fmla="*/ 44 h 175"/>
                  <a:gd name="T4" fmla="*/ 25 w 52"/>
                  <a:gd name="T5" fmla="*/ 91 h 175"/>
                  <a:gd name="T6" fmla="*/ 38 w 52"/>
                  <a:gd name="T7" fmla="*/ 136 h 175"/>
                  <a:gd name="T8" fmla="*/ 51 w 52"/>
                  <a:gd name="T9" fmla="*/ 17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5">
                    <a:moveTo>
                      <a:pt x="0" y="0"/>
                    </a:moveTo>
                    <a:lnTo>
                      <a:pt x="12" y="44"/>
                    </a:lnTo>
                    <a:lnTo>
                      <a:pt x="25" y="91"/>
                    </a:lnTo>
                    <a:lnTo>
                      <a:pt x="38" y="136"/>
                    </a:lnTo>
                    <a:lnTo>
                      <a:pt x="51" y="174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1" name="Freeform 191"/>
              <p:cNvSpPr>
                <a:spLocks/>
              </p:cNvSpPr>
              <p:nvPr/>
            </p:nvSpPr>
            <p:spPr bwMode="auto">
              <a:xfrm>
                <a:off x="4670" y="2478"/>
                <a:ext cx="54" cy="110"/>
              </a:xfrm>
              <a:custGeom>
                <a:avLst/>
                <a:gdLst>
                  <a:gd name="T0" fmla="*/ 0 w 54"/>
                  <a:gd name="T1" fmla="*/ 0 h 110"/>
                  <a:gd name="T2" fmla="*/ 13 w 54"/>
                  <a:gd name="T3" fmla="*/ 33 h 110"/>
                  <a:gd name="T4" fmla="*/ 26 w 54"/>
                  <a:gd name="T5" fmla="*/ 64 h 110"/>
                  <a:gd name="T6" fmla="*/ 40 w 54"/>
                  <a:gd name="T7" fmla="*/ 91 h 110"/>
                  <a:gd name="T8" fmla="*/ 53 w 54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0">
                    <a:moveTo>
                      <a:pt x="0" y="0"/>
                    </a:moveTo>
                    <a:lnTo>
                      <a:pt x="13" y="33"/>
                    </a:lnTo>
                    <a:lnTo>
                      <a:pt x="26" y="64"/>
                    </a:lnTo>
                    <a:lnTo>
                      <a:pt x="40" y="91"/>
                    </a:lnTo>
                    <a:lnTo>
                      <a:pt x="53" y="109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2" name="Freeform 192"/>
              <p:cNvSpPr>
                <a:spLocks/>
              </p:cNvSpPr>
              <p:nvPr/>
            </p:nvSpPr>
            <p:spPr bwMode="auto">
              <a:xfrm>
                <a:off x="4723" y="2587"/>
                <a:ext cx="54" cy="17"/>
              </a:xfrm>
              <a:custGeom>
                <a:avLst/>
                <a:gdLst>
                  <a:gd name="T0" fmla="*/ 0 w 54"/>
                  <a:gd name="T1" fmla="*/ 0 h 17"/>
                  <a:gd name="T2" fmla="*/ 13 w 54"/>
                  <a:gd name="T3" fmla="*/ 11 h 17"/>
                  <a:gd name="T4" fmla="*/ 26 w 54"/>
                  <a:gd name="T5" fmla="*/ 16 h 17"/>
                  <a:gd name="T6" fmla="*/ 39 w 54"/>
                  <a:gd name="T7" fmla="*/ 11 h 17"/>
                  <a:gd name="T8" fmla="*/ 53 w 5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0"/>
                    </a:moveTo>
                    <a:lnTo>
                      <a:pt x="13" y="11"/>
                    </a:lnTo>
                    <a:lnTo>
                      <a:pt x="26" y="16"/>
                    </a:lnTo>
                    <a:lnTo>
                      <a:pt x="39" y="11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3" name="Freeform 193"/>
              <p:cNvSpPr>
                <a:spLocks/>
              </p:cNvSpPr>
              <p:nvPr/>
            </p:nvSpPr>
            <p:spPr bwMode="auto">
              <a:xfrm>
                <a:off x="4776" y="2478"/>
                <a:ext cx="52" cy="110"/>
              </a:xfrm>
              <a:custGeom>
                <a:avLst/>
                <a:gdLst>
                  <a:gd name="T0" fmla="*/ 0 w 52"/>
                  <a:gd name="T1" fmla="*/ 109 h 110"/>
                  <a:gd name="T2" fmla="*/ 12 w 52"/>
                  <a:gd name="T3" fmla="*/ 91 h 110"/>
                  <a:gd name="T4" fmla="*/ 25 w 52"/>
                  <a:gd name="T5" fmla="*/ 64 h 110"/>
                  <a:gd name="T6" fmla="*/ 38 w 52"/>
                  <a:gd name="T7" fmla="*/ 33 h 110"/>
                  <a:gd name="T8" fmla="*/ 51 w 52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0">
                    <a:moveTo>
                      <a:pt x="0" y="109"/>
                    </a:moveTo>
                    <a:lnTo>
                      <a:pt x="12" y="91"/>
                    </a:lnTo>
                    <a:lnTo>
                      <a:pt x="25" y="64"/>
                    </a:lnTo>
                    <a:lnTo>
                      <a:pt x="38" y="33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4" name="Freeform 194"/>
              <p:cNvSpPr>
                <a:spLocks/>
              </p:cNvSpPr>
              <p:nvPr/>
            </p:nvSpPr>
            <p:spPr bwMode="auto">
              <a:xfrm>
                <a:off x="4827" y="2304"/>
                <a:ext cx="54" cy="175"/>
              </a:xfrm>
              <a:custGeom>
                <a:avLst/>
                <a:gdLst>
                  <a:gd name="T0" fmla="*/ 0 w 54"/>
                  <a:gd name="T1" fmla="*/ 174 h 175"/>
                  <a:gd name="T2" fmla="*/ 13 w 54"/>
                  <a:gd name="T3" fmla="*/ 136 h 175"/>
                  <a:gd name="T4" fmla="*/ 26 w 54"/>
                  <a:gd name="T5" fmla="*/ 91 h 175"/>
                  <a:gd name="T6" fmla="*/ 39 w 54"/>
                  <a:gd name="T7" fmla="*/ 44 h 175"/>
                  <a:gd name="T8" fmla="*/ 53 w 54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5">
                    <a:moveTo>
                      <a:pt x="0" y="174"/>
                    </a:moveTo>
                    <a:lnTo>
                      <a:pt x="13" y="136"/>
                    </a:lnTo>
                    <a:lnTo>
                      <a:pt x="26" y="91"/>
                    </a:lnTo>
                    <a:lnTo>
                      <a:pt x="39" y="44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5" name="Freeform 195"/>
              <p:cNvSpPr>
                <a:spLocks/>
              </p:cNvSpPr>
              <p:nvPr/>
            </p:nvSpPr>
            <p:spPr bwMode="auto">
              <a:xfrm>
                <a:off x="4880" y="2132"/>
                <a:ext cx="53" cy="173"/>
              </a:xfrm>
              <a:custGeom>
                <a:avLst/>
                <a:gdLst>
                  <a:gd name="T0" fmla="*/ 0 w 53"/>
                  <a:gd name="T1" fmla="*/ 172 h 173"/>
                  <a:gd name="T2" fmla="*/ 13 w 53"/>
                  <a:gd name="T3" fmla="*/ 127 h 173"/>
                  <a:gd name="T4" fmla="*/ 26 w 53"/>
                  <a:gd name="T5" fmla="*/ 80 h 173"/>
                  <a:gd name="T6" fmla="*/ 39 w 53"/>
                  <a:gd name="T7" fmla="*/ 36 h 173"/>
                  <a:gd name="T8" fmla="*/ 52 w 53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3">
                    <a:moveTo>
                      <a:pt x="0" y="172"/>
                    </a:moveTo>
                    <a:lnTo>
                      <a:pt x="13" y="127"/>
                    </a:lnTo>
                    <a:lnTo>
                      <a:pt x="26" y="80"/>
                    </a:lnTo>
                    <a:lnTo>
                      <a:pt x="39" y="36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6" name="Freeform 196"/>
              <p:cNvSpPr>
                <a:spLocks/>
              </p:cNvSpPr>
              <p:nvPr/>
            </p:nvSpPr>
            <p:spPr bwMode="auto">
              <a:xfrm>
                <a:off x="4932" y="2022"/>
                <a:ext cx="54" cy="111"/>
              </a:xfrm>
              <a:custGeom>
                <a:avLst/>
                <a:gdLst>
                  <a:gd name="T0" fmla="*/ 0 w 54"/>
                  <a:gd name="T1" fmla="*/ 110 h 111"/>
                  <a:gd name="T2" fmla="*/ 13 w 54"/>
                  <a:gd name="T3" fmla="*/ 75 h 111"/>
                  <a:gd name="T4" fmla="*/ 26 w 54"/>
                  <a:gd name="T5" fmla="*/ 44 h 111"/>
                  <a:gd name="T6" fmla="*/ 39 w 54"/>
                  <a:gd name="T7" fmla="*/ 17 h 111"/>
                  <a:gd name="T8" fmla="*/ 53 w 5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1">
                    <a:moveTo>
                      <a:pt x="0" y="110"/>
                    </a:moveTo>
                    <a:lnTo>
                      <a:pt x="13" y="75"/>
                    </a:lnTo>
                    <a:lnTo>
                      <a:pt x="26" y="44"/>
                    </a:lnTo>
                    <a:lnTo>
                      <a:pt x="39" y="17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7" name="Freeform 197"/>
              <p:cNvSpPr>
                <a:spLocks/>
              </p:cNvSpPr>
              <p:nvPr/>
            </p:nvSpPr>
            <p:spPr bwMode="auto">
              <a:xfrm>
                <a:off x="4985" y="2009"/>
                <a:ext cx="53" cy="17"/>
              </a:xfrm>
              <a:custGeom>
                <a:avLst/>
                <a:gdLst>
                  <a:gd name="T0" fmla="*/ 0 w 53"/>
                  <a:gd name="T1" fmla="*/ 16 h 17"/>
                  <a:gd name="T2" fmla="*/ 13 w 53"/>
                  <a:gd name="T3" fmla="*/ 4 h 17"/>
                  <a:gd name="T4" fmla="*/ 25 w 53"/>
                  <a:gd name="T5" fmla="*/ 0 h 17"/>
                  <a:gd name="T6" fmla="*/ 38 w 53"/>
                  <a:gd name="T7" fmla="*/ 4 h 17"/>
                  <a:gd name="T8" fmla="*/ 52 w 53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">
                    <a:moveTo>
                      <a:pt x="0" y="16"/>
                    </a:moveTo>
                    <a:lnTo>
                      <a:pt x="13" y="4"/>
                    </a:lnTo>
                    <a:lnTo>
                      <a:pt x="25" y="0"/>
                    </a:lnTo>
                    <a:lnTo>
                      <a:pt x="38" y="4"/>
                    </a:lnTo>
                    <a:lnTo>
                      <a:pt x="52" y="16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8" name="Freeform 198"/>
              <p:cNvSpPr>
                <a:spLocks/>
              </p:cNvSpPr>
              <p:nvPr/>
            </p:nvSpPr>
            <p:spPr bwMode="auto">
              <a:xfrm>
                <a:off x="5037" y="2022"/>
                <a:ext cx="52" cy="111"/>
              </a:xfrm>
              <a:custGeom>
                <a:avLst/>
                <a:gdLst>
                  <a:gd name="T0" fmla="*/ 0 w 52"/>
                  <a:gd name="T1" fmla="*/ 0 h 111"/>
                  <a:gd name="T2" fmla="*/ 12 w 52"/>
                  <a:gd name="T3" fmla="*/ 17 h 111"/>
                  <a:gd name="T4" fmla="*/ 25 w 52"/>
                  <a:gd name="T5" fmla="*/ 44 h 111"/>
                  <a:gd name="T6" fmla="*/ 38 w 52"/>
                  <a:gd name="T7" fmla="*/ 75 h 111"/>
                  <a:gd name="T8" fmla="*/ 51 w 52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1">
                    <a:moveTo>
                      <a:pt x="0" y="0"/>
                    </a:moveTo>
                    <a:lnTo>
                      <a:pt x="12" y="17"/>
                    </a:lnTo>
                    <a:lnTo>
                      <a:pt x="25" y="44"/>
                    </a:lnTo>
                    <a:lnTo>
                      <a:pt x="38" y="75"/>
                    </a:lnTo>
                    <a:lnTo>
                      <a:pt x="51" y="11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9" name="Freeform 199"/>
              <p:cNvSpPr>
                <a:spLocks/>
              </p:cNvSpPr>
              <p:nvPr/>
            </p:nvSpPr>
            <p:spPr bwMode="auto">
              <a:xfrm>
                <a:off x="5088" y="2132"/>
                <a:ext cx="54" cy="173"/>
              </a:xfrm>
              <a:custGeom>
                <a:avLst/>
                <a:gdLst>
                  <a:gd name="T0" fmla="*/ 0 w 54"/>
                  <a:gd name="T1" fmla="*/ 0 h 173"/>
                  <a:gd name="T2" fmla="*/ 13 w 54"/>
                  <a:gd name="T3" fmla="*/ 36 h 173"/>
                  <a:gd name="T4" fmla="*/ 26 w 54"/>
                  <a:gd name="T5" fmla="*/ 80 h 173"/>
                  <a:gd name="T6" fmla="*/ 39 w 54"/>
                  <a:gd name="T7" fmla="*/ 127 h 173"/>
                  <a:gd name="T8" fmla="*/ 53 w 54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0"/>
                    </a:moveTo>
                    <a:lnTo>
                      <a:pt x="13" y="36"/>
                    </a:lnTo>
                    <a:lnTo>
                      <a:pt x="26" y="80"/>
                    </a:lnTo>
                    <a:lnTo>
                      <a:pt x="39" y="127"/>
                    </a:lnTo>
                    <a:lnTo>
                      <a:pt x="53" y="172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0" name="Freeform 200"/>
              <p:cNvSpPr>
                <a:spLocks/>
              </p:cNvSpPr>
              <p:nvPr/>
            </p:nvSpPr>
            <p:spPr bwMode="auto">
              <a:xfrm>
                <a:off x="5141" y="2304"/>
                <a:ext cx="53" cy="175"/>
              </a:xfrm>
              <a:custGeom>
                <a:avLst/>
                <a:gdLst>
                  <a:gd name="T0" fmla="*/ 0 w 53"/>
                  <a:gd name="T1" fmla="*/ 0 h 175"/>
                  <a:gd name="T2" fmla="*/ 13 w 53"/>
                  <a:gd name="T3" fmla="*/ 44 h 175"/>
                  <a:gd name="T4" fmla="*/ 26 w 53"/>
                  <a:gd name="T5" fmla="*/ 91 h 175"/>
                  <a:gd name="T6" fmla="*/ 39 w 53"/>
                  <a:gd name="T7" fmla="*/ 136 h 175"/>
                  <a:gd name="T8" fmla="*/ 52 w 53"/>
                  <a:gd name="T9" fmla="*/ 17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5">
                    <a:moveTo>
                      <a:pt x="0" y="0"/>
                    </a:moveTo>
                    <a:lnTo>
                      <a:pt x="13" y="44"/>
                    </a:lnTo>
                    <a:lnTo>
                      <a:pt x="26" y="91"/>
                    </a:lnTo>
                    <a:lnTo>
                      <a:pt x="39" y="136"/>
                    </a:lnTo>
                    <a:lnTo>
                      <a:pt x="52" y="174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1" name="Freeform 201"/>
              <p:cNvSpPr>
                <a:spLocks/>
              </p:cNvSpPr>
              <p:nvPr/>
            </p:nvSpPr>
            <p:spPr bwMode="auto">
              <a:xfrm>
                <a:off x="5193" y="2478"/>
                <a:ext cx="52" cy="110"/>
              </a:xfrm>
              <a:custGeom>
                <a:avLst/>
                <a:gdLst>
                  <a:gd name="T0" fmla="*/ 0 w 52"/>
                  <a:gd name="T1" fmla="*/ 0 h 110"/>
                  <a:gd name="T2" fmla="*/ 12 w 52"/>
                  <a:gd name="T3" fmla="*/ 33 h 110"/>
                  <a:gd name="T4" fmla="*/ 25 w 52"/>
                  <a:gd name="T5" fmla="*/ 64 h 110"/>
                  <a:gd name="T6" fmla="*/ 38 w 52"/>
                  <a:gd name="T7" fmla="*/ 91 h 110"/>
                  <a:gd name="T8" fmla="*/ 51 w 52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0">
                    <a:moveTo>
                      <a:pt x="0" y="0"/>
                    </a:moveTo>
                    <a:lnTo>
                      <a:pt x="12" y="33"/>
                    </a:lnTo>
                    <a:lnTo>
                      <a:pt x="25" y="64"/>
                    </a:lnTo>
                    <a:lnTo>
                      <a:pt x="38" y="91"/>
                    </a:lnTo>
                    <a:lnTo>
                      <a:pt x="51" y="109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2" name="Freeform 202"/>
              <p:cNvSpPr>
                <a:spLocks/>
              </p:cNvSpPr>
              <p:nvPr/>
            </p:nvSpPr>
            <p:spPr bwMode="auto">
              <a:xfrm>
                <a:off x="5244" y="2587"/>
                <a:ext cx="53" cy="17"/>
              </a:xfrm>
              <a:custGeom>
                <a:avLst/>
                <a:gdLst>
                  <a:gd name="T0" fmla="*/ 0 w 53"/>
                  <a:gd name="T1" fmla="*/ 0 h 17"/>
                  <a:gd name="T2" fmla="*/ 13 w 53"/>
                  <a:gd name="T3" fmla="*/ 11 h 17"/>
                  <a:gd name="T4" fmla="*/ 26 w 53"/>
                  <a:gd name="T5" fmla="*/ 16 h 17"/>
                  <a:gd name="T6" fmla="*/ 38 w 53"/>
                  <a:gd name="T7" fmla="*/ 11 h 17"/>
                  <a:gd name="T8" fmla="*/ 52 w 53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">
                    <a:moveTo>
                      <a:pt x="0" y="0"/>
                    </a:moveTo>
                    <a:lnTo>
                      <a:pt x="13" y="11"/>
                    </a:lnTo>
                    <a:lnTo>
                      <a:pt x="26" y="16"/>
                    </a:lnTo>
                    <a:lnTo>
                      <a:pt x="38" y="11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3" name="Freeform 203"/>
              <p:cNvSpPr>
                <a:spLocks/>
              </p:cNvSpPr>
              <p:nvPr/>
            </p:nvSpPr>
            <p:spPr bwMode="auto">
              <a:xfrm>
                <a:off x="5296" y="2478"/>
                <a:ext cx="54" cy="110"/>
              </a:xfrm>
              <a:custGeom>
                <a:avLst/>
                <a:gdLst>
                  <a:gd name="T0" fmla="*/ 0 w 54"/>
                  <a:gd name="T1" fmla="*/ 109 h 110"/>
                  <a:gd name="T2" fmla="*/ 13 w 54"/>
                  <a:gd name="T3" fmla="*/ 91 h 110"/>
                  <a:gd name="T4" fmla="*/ 26 w 54"/>
                  <a:gd name="T5" fmla="*/ 64 h 110"/>
                  <a:gd name="T6" fmla="*/ 39 w 54"/>
                  <a:gd name="T7" fmla="*/ 33 h 110"/>
                  <a:gd name="T8" fmla="*/ 53 w 5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0">
                    <a:moveTo>
                      <a:pt x="0" y="109"/>
                    </a:moveTo>
                    <a:lnTo>
                      <a:pt x="13" y="91"/>
                    </a:lnTo>
                    <a:lnTo>
                      <a:pt x="26" y="64"/>
                    </a:lnTo>
                    <a:lnTo>
                      <a:pt x="39" y="33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4" name="Freeform 204"/>
              <p:cNvSpPr>
                <a:spLocks/>
              </p:cNvSpPr>
              <p:nvPr/>
            </p:nvSpPr>
            <p:spPr bwMode="auto">
              <a:xfrm>
                <a:off x="5349" y="2304"/>
                <a:ext cx="53" cy="175"/>
              </a:xfrm>
              <a:custGeom>
                <a:avLst/>
                <a:gdLst>
                  <a:gd name="T0" fmla="*/ 0 w 53"/>
                  <a:gd name="T1" fmla="*/ 174 h 175"/>
                  <a:gd name="T2" fmla="*/ 13 w 53"/>
                  <a:gd name="T3" fmla="*/ 136 h 175"/>
                  <a:gd name="T4" fmla="*/ 26 w 53"/>
                  <a:gd name="T5" fmla="*/ 91 h 175"/>
                  <a:gd name="T6" fmla="*/ 39 w 53"/>
                  <a:gd name="T7" fmla="*/ 44 h 175"/>
                  <a:gd name="T8" fmla="*/ 52 w 53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5">
                    <a:moveTo>
                      <a:pt x="0" y="174"/>
                    </a:moveTo>
                    <a:lnTo>
                      <a:pt x="13" y="136"/>
                    </a:lnTo>
                    <a:lnTo>
                      <a:pt x="26" y="91"/>
                    </a:lnTo>
                    <a:lnTo>
                      <a:pt x="39" y="44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5" name="Freeform 205"/>
              <p:cNvSpPr>
                <a:spLocks/>
              </p:cNvSpPr>
              <p:nvPr/>
            </p:nvSpPr>
            <p:spPr bwMode="auto">
              <a:xfrm>
                <a:off x="5401" y="2132"/>
                <a:ext cx="54" cy="173"/>
              </a:xfrm>
              <a:custGeom>
                <a:avLst/>
                <a:gdLst>
                  <a:gd name="T0" fmla="*/ 0 w 54"/>
                  <a:gd name="T1" fmla="*/ 172 h 173"/>
                  <a:gd name="T2" fmla="*/ 13 w 54"/>
                  <a:gd name="T3" fmla="*/ 127 h 173"/>
                  <a:gd name="T4" fmla="*/ 26 w 54"/>
                  <a:gd name="T5" fmla="*/ 80 h 173"/>
                  <a:gd name="T6" fmla="*/ 39 w 54"/>
                  <a:gd name="T7" fmla="*/ 36 h 173"/>
                  <a:gd name="T8" fmla="*/ 53 w 5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172"/>
                    </a:moveTo>
                    <a:lnTo>
                      <a:pt x="13" y="127"/>
                    </a:lnTo>
                    <a:lnTo>
                      <a:pt x="26" y="80"/>
                    </a:lnTo>
                    <a:lnTo>
                      <a:pt x="39" y="36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595" name="Oval 115" descr="Small confetti"/>
          <p:cNvSpPr>
            <a:spLocks noChangeArrowheads="1"/>
          </p:cNvSpPr>
          <p:nvPr/>
        </p:nvSpPr>
        <p:spPr bwMode="auto">
          <a:xfrm>
            <a:off x="7991475" y="2057400"/>
            <a:ext cx="392113" cy="3575050"/>
          </a:xfrm>
          <a:prstGeom prst="ellipse">
            <a:avLst/>
          </a:prstGeom>
          <a:pattFill prst="smConfetti">
            <a:fgClr>
              <a:schemeClr val="bg1"/>
            </a:fgClr>
            <a:bgClr>
              <a:srgbClr val="C0C0C0"/>
            </a:bgClr>
          </a:patt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699" name="Group 219"/>
          <p:cNvGrpSpPr>
            <a:grpSpLocks/>
          </p:cNvGrpSpPr>
          <p:nvPr/>
        </p:nvGrpSpPr>
        <p:grpSpPr bwMode="auto">
          <a:xfrm>
            <a:off x="1412875" y="2211388"/>
            <a:ext cx="2668588" cy="2776537"/>
            <a:chOff x="1106" y="1633"/>
            <a:chExt cx="1681" cy="1749"/>
          </a:xfrm>
        </p:grpSpPr>
        <p:grpSp>
          <p:nvGrpSpPr>
            <p:cNvPr id="20599" name="Group 119"/>
            <p:cNvGrpSpPr>
              <a:grpSpLocks/>
            </p:cNvGrpSpPr>
            <p:nvPr/>
          </p:nvGrpSpPr>
          <p:grpSpPr bwMode="auto">
            <a:xfrm>
              <a:off x="1106" y="2787"/>
              <a:ext cx="1673" cy="595"/>
              <a:chOff x="1106" y="2787"/>
              <a:chExt cx="1673" cy="595"/>
            </a:xfrm>
          </p:grpSpPr>
          <p:sp>
            <p:nvSpPr>
              <p:cNvPr id="20499" name="Freeform 19"/>
              <p:cNvSpPr>
                <a:spLocks/>
              </p:cNvSpPr>
              <p:nvPr/>
            </p:nvSpPr>
            <p:spPr bwMode="auto">
              <a:xfrm>
                <a:off x="1106" y="2910"/>
                <a:ext cx="56" cy="174"/>
              </a:xfrm>
              <a:custGeom>
                <a:avLst/>
                <a:gdLst>
                  <a:gd name="T0" fmla="*/ 0 w 56"/>
                  <a:gd name="T1" fmla="*/ 173 h 174"/>
                  <a:gd name="T2" fmla="*/ 13 w 56"/>
                  <a:gd name="T3" fmla="*/ 128 h 174"/>
                  <a:gd name="T4" fmla="*/ 27 w 56"/>
                  <a:gd name="T5" fmla="*/ 81 h 174"/>
                  <a:gd name="T6" fmla="*/ 41 w 56"/>
                  <a:gd name="T7" fmla="*/ 36 h 174"/>
                  <a:gd name="T8" fmla="*/ 55 w 56"/>
                  <a:gd name="T9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174">
                    <a:moveTo>
                      <a:pt x="0" y="173"/>
                    </a:moveTo>
                    <a:lnTo>
                      <a:pt x="13" y="128"/>
                    </a:lnTo>
                    <a:lnTo>
                      <a:pt x="27" y="81"/>
                    </a:lnTo>
                    <a:lnTo>
                      <a:pt x="41" y="36"/>
                    </a:lnTo>
                    <a:lnTo>
                      <a:pt x="55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0" name="Freeform 20"/>
              <p:cNvSpPr>
                <a:spLocks/>
              </p:cNvSpPr>
              <p:nvPr/>
            </p:nvSpPr>
            <p:spPr bwMode="auto">
              <a:xfrm>
                <a:off x="1161" y="2800"/>
                <a:ext cx="57" cy="111"/>
              </a:xfrm>
              <a:custGeom>
                <a:avLst/>
                <a:gdLst>
                  <a:gd name="T0" fmla="*/ 0 w 57"/>
                  <a:gd name="T1" fmla="*/ 110 h 111"/>
                  <a:gd name="T2" fmla="*/ 14 w 57"/>
                  <a:gd name="T3" fmla="*/ 75 h 111"/>
                  <a:gd name="T4" fmla="*/ 27 w 57"/>
                  <a:gd name="T5" fmla="*/ 44 h 111"/>
                  <a:gd name="T6" fmla="*/ 41 w 57"/>
                  <a:gd name="T7" fmla="*/ 17 h 111"/>
                  <a:gd name="T8" fmla="*/ 56 w 57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11">
                    <a:moveTo>
                      <a:pt x="0" y="110"/>
                    </a:moveTo>
                    <a:lnTo>
                      <a:pt x="14" y="75"/>
                    </a:lnTo>
                    <a:lnTo>
                      <a:pt x="27" y="44"/>
                    </a:lnTo>
                    <a:lnTo>
                      <a:pt x="41" y="17"/>
                    </a:lnTo>
                    <a:lnTo>
                      <a:pt x="56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598" name="Group 118"/>
              <p:cNvGrpSpPr>
                <a:grpSpLocks/>
              </p:cNvGrpSpPr>
              <p:nvPr/>
            </p:nvGrpSpPr>
            <p:grpSpPr bwMode="auto">
              <a:xfrm>
                <a:off x="1217" y="2787"/>
                <a:ext cx="1562" cy="595"/>
                <a:chOff x="1217" y="2787"/>
                <a:chExt cx="1562" cy="595"/>
              </a:xfrm>
            </p:grpSpPr>
            <p:sp>
              <p:nvSpPr>
                <p:cNvPr id="20501" name="Freeform 21"/>
                <p:cNvSpPr>
                  <a:spLocks/>
                </p:cNvSpPr>
                <p:nvPr/>
              </p:nvSpPr>
              <p:spPr bwMode="auto">
                <a:xfrm>
                  <a:off x="1217" y="2787"/>
                  <a:ext cx="57" cy="17"/>
                </a:xfrm>
                <a:custGeom>
                  <a:avLst/>
                  <a:gdLst>
                    <a:gd name="T0" fmla="*/ 0 w 57"/>
                    <a:gd name="T1" fmla="*/ 16 h 17"/>
                    <a:gd name="T2" fmla="*/ 14 w 57"/>
                    <a:gd name="T3" fmla="*/ 4 h 17"/>
                    <a:gd name="T4" fmla="*/ 28 w 57"/>
                    <a:gd name="T5" fmla="*/ 0 h 17"/>
                    <a:gd name="T6" fmla="*/ 42 w 57"/>
                    <a:gd name="T7" fmla="*/ 4 h 17"/>
                    <a:gd name="T8" fmla="*/ 56 w 57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">
                      <a:moveTo>
                        <a:pt x="0" y="16"/>
                      </a:moveTo>
                      <a:lnTo>
                        <a:pt x="14" y="4"/>
                      </a:lnTo>
                      <a:lnTo>
                        <a:pt x="28" y="0"/>
                      </a:lnTo>
                      <a:lnTo>
                        <a:pt x="42" y="4"/>
                      </a:lnTo>
                      <a:lnTo>
                        <a:pt x="56" y="16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2" name="Freeform 22"/>
                <p:cNvSpPr>
                  <a:spLocks/>
                </p:cNvSpPr>
                <p:nvPr/>
              </p:nvSpPr>
              <p:spPr bwMode="auto">
                <a:xfrm>
                  <a:off x="1273" y="2800"/>
                  <a:ext cx="57" cy="111"/>
                </a:xfrm>
                <a:custGeom>
                  <a:avLst/>
                  <a:gdLst>
                    <a:gd name="T0" fmla="*/ 0 w 57"/>
                    <a:gd name="T1" fmla="*/ 0 h 111"/>
                    <a:gd name="T2" fmla="*/ 14 w 57"/>
                    <a:gd name="T3" fmla="*/ 17 h 111"/>
                    <a:gd name="T4" fmla="*/ 28 w 57"/>
                    <a:gd name="T5" fmla="*/ 44 h 111"/>
                    <a:gd name="T6" fmla="*/ 42 w 57"/>
                    <a:gd name="T7" fmla="*/ 75 h 111"/>
                    <a:gd name="T8" fmla="*/ 56 w 57"/>
                    <a:gd name="T9" fmla="*/ 11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11">
                      <a:moveTo>
                        <a:pt x="0" y="0"/>
                      </a:moveTo>
                      <a:lnTo>
                        <a:pt x="14" y="17"/>
                      </a:lnTo>
                      <a:lnTo>
                        <a:pt x="28" y="44"/>
                      </a:lnTo>
                      <a:lnTo>
                        <a:pt x="42" y="75"/>
                      </a:lnTo>
                      <a:lnTo>
                        <a:pt x="56" y="11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3" name="Freeform 23"/>
                <p:cNvSpPr>
                  <a:spLocks/>
                </p:cNvSpPr>
                <p:nvPr/>
              </p:nvSpPr>
              <p:spPr bwMode="auto">
                <a:xfrm>
                  <a:off x="1329" y="2910"/>
                  <a:ext cx="56" cy="174"/>
                </a:xfrm>
                <a:custGeom>
                  <a:avLst/>
                  <a:gdLst>
                    <a:gd name="T0" fmla="*/ 0 w 56"/>
                    <a:gd name="T1" fmla="*/ 0 h 174"/>
                    <a:gd name="T2" fmla="*/ 13 w 56"/>
                    <a:gd name="T3" fmla="*/ 36 h 174"/>
                    <a:gd name="T4" fmla="*/ 27 w 56"/>
                    <a:gd name="T5" fmla="*/ 81 h 174"/>
                    <a:gd name="T6" fmla="*/ 41 w 56"/>
                    <a:gd name="T7" fmla="*/ 128 h 174"/>
                    <a:gd name="T8" fmla="*/ 55 w 56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4">
                      <a:moveTo>
                        <a:pt x="0" y="0"/>
                      </a:moveTo>
                      <a:lnTo>
                        <a:pt x="13" y="36"/>
                      </a:lnTo>
                      <a:lnTo>
                        <a:pt x="27" y="81"/>
                      </a:lnTo>
                      <a:lnTo>
                        <a:pt x="41" y="128"/>
                      </a:lnTo>
                      <a:lnTo>
                        <a:pt x="55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4" name="Freeform 24"/>
                <p:cNvSpPr>
                  <a:spLocks/>
                </p:cNvSpPr>
                <p:nvPr/>
              </p:nvSpPr>
              <p:spPr bwMode="auto">
                <a:xfrm>
                  <a:off x="1384" y="3083"/>
                  <a:ext cx="58" cy="174"/>
                </a:xfrm>
                <a:custGeom>
                  <a:avLst/>
                  <a:gdLst>
                    <a:gd name="T0" fmla="*/ 0 w 58"/>
                    <a:gd name="T1" fmla="*/ 0 h 174"/>
                    <a:gd name="T2" fmla="*/ 14 w 58"/>
                    <a:gd name="T3" fmla="*/ 44 h 174"/>
                    <a:gd name="T4" fmla="*/ 28 w 58"/>
                    <a:gd name="T5" fmla="*/ 91 h 174"/>
                    <a:gd name="T6" fmla="*/ 42 w 58"/>
                    <a:gd name="T7" fmla="*/ 135 h 174"/>
                    <a:gd name="T8" fmla="*/ 57 w 58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74">
                      <a:moveTo>
                        <a:pt x="0" y="0"/>
                      </a:moveTo>
                      <a:lnTo>
                        <a:pt x="14" y="44"/>
                      </a:lnTo>
                      <a:lnTo>
                        <a:pt x="28" y="91"/>
                      </a:lnTo>
                      <a:lnTo>
                        <a:pt x="42" y="135"/>
                      </a:lnTo>
                      <a:lnTo>
                        <a:pt x="57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5" name="Freeform 25"/>
                <p:cNvSpPr>
                  <a:spLocks/>
                </p:cNvSpPr>
                <p:nvPr/>
              </p:nvSpPr>
              <p:spPr bwMode="auto">
                <a:xfrm>
                  <a:off x="1441" y="3256"/>
                  <a:ext cx="56" cy="110"/>
                </a:xfrm>
                <a:custGeom>
                  <a:avLst/>
                  <a:gdLst>
                    <a:gd name="T0" fmla="*/ 0 w 56"/>
                    <a:gd name="T1" fmla="*/ 0 h 110"/>
                    <a:gd name="T2" fmla="*/ 13 w 56"/>
                    <a:gd name="T3" fmla="*/ 33 h 110"/>
                    <a:gd name="T4" fmla="*/ 27 w 56"/>
                    <a:gd name="T5" fmla="*/ 64 h 110"/>
                    <a:gd name="T6" fmla="*/ 41 w 56"/>
                    <a:gd name="T7" fmla="*/ 91 h 110"/>
                    <a:gd name="T8" fmla="*/ 55 w 56"/>
                    <a:gd name="T9" fmla="*/ 109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10">
                      <a:moveTo>
                        <a:pt x="0" y="0"/>
                      </a:moveTo>
                      <a:lnTo>
                        <a:pt x="13" y="33"/>
                      </a:lnTo>
                      <a:lnTo>
                        <a:pt x="27" y="64"/>
                      </a:lnTo>
                      <a:lnTo>
                        <a:pt x="41" y="91"/>
                      </a:lnTo>
                      <a:lnTo>
                        <a:pt x="55" y="109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6" name="Freeform 26"/>
                <p:cNvSpPr>
                  <a:spLocks/>
                </p:cNvSpPr>
                <p:nvPr/>
              </p:nvSpPr>
              <p:spPr bwMode="auto">
                <a:xfrm>
                  <a:off x="1496" y="3365"/>
                  <a:ext cx="56" cy="17"/>
                </a:xfrm>
                <a:custGeom>
                  <a:avLst/>
                  <a:gdLst>
                    <a:gd name="T0" fmla="*/ 0 w 56"/>
                    <a:gd name="T1" fmla="*/ 0 h 17"/>
                    <a:gd name="T2" fmla="*/ 13 w 56"/>
                    <a:gd name="T3" fmla="*/ 11 h 17"/>
                    <a:gd name="T4" fmla="*/ 27 w 56"/>
                    <a:gd name="T5" fmla="*/ 16 h 17"/>
                    <a:gd name="T6" fmla="*/ 41 w 56"/>
                    <a:gd name="T7" fmla="*/ 11 h 17"/>
                    <a:gd name="T8" fmla="*/ 55 w 56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">
                      <a:moveTo>
                        <a:pt x="0" y="0"/>
                      </a:moveTo>
                      <a:lnTo>
                        <a:pt x="13" y="11"/>
                      </a:lnTo>
                      <a:lnTo>
                        <a:pt x="27" y="16"/>
                      </a:lnTo>
                      <a:lnTo>
                        <a:pt x="41" y="11"/>
                      </a:lnTo>
                      <a:lnTo>
                        <a:pt x="55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7" name="Freeform 27"/>
                <p:cNvSpPr>
                  <a:spLocks/>
                </p:cNvSpPr>
                <p:nvPr/>
              </p:nvSpPr>
              <p:spPr bwMode="auto">
                <a:xfrm>
                  <a:off x="1551" y="3256"/>
                  <a:ext cx="58" cy="110"/>
                </a:xfrm>
                <a:custGeom>
                  <a:avLst/>
                  <a:gdLst>
                    <a:gd name="T0" fmla="*/ 0 w 58"/>
                    <a:gd name="T1" fmla="*/ 109 h 110"/>
                    <a:gd name="T2" fmla="*/ 14 w 58"/>
                    <a:gd name="T3" fmla="*/ 91 h 110"/>
                    <a:gd name="T4" fmla="*/ 28 w 58"/>
                    <a:gd name="T5" fmla="*/ 64 h 110"/>
                    <a:gd name="T6" fmla="*/ 42 w 58"/>
                    <a:gd name="T7" fmla="*/ 33 h 110"/>
                    <a:gd name="T8" fmla="*/ 57 w 58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10">
                      <a:moveTo>
                        <a:pt x="0" y="109"/>
                      </a:moveTo>
                      <a:lnTo>
                        <a:pt x="14" y="91"/>
                      </a:lnTo>
                      <a:lnTo>
                        <a:pt x="28" y="64"/>
                      </a:lnTo>
                      <a:lnTo>
                        <a:pt x="42" y="33"/>
                      </a:lnTo>
                      <a:lnTo>
                        <a:pt x="57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8" name="Freeform 28"/>
                <p:cNvSpPr>
                  <a:spLocks/>
                </p:cNvSpPr>
                <p:nvPr/>
              </p:nvSpPr>
              <p:spPr bwMode="auto">
                <a:xfrm>
                  <a:off x="1608" y="3083"/>
                  <a:ext cx="56" cy="174"/>
                </a:xfrm>
                <a:custGeom>
                  <a:avLst/>
                  <a:gdLst>
                    <a:gd name="T0" fmla="*/ 0 w 56"/>
                    <a:gd name="T1" fmla="*/ 173 h 174"/>
                    <a:gd name="T2" fmla="*/ 13 w 56"/>
                    <a:gd name="T3" fmla="*/ 135 h 174"/>
                    <a:gd name="T4" fmla="*/ 27 w 56"/>
                    <a:gd name="T5" fmla="*/ 91 h 174"/>
                    <a:gd name="T6" fmla="*/ 41 w 56"/>
                    <a:gd name="T7" fmla="*/ 44 h 174"/>
                    <a:gd name="T8" fmla="*/ 55 w 56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4">
                      <a:moveTo>
                        <a:pt x="0" y="173"/>
                      </a:moveTo>
                      <a:lnTo>
                        <a:pt x="13" y="135"/>
                      </a:lnTo>
                      <a:lnTo>
                        <a:pt x="27" y="91"/>
                      </a:lnTo>
                      <a:lnTo>
                        <a:pt x="41" y="44"/>
                      </a:lnTo>
                      <a:lnTo>
                        <a:pt x="55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9" name="Freeform 29"/>
                <p:cNvSpPr>
                  <a:spLocks/>
                </p:cNvSpPr>
                <p:nvPr/>
              </p:nvSpPr>
              <p:spPr bwMode="auto">
                <a:xfrm>
                  <a:off x="1663" y="2910"/>
                  <a:ext cx="57" cy="174"/>
                </a:xfrm>
                <a:custGeom>
                  <a:avLst/>
                  <a:gdLst>
                    <a:gd name="T0" fmla="*/ 0 w 57"/>
                    <a:gd name="T1" fmla="*/ 173 h 174"/>
                    <a:gd name="T2" fmla="*/ 14 w 57"/>
                    <a:gd name="T3" fmla="*/ 128 h 174"/>
                    <a:gd name="T4" fmla="*/ 28 w 57"/>
                    <a:gd name="T5" fmla="*/ 81 h 174"/>
                    <a:gd name="T6" fmla="*/ 42 w 57"/>
                    <a:gd name="T7" fmla="*/ 36 h 174"/>
                    <a:gd name="T8" fmla="*/ 56 w 57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4">
                      <a:moveTo>
                        <a:pt x="0" y="173"/>
                      </a:moveTo>
                      <a:lnTo>
                        <a:pt x="14" y="128"/>
                      </a:lnTo>
                      <a:lnTo>
                        <a:pt x="28" y="81"/>
                      </a:lnTo>
                      <a:lnTo>
                        <a:pt x="42" y="36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0" name="Freeform 30"/>
                <p:cNvSpPr>
                  <a:spLocks/>
                </p:cNvSpPr>
                <p:nvPr/>
              </p:nvSpPr>
              <p:spPr bwMode="auto">
                <a:xfrm>
                  <a:off x="1719" y="2800"/>
                  <a:ext cx="57" cy="111"/>
                </a:xfrm>
                <a:custGeom>
                  <a:avLst/>
                  <a:gdLst>
                    <a:gd name="T0" fmla="*/ 0 w 57"/>
                    <a:gd name="T1" fmla="*/ 110 h 111"/>
                    <a:gd name="T2" fmla="*/ 14 w 57"/>
                    <a:gd name="T3" fmla="*/ 75 h 111"/>
                    <a:gd name="T4" fmla="*/ 28 w 57"/>
                    <a:gd name="T5" fmla="*/ 44 h 111"/>
                    <a:gd name="T6" fmla="*/ 42 w 57"/>
                    <a:gd name="T7" fmla="*/ 17 h 111"/>
                    <a:gd name="T8" fmla="*/ 56 w 57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11">
                      <a:moveTo>
                        <a:pt x="0" y="110"/>
                      </a:moveTo>
                      <a:lnTo>
                        <a:pt x="14" y="75"/>
                      </a:lnTo>
                      <a:lnTo>
                        <a:pt x="28" y="44"/>
                      </a:lnTo>
                      <a:lnTo>
                        <a:pt x="42" y="17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1" name="Freeform 31"/>
                <p:cNvSpPr>
                  <a:spLocks/>
                </p:cNvSpPr>
                <p:nvPr/>
              </p:nvSpPr>
              <p:spPr bwMode="auto">
                <a:xfrm>
                  <a:off x="1775" y="2787"/>
                  <a:ext cx="57" cy="17"/>
                </a:xfrm>
                <a:custGeom>
                  <a:avLst/>
                  <a:gdLst>
                    <a:gd name="T0" fmla="*/ 0 w 57"/>
                    <a:gd name="T1" fmla="*/ 16 h 17"/>
                    <a:gd name="T2" fmla="*/ 14 w 57"/>
                    <a:gd name="T3" fmla="*/ 4 h 17"/>
                    <a:gd name="T4" fmla="*/ 27 w 57"/>
                    <a:gd name="T5" fmla="*/ 0 h 17"/>
                    <a:gd name="T6" fmla="*/ 41 w 57"/>
                    <a:gd name="T7" fmla="*/ 4 h 17"/>
                    <a:gd name="T8" fmla="*/ 56 w 57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">
                      <a:moveTo>
                        <a:pt x="0" y="16"/>
                      </a:moveTo>
                      <a:lnTo>
                        <a:pt x="14" y="4"/>
                      </a:lnTo>
                      <a:lnTo>
                        <a:pt x="27" y="0"/>
                      </a:lnTo>
                      <a:lnTo>
                        <a:pt x="41" y="4"/>
                      </a:lnTo>
                      <a:lnTo>
                        <a:pt x="56" y="16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2" name="Freeform 32"/>
                <p:cNvSpPr>
                  <a:spLocks/>
                </p:cNvSpPr>
                <p:nvPr/>
              </p:nvSpPr>
              <p:spPr bwMode="auto">
                <a:xfrm>
                  <a:off x="1831" y="2800"/>
                  <a:ext cx="56" cy="111"/>
                </a:xfrm>
                <a:custGeom>
                  <a:avLst/>
                  <a:gdLst>
                    <a:gd name="T0" fmla="*/ 0 w 56"/>
                    <a:gd name="T1" fmla="*/ 0 h 111"/>
                    <a:gd name="T2" fmla="*/ 13 w 56"/>
                    <a:gd name="T3" fmla="*/ 17 h 111"/>
                    <a:gd name="T4" fmla="*/ 27 w 56"/>
                    <a:gd name="T5" fmla="*/ 44 h 111"/>
                    <a:gd name="T6" fmla="*/ 41 w 56"/>
                    <a:gd name="T7" fmla="*/ 75 h 111"/>
                    <a:gd name="T8" fmla="*/ 55 w 56"/>
                    <a:gd name="T9" fmla="*/ 11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11">
                      <a:moveTo>
                        <a:pt x="0" y="0"/>
                      </a:moveTo>
                      <a:lnTo>
                        <a:pt x="13" y="17"/>
                      </a:lnTo>
                      <a:lnTo>
                        <a:pt x="27" y="44"/>
                      </a:lnTo>
                      <a:lnTo>
                        <a:pt x="41" y="75"/>
                      </a:lnTo>
                      <a:lnTo>
                        <a:pt x="55" y="11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3" name="Freeform 33"/>
                <p:cNvSpPr>
                  <a:spLocks/>
                </p:cNvSpPr>
                <p:nvPr/>
              </p:nvSpPr>
              <p:spPr bwMode="auto">
                <a:xfrm>
                  <a:off x="1886" y="2910"/>
                  <a:ext cx="56" cy="174"/>
                </a:xfrm>
                <a:custGeom>
                  <a:avLst/>
                  <a:gdLst>
                    <a:gd name="T0" fmla="*/ 0 w 56"/>
                    <a:gd name="T1" fmla="*/ 0 h 174"/>
                    <a:gd name="T2" fmla="*/ 13 w 56"/>
                    <a:gd name="T3" fmla="*/ 36 h 174"/>
                    <a:gd name="T4" fmla="*/ 27 w 56"/>
                    <a:gd name="T5" fmla="*/ 81 h 174"/>
                    <a:gd name="T6" fmla="*/ 41 w 56"/>
                    <a:gd name="T7" fmla="*/ 128 h 174"/>
                    <a:gd name="T8" fmla="*/ 55 w 56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4">
                      <a:moveTo>
                        <a:pt x="0" y="0"/>
                      </a:moveTo>
                      <a:lnTo>
                        <a:pt x="13" y="36"/>
                      </a:lnTo>
                      <a:lnTo>
                        <a:pt x="27" y="81"/>
                      </a:lnTo>
                      <a:lnTo>
                        <a:pt x="41" y="128"/>
                      </a:lnTo>
                      <a:lnTo>
                        <a:pt x="55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4" name="Freeform 34"/>
                <p:cNvSpPr>
                  <a:spLocks/>
                </p:cNvSpPr>
                <p:nvPr/>
              </p:nvSpPr>
              <p:spPr bwMode="auto">
                <a:xfrm>
                  <a:off x="1941" y="3083"/>
                  <a:ext cx="58" cy="174"/>
                </a:xfrm>
                <a:custGeom>
                  <a:avLst/>
                  <a:gdLst>
                    <a:gd name="T0" fmla="*/ 0 w 58"/>
                    <a:gd name="T1" fmla="*/ 0 h 174"/>
                    <a:gd name="T2" fmla="*/ 14 w 58"/>
                    <a:gd name="T3" fmla="*/ 44 h 174"/>
                    <a:gd name="T4" fmla="*/ 28 w 58"/>
                    <a:gd name="T5" fmla="*/ 91 h 174"/>
                    <a:gd name="T6" fmla="*/ 42 w 58"/>
                    <a:gd name="T7" fmla="*/ 135 h 174"/>
                    <a:gd name="T8" fmla="*/ 57 w 58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74">
                      <a:moveTo>
                        <a:pt x="0" y="0"/>
                      </a:moveTo>
                      <a:lnTo>
                        <a:pt x="14" y="44"/>
                      </a:lnTo>
                      <a:lnTo>
                        <a:pt x="28" y="91"/>
                      </a:lnTo>
                      <a:lnTo>
                        <a:pt x="42" y="135"/>
                      </a:lnTo>
                      <a:lnTo>
                        <a:pt x="57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5" name="Freeform 35"/>
                <p:cNvSpPr>
                  <a:spLocks/>
                </p:cNvSpPr>
                <p:nvPr/>
              </p:nvSpPr>
              <p:spPr bwMode="auto">
                <a:xfrm>
                  <a:off x="1998" y="3256"/>
                  <a:ext cx="56" cy="110"/>
                </a:xfrm>
                <a:custGeom>
                  <a:avLst/>
                  <a:gdLst>
                    <a:gd name="T0" fmla="*/ 0 w 56"/>
                    <a:gd name="T1" fmla="*/ 0 h 110"/>
                    <a:gd name="T2" fmla="*/ 13 w 56"/>
                    <a:gd name="T3" fmla="*/ 33 h 110"/>
                    <a:gd name="T4" fmla="*/ 27 w 56"/>
                    <a:gd name="T5" fmla="*/ 64 h 110"/>
                    <a:gd name="T6" fmla="*/ 41 w 56"/>
                    <a:gd name="T7" fmla="*/ 91 h 110"/>
                    <a:gd name="T8" fmla="*/ 55 w 56"/>
                    <a:gd name="T9" fmla="*/ 109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10">
                      <a:moveTo>
                        <a:pt x="0" y="0"/>
                      </a:moveTo>
                      <a:lnTo>
                        <a:pt x="13" y="33"/>
                      </a:lnTo>
                      <a:lnTo>
                        <a:pt x="27" y="64"/>
                      </a:lnTo>
                      <a:lnTo>
                        <a:pt x="41" y="91"/>
                      </a:lnTo>
                      <a:lnTo>
                        <a:pt x="55" y="109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6" name="Freeform 36"/>
                <p:cNvSpPr>
                  <a:spLocks/>
                </p:cNvSpPr>
                <p:nvPr/>
              </p:nvSpPr>
              <p:spPr bwMode="auto">
                <a:xfrm>
                  <a:off x="2053" y="3365"/>
                  <a:ext cx="57" cy="17"/>
                </a:xfrm>
                <a:custGeom>
                  <a:avLst/>
                  <a:gdLst>
                    <a:gd name="T0" fmla="*/ 0 w 57"/>
                    <a:gd name="T1" fmla="*/ 0 h 17"/>
                    <a:gd name="T2" fmla="*/ 14 w 57"/>
                    <a:gd name="T3" fmla="*/ 11 h 17"/>
                    <a:gd name="T4" fmla="*/ 28 w 57"/>
                    <a:gd name="T5" fmla="*/ 16 h 17"/>
                    <a:gd name="T6" fmla="*/ 41 w 57"/>
                    <a:gd name="T7" fmla="*/ 11 h 17"/>
                    <a:gd name="T8" fmla="*/ 56 w 5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">
                      <a:moveTo>
                        <a:pt x="0" y="0"/>
                      </a:moveTo>
                      <a:lnTo>
                        <a:pt x="14" y="11"/>
                      </a:lnTo>
                      <a:lnTo>
                        <a:pt x="28" y="16"/>
                      </a:lnTo>
                      <a:lnTo>
                        <a:pt x="41" y="11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7" name="Freeform 37"/>
                <p:cNvSpPr>
                  <a:spLocks/>
                </p:cNvSpPr>
                <p:nvPr/>
              </p:nvSpPr>
              <p:spPr bwMode="auto">
                <a:xfrm>
                  <a:off x="2109" y="3256"/>
                  <a:ext cx="57" cy="110"/>
                </a:xfrm>
                <a:custGeom>
                  <a:avLst/>
                  <a:gdLst>
                    <a:gd name="T0" fmla="*/ 0 w 57"/>
                    <a:gd name="T1" fmla="*/ 109 h 110"/>
                    <a:gd name="T2" fmla="*/ 14 w 57"/>
                    <a:gd name="T3" fmla="*/ 91 h 110"/>
                    <a:gd name="T4" fmla="*/ 28 w 57"/>
                    <a:gd name="T5" fmla="*/ 64 h 110"/>
                    <a:gd name="T6" fmla="*/ 42 w 57"/>
                    <a:gd name="T7" fmla="*/ 33 h 110"/>
                    <a:gd name="T8" fmla="*/ 56 w 57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10">
                      <a:moveTo>
                        <a:pt x="0" y="109"/>
                      </a:moveTo>
                      <a:lnTo>
                        <a:pt x="14" y="91"/>
                      </a:lnTo>
                      <a:lnTo>
                        <a:pt x="28" y="64"/>
                      </a:lnTo>
                      <a:lnTo>
                        <a:pt x="42" y="33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8" name="Freeform 38"/>
                <p:cNvSpPr>
                  <a:spLocks/>
                </p:cNvSpPr>
                <p:nvPr/>
              </p:nvSpPr>
              <p:spPr bwMode="auto">
                <a:xfrm>
                  <a:off x="2165" y="3083"/>
                  <a:ext cx="57" cy="174"/>
                </a:xfrm>
                <a:custGeom>
                  <a:avLst/>
                  <a:gdLst>
                    <a:gd name="T0" fmla="*/ 0 w 57"/>
                    <a:gd name="T1" fmla="*/ 173 h 174"/>
                    <a:gd name="T2" fmla="*/ 14 w 57"/>
                    <a:gd name="T3" fmla="*/ 135 h 174"/>
                    <a:gd name="T4" fmla="*/ 28 w 57"/>
                    <a:gd name="T5" fmla="*/ 91 h 174"/>
                    <a:gd name="T6" fmla="*/ 42 w 57"/>
                    <a:gd name="T7" fmla="*/ 44 h 174"/>
                    <a:gd name="T8" fmla="*/ 56 w 57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4">
                      <a:moveTo>
                        <a:pt x="0" y="173"/>
                      </a:moveTo>
                      <a:lnTo>
                        <a:pt x="14" y="135"/>
                      </a:lnTo>
                      <a:lnTo>
                        <a:pt x="28" y="91"/>
                      </a:lnTo>
                      <a:lnTo>
                        <a:pt x="42" y="44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9" name="Freeform 39"/>
                <p:cNvSpPr>
                  <a:spLocks/>
                </p:cNvSpPr>
                <p:nvPr/>
              </p:nvSpPr>
              <p:spPr bwMode="auto">
                <a:xfrm>
                  <a:off x="2221" y="2910"/>
                  <a:ext cx="56" cy="174"/>
                </a:xfrm>
                <a:custGeom>
                  <a:avLst/>
                  <a:gdLst>
                    <a:gd name="T0" fmla="*/ 0 w 56"/>
                    <a:gd name="T1" fmla="*/ 173 h 174"/>
                    <a:gd name="T2" fmla="*/ 13 w 56"/>
                    <a:gd name="T3" fmla="*/ 128 h 174"/>
                    <a:gd name="T4" fmla="*/ 27 w 56"/>
                    <a:gd name="T5" fmla="*/ 81 h 174"/>
                    <a:gd name="T6" fmla="*/ 41 w 56"/>
                    <a:gd name="T7" fmla="*/ 36 h 174"/>
                    <a:gd name="T8" fmla="*/ 55 w 56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4">
                      <a:moveTo>
                        <a:pt x="0" y="173"/>
                      </a:moveTo>
                      <a:lnTo>
                        <a:pt x="13" y="128"/>
                      </a:lnTo>
                      <a:lnTo>
                        <a:pt x="27" y="81"/>
                      </a:lnTo>
                      <a:lnTo>
                        <a:pt x="41" y="36"/>
                      </a:lnTo>
                      <a:lnTo>
                        <a:pt x="55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0" name="Freeform 40"/>
                <p:cNvSpPr>
                  <a:spLocks/>
                </p:cNvSpPr>
                <p:nvPr/>
              </p:nvSpPr>
              <p:spPr bwMode="auto">
                <a:xfrm>
                  <a:off x="2276" y="2800"/>
                  <a:ext cx="58" cy="111"/>
                </a:xfrm>
                <a:custGeom>
                  <a:avLst/>
                  <a:gdLst>
                    <a:gd name="T0" fmla="*/ 0 w 58"/>
                    <a:gd name="T1" fmla="*/ 110 h 111"/>
                    <a:gd name="T2" fmla="*/ 14 w 58"/>
                    <a:gd name="T3" fmla="*/ 75 h 111"/>
                    <a:gd name="T4" fmla="*/ 28 w 58"/>
                    <a:gd name="T5" fmla="*/ 44 h 111"/>
                    <a:gd name="T6" fmla="*/ 42 w 58"/>
                    <a:gd name="T7" fmla="*/ 17 h 111"/>
                    <a:gd name="T8" fmla="*/ 57 w 58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11">
                      <a:moveTo>
                        <a:pt x="0" y="110"/>
                      </a:moveTo>
                      <a:lnTo>
                        <a:pt x="14" y="75"/>
                      </a:lnTo>
                      <a:lnTo>
                        <a:pt x="28" y="44"/>
                      </a:lnTo>
                      <a:lnTo>
                        <a:pt x="42" y="17"/>
                      </a:lnTo>
                      <a:lnTo>
                        <a:pt x="57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1" name="Freeform 41"/>
                <p:cNvSpPr>
                  <a:spLocks/>
                </p:cNvSpPr>
                <p:nvPr/>
              </p:nvSpPr>
              <p:spPr bwMode="auto">
                <a:xfrm>
                  <a:off x="2333" y="2787"/>
                  <a:ext cx="56" cy="17"/>
                </a:xfrm>
                <a:custGeom>
                  <a:avLst/>
                  <a:gdLst>
                    <a:gd name="T0" fmla="*/ 0 w 56"/>
                    <a:gd name="T1" fmla="*/ 16 h 17"/>
                    <a:gd name="T2" fmla="*/ 13 w 56"/>
                    <a:gd name="T3" fmla="*/ 4 h 17"/>
                    <a:gd name="T4" fmla="*/ 27 w 56"/>
                    <a:gd name="T5" fmla="*/ 0 h 17"/>
                    <a:gd name="T6" fmla="*/ 41 w 56"/>
                    <a:gd name="T7" fmla="*/ 4 h 17"/>
                    <a:gd name="T8" fmla="*/ 55 w 56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">
                      <a:moveTo>
                        <a:pt x="0" y="16"/>
                      </a:moveTo>
                      <a:lnTo>
                        <a:pt x="13" y="4"/>
                      </a:lnTo>
                      <a:lnTo>
                        <a:pt x="27" y="0"/>
                      </a:lnTo>
                      <a:lnTo>
                        <a:pt x="41" y="4"/>
                      </a:lnTo>
                      <a:lnTo>
                        <a:pt x="55" y="16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2" name="Freeform 42"/>
                <p:cNvSpPr>
                  <a:spLocks/>
                </p:cNvSpPr>
                <p:nvPr/>
              </p:nvSpPr>
              <p:spPr bwMode="auto">
                <a:xfrm>
                  <a:off x="2388" y="2800"/>
                  <a:ext cx="56" cy="111"/>
                </a:xfrm>
                <a:custGeom>
                  <a:avLst/>
                  <a:gdLst>
                    <a:gd name="T0" fmla="*/ 0 w 56"/>
                    <a:gd name="T1" fmla="*/ 0 h 111"/>
                    <a:gd name="T2" fmla="*/ 13 w 56"/>
                    <a:gd name="T3" fmla="*/ 17 h 111"/>
                    <a:gd name="T4" fmla="*/ 27 w 56"/>
                    <a:gd name="T5" fmla="*/ 44 h 111"/>
                    <a:gd name="T6" fmla="*/ 41 w 56"/>
                    <a:gd name="T7" fmla="*/ 75 h 111"/>
                    <a:gd name="T8" fmla="*/ 55 w 56"/>
                    <a:gd name="T9" fmla="*/ 11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11">
                      <a:moveTo>
                        <a:pt x="0" y="0"/>
                      </a:moveTo>
                      <a:lnTo>
                        <a:pt x="13" y="17"/>
                      </a:lnTo>
                      <a:lnTo>
                        <a:pt x="27" y="44"/>
                      </a:lnTo>
                      <a:lnTo>
                        <a:pt x="41" y="75"/>
                      </a:lnTo>
                      <a:lnTo>
                        <a:pt x="55" y="11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3" name="Freeform 43"/>
                <p:cNvSpPr>
                  <a:spLocks/>
                </p:cNvSpPr>
                <p:nvPr/>
              </p:nvSpPr>
              <p:spPr bwMode="auto">
                <a:xfrm>
                  <a:off x="2443" y="2910"/>
                  <a:ext cx="57" cy="174"/>
                </a:xfrm>
                <a:custGeom>
                  <a:avLst/>
                  <a:gdLst>
                    <a:gd name="T0" fmla="*/ 0 w 57"/>
                    <a:gd name="T1" fmla="*/ 0 h 174"/>
                    <a:gd name="T2" fmla="*/ 14 w 57"/>
                    <a:gd name="T3" fmla="*/ 36 h 174"/>
                    <a:gd name="T4" fmla="*/ 28 w 57"/>
                    <a:gd name="T5" fmla="*/ 81 h 174"/>
                    <a:gd name="T6" fmla="*/ 42 w 57"/>
                    <a:gd name="T7" fmla="*/ 128 h 174"/>
                    <a:gd name="T8" fmla="*/ 56 w 57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4">
                      <a:moveTo>
                        <a:pt x="0" y="0"/>
                      </a:moveTo>
                      <a:lnTo>
                        <a:pt x="14" y="36"/>
                      </a:lnTo>
                      <a:lnTo>
                        <a:pt x="28" y="81"/>
                      </a:lnTo>
                      <a:lnTo>
                        <a:pt x="42" y="128"/>
                      </a:lnTo>
                      <a:lnTo>
                        <a:pt x="56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4" name="Freeform 44"/>
                <p:cNvSpPr>
                  <a:spLocks/>
                </p:cNvSpPr>
                <p:nvPr/>
              </p:nvSpPr>
              <p:spPr bwMode="auto">
                <a:xfrm>
                  <a:off x="2499" y="3083"/>
                  <a:ext cx="57" cy="174"/>
                </a:xfrm>
                <a:custGeom>
                  <a:avLst/>
                  <a:gdLst>
                    <a:gd name="T0" fmla="*/ 0 w 57"/>
                    <a:gd name="T1" fmla="*/ 0 h 174"/>
                    <a:gd name="T2" fmla="*/ 14 w 57"/>
                    <a:gd name="T3" fmla="*/ 44 h 174"/>
                    <a:gd name="T4" fmla="*/ 28 w 57"/>
                    <a:gd name="T5" fmla="*/ 91 h 174"/>
                    <a:gd name="T6" fmla="*/ 42 w 57"/>
                    <a:gd name="T7" fmla="*/ 135 h 174"/>
                    <a:gd name="T8" fmla="*/ 56 w 57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4">
                      <a:moveTo>
                        <a:pt x="0" y="0"/>
                      </a:moveTo>
                      <a:lnTo>
                        <a:pt x="14" y="44"/>
                      </a:lnTo>
                      <a:lnTo>
                        <a:pt x="28" y="91"/>
                      </a:lnTo>
                      <a:lnTo>
                        <a:pt x="42" y="135"/>
                      </a:lnTo>
                      <a:lnTo>
                        <a:pt x="56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5" name="Freeform 45"/>
                <p:cNvSpPr>
                  <a:spLocks/>
                </p:cNvSpPr>
                <p:nvPr/>
              </p:nvSpPr>
              <p:spPr bwMode="auto">
                <a:xfrm>
                  <a:off x="2555" y="3256"/>
                  <a:ext cx="57" cy="110"/>
                </a:xfrm>
                <a:custGeom>
                  <a:avLst/>
                  <a:gdLst>
                    <a:gd name="T0" fmla="*/ 0 w 57"/>
                    <a:gd name="T1" fmla="*/ 0 h 110"/>
                    <a:gd name="T2" fmla="*/ 14 w 57"/>
                    <a:gd name="T3" fmla="*/ 33 h 110"/>
                    <a:gd name="T4" fmla="*/ 28 w 57"/>
                    <a:gd name="T5" fmla="*/ 64 h 110"/>
                    <a:gd name="T6" fmla="*/ 42 w 57"/>
                    <a:gd name="T7" fmla="*/ 91 h 110"/>
                    <a:gd name="T8" fmla="*/ 56 w 57"/>
                    <a:gd name="T9" fmla="*/ 109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10">
                      <a:moveTo>
                        <a:pt x="0" y="0"/>
                      </a:moveTo>
                      <a:lnTo>
                        <a:pt x="14" y="33"/>
                      </a:lnTo>
                      <a:lnTo>
                        <a:pt x="28" y="64"/>
                      </a:lnTo>
                      <a:lnTo>
                        <a:pt x="42" y="91"/>
                      </a:lnTo>
                      <a:lnTo>
                        <a:pt x="56" y="109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6" name="Freeform 46"/>
                <p:cNvSpPr>
                  <a:spLocks/>
                </p:cNvSpPr>
                <p:nvPr/>
              </p:nvSpPr>
              <p:spPr bwMode="auto">
                <a:xfrm>
                  <a:off x="2611" y="3365"/>
                  <a:ext cx="57" cy="17"/>
                </a:xfrm>
                <a:custGeom>
                  <a:avLst/>
                  <a:gdLst>
                    <a:gd name="T0" fmla="*/ 0 w 57"/>
                    <a:gd name="T1" fmla="*/ 0 h 17"/>
                    <a:gd name="T2" fmla="*/ 14 w 57"/>
                    <a:gd name="T3" fmla="*/ 11 h 17"/>
                    <a:gd name="T4" fmla="*/ 28 w 57"/>
                    <a:gd name="T5" fmla="*/ 16 h 17"/>
                    <a:gd name="T6" fmla="*/ 42 w 57"/>
                    <a:gd name="T7" fmla="*/ 11 h 17"/>
                    <a:gd name="T8" fmla="*/ 56 w 5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">
                      <a:moveTo>
                        <a:pt x="0" y="0"/>
                      </a:moveTo>
                      <a:lnTo>
                        <a:pt x="14" y="11"/>
                      </a:lnTo>
                      <a:lnTo>
                        <a:pt x="28" y="16"/>
                      </a:lnTo>
                      <a:lnTo>
                        <a:pt x="42" y="11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7" name="Freeform 47"/>
                <p:cNvSpPr>
                  <a:spLocks/>
                </p:cNvSpPr>
                <p:nvPr/>
              </p:nvSpPr>
              <p:spPr bwMode="auto">
                <a:xfrm>
                  <a:off x="2667" y="3256"/>
                  <a:ext cx="57" cy="110"/>
                </a:xfrm>
                <a:custGeom>
                  <a:avLst/>
                  <a:gdLst>
                    <a:gd name="T0" fmla="*/ 0 w 57"/>
                    <a:gd name="T1" fmla="*/ 109 h 110"/>
                    <a:gd name="T2" fmla="*/ 14 w 57"/>
                    <a:gd name="T3" fmla="*/ 91 h 110"/>
                    <a:gd name="T4" fmla="*/ 28 w 57"/>
                    <a:gd name="T5" fmla="*/ 64 h 110"/>
                    <a:gd name="T6" fmla="*/ 41 w 57"/>
                    <a:gd name="T7" fmla="*/ 33 h 110"/>
                    <a:gd name="T8" fmla="*/ 56 w 57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10">
                      <a:moveTo>
                        <a:pt x="0" y="109"/>
                      </a:moveTo>
                      <a:lnTo>
                        <a:pt x="14" y="91"/>
                      </a:lnTo>
                      <a:lnTo>
                        <a:pt x="28" y="64"/>
                      </a:lnTo>
                      <a:lnTo>
                        <a:pt x="41" y="33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8" name="Freeform 48"/>
                <p:cNvSpPr>
                  <a:spLocks/>
                </p:cNvSpPr>
                <p:nvPr/>
              </p:nvSpPr>
              <p:spPr bwMode="auto">
                <a:xfrm>
                  <a:off x="2723" y="3083"/>
                  <a:ext cx="56" cy="174"/>
                </a:xfrm>
                <a:custGeom>
                  <a:avLst/>
                  <a:gdLst>
                    <a:gd name="T0" fmla="*/ 0 w 56"/>
                    <a:gd name="T1" fmla="*/ 173 h 174"/>
                    <a:gd name="T2" fmla="*/ 13 w 56"/>
                    <a:gd name="T3" fmla="*/ 135 h 174"/>
                    <a:gd name="T4" fmla="*/ 27 w 56"/>
                    <a:gd name="T5" fmla="*/ 91 h 174"/>
                    <a:gd name="T6" fmla="*/ 41 w 56"/>
                    <a:gd name="T7" fmla="*/ 44 h 174"/>
                    <a:gd name="T8" fmla="*/ 55 w 56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4">
                      <a:moveTo>
                        <a:pt x="0" y="173"/>
                      </a:moveTo>
                      <a:lnTo>
                        <a:pt x="13" y="135"/>
                      </a:lnTo>
                      <a:lnTo>
                        <a:pt x="27" y="91"/>
                      </a:lnTo>
                      <a:lnTo>
                        <a:pt x="41" y="44"/>
                      </a:lnTo>
                      <a:lnTo>
                        <a:pt x="55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01" name="Group 121"/>
            <p:cNvGrpSpPr>
              <a:grpSpLocks/>
            </p:cNvGrpSpPr>
            <p:nvPr/>
          </p:nvGrpSpPr>
          <p:grpSpPr bwMode="auto">
            <a:xfrm>
              <a:off x="1114" y="2019"/>
              <a:ext cx="1673" cy="595"/>
              <a:chOff x="1106" y="2787"/>
              <a:chExt cx="1673" cy="595"/>
            </a:xfrm>
          </p:grpSpPr>
          <p:sp>
            <p:nvSpPr>
              <p:cNvPr id="20602" name="Freeform 122"/>
              <p:cNvSpPr>
                <a:spLocks/>
              </p:cNvSpPr>
              <p:nvPr/>
            </p:nvSpPr>
            <p:spPr bwMode="auto">
              <a:xfrm>
                <a:off x="1106" y="2910"/>
                <a:ext cx="56" cy="174"/>
              </a:xfrm>
              <a:custGeom>
                <a:avLst/>
                <a:gdLst>
                  <a:gd name="T0" fmla="*/ 0 w 56"/>
                  <a:gd name="T1" fmla="*/ 173 h 174"/>
                  <a:gd name="T2" fmla="*/ 13 w 56"/>
                  <a:gd name="T3" fmla="*/ 128 h 174"/>
                  <a:gd name="T4" fmla="*/ 27 w 56"/>
                  <a:gd name="T5" fmla="*/ 81 h 174"/>
                  <a:gd name="T6" fmla="*/ 41 w 56"/>
                  <a:gd name="T7" fmla="*/ 36 h 174"/>
                  <a:gd name="T8" fmla="*/ 55 w 56"/>
                  <a:gd name="T9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174">
                    <a:moveTo>
                      <a:pt x="0" y="173"/>
                    </a:moveTo>
                    <a:lnTo>
                      <a:pt x="13" y="128"/>
                    </a:lnTo>
                    <a:lnTo>
                      <a:pt x="27" y="81"/>
                    </a:lnTo>
                    <a:lnTo>
                      <a:pt x="41" y="36"/>
                    </a:lnTo>
                    <a:lnTo>
                      <a:pt x="55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3" name="Freeform 123"/>
              <p:cNvSpPr>
                <a:spLocks/>
              </p:cNvSpPr>
              <p:nvPr/>
            </p:nvSpPr>
            <p:spPr bwMode="auto">
              <a:xfrm>
                <a:off x="1161" y="2800"/>
                <a:ext cx="57" cy="111"/>
              </a:xfrm>
              <a:custGeom>
                <a:avLst/>
                <a:gdLst>
                  <a:gd name="T0" fmla="*/ 0 w 57"/>
                  <a:gd name="T1" fmla="*/ 110 h 111"/>
                  <a:gd name="T2" fmla="*/ 14 w 57"/>
                  <a:gd name="T3" fmla="*/ 75 h 111"/>
                  <a:gd name="T4" fmla="*/ 27 w 57"/>
                  <a:gd name="T5" fmla="*/ 44 h 111"/>
                  <a:gd name="T6" fmla="*/ 41 w 57"/>
                  <a:gd name="T7" fmla="*/ 17 h 111"/>
                  <a:gd name="T8" fmla="*/ 56 w 57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11">
                    <a:moveTo>
                      <a:pt x="0" y="110"/>
                    </a:moveTo>
                    <a:lnTo>
                      <a:pt x="14" y="75"/>
                    </a:lnTo>
                    <a:lnTo>
                      <a:pt x="27" y="44"/>
                    </a:lnTo>
                    <a:lnTo>
                      <a:pt x="41" y="17"/>
                    </a:lnTo>
                    <a:lnTo>
                      <a:pt x="56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604" name="Group 124"/>
              <p:cNvGrpSpPr>
                <a:grpSpLocks/>
              </p:cNvGrpSpPr>
              <p:nvPr/>
            </p:nvGrpSpPr>
            <p:grpSpPr bwMode="auto">
              <a:xfrm>
                <a:off x="1217" y="2787"/>
                <a:ext cx="1562" cy="595"/>
                <a:chOff x="1217" y="2787"/>
                <a:chExt cx="1562" cy="595"/>
              </a:xfrm>
            </p:grpSpPr>
            <p:sp>
              <p:nvSpPr>
                <p:cNvPr id="20605" name="Freeform 125"/>
                <p:cNvSpPr>
                  <a:spLocks/>
                </p:cNvSpPr>
                <p:nvPr/>
              </p:nvSpPr>
              <p:spPr bwMode="auto">
                <a:xfrm>
                  <a:off x="1217" y="2787"/>
                  <a:ext cx="57" cy="17"/>
                </a:xfrm>
                <a:custGeom>
                  <a:avLst/>
                  <a:gdLst>
                    <a:gd name="T0" fmla="*/ 0 w 57"/>
                    <a:gd name="T1" fmla="*/ 16 h 17"/>
                    <a:gd name="T2" fmla="*/ 14 w 57"/>
                    <a:gd name="T3" fmla="*/ 4 h 17"/>
                    <a:gd name="T4" fmla="*/ 28 w 57"/>
                    <a:gd name="T5" fmla="*/ 0 h 17"/>
                    <a:gd name="T6" fmla="*/ 42 w 57"/>
                    <a:gd name="T7" fmla="*/ 4 h 17"/>
                    <a:gd name="T8" fmla="*/ 56 w 57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">
                      <a:moveTo>
                        <a:pt x="0" y="16"/>
                      </a:moveTo>
                      <a:lnTo>
                        <a:pt x="14" y="4"/>
                      </a:lnTo>
                      <a:lnTo>
                        <a:pt x="28" y="0"/>
                      </a:lnTo>
                      <a:lnTo>
                        <a:pt x="42" y="4"/>
                      </a:lnTo>
                      <a:lnTo>
                        <a:pt x="56" y="16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06" name="Freeform 126"/>
                <p:cNvSpPr>
                  <a:spLocks/>
                </p:cNvSpPr>
                <p:nvPr/>
              </p:nvSpPr>
              <p:spPr bwMode="auto">
                <a:xfrm>
                  <a:off x="1273" y="2800"/>
                  <a:ext cx="57" cy="111"/>
                </a:xfrm>
                <a:custGeom>
                  <a:avLst/>
                  <a:gdLst>
                    <a:gd name="T0" fmla="*/ 0 w 57"/>
                    <a:gd name="T1" fmla="*/ 0 h 111"/>
                    <a:gd name="T2" fmla="*/ 14 w 57"/>
                    <a:gd name="T3" fmla="*/ 17 h 111"/>
                    <a:gd name="T4" fmla="*/ 28 w 57"/>
                    <a:gd name="T5" fmla="*/ 44 h 111"/>
                    <a:gd name="T6" fmla="*/ 42 w 57"/>
                    <a:gd name="T7" fmla="*/ 75 h 111"/>
                    <a:gd name="T8" fmla="*/ 56 w 57"/>
                    <a:gd name="T9" fmla="*/ 11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11">
                      <a:moveTo>
                        <a:pt x="0" y="0"/>
                      </a:moveTo>
                      <a:lnTo>
                        <a:pt x="14" y="17"/>
                      </a:lnTo>
                      <a:lnTo>
                        <a:pt x="28" y="44"/>
                      </a:lnTo>
                      <a:lnTo>
                        <a:pt x="42" y="75"/>
                      </a:lnTo>
                      <a:lnTo>
                        <a:pt x="56" y="11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07" name="Freeform 127"/>
                <p:cNvSpPr>
                  <a:spLocks/>
                </p:cNvSpPr>
                <p:nvPr/>
              </p:nvSpPr>
              <p:spPr bwMode="auto">
                <a:xfrm>
                  <a:off x="1329" y="2910"/>
                  <a:ext cx="56" cy="174"/>
                </a:xfrm>
                <a:custGeom>
                  <a:avLst/>
                  <a:gdLst>
                    <a:gd name="T0" fmla="*/ 0 w 56"/>
                    <a:gd name="T1" fmla="*/ 0 h 174"/>
                    <a:gd name="T2" fmla="*/ 13 w 56"/>
                    <a:gd name="T3" fmla="*/ 36 h 174"/>
                    <a:gd name="T4" fmla="*/ 27 w 56"/>
                    <a:gd name="T5" fmla="*/ 81 h 174"/>
                    <a:gd name="T6" fmla="*/ 41 w 56"/>
                    <a:gd name="T7" fmla="*/ 128 h 174"/>
                    <a:gd name="T8" fmla="*/ 55 w 56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4">
                      <a:moveTo>
                        <a:pt x="0" y="0"/>
                      </a:moveTo>
                      <a:lnTo>
                        <a:pt x="13" y="36"/>
                      </a:lnTo>
                      <a:lnTo>
                        <a:pt x="27" y="81"/>
                      </a:lnTo>
                      <a:lnTo>
                        <a:pt x="41" y="128"/>
                      </a:lnTo>
                      <a:lnTo>
                        <a:pt x="55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08" name="Freeform 128"/>
                <p:cNvSpPr>
                  <a:spLocks/>
                </p:cNvSpPr>
                <p:nvPr/>
              </p:nvSpPr>
              <p:spPr bwMode="auto">
                <a:xfrm>
                  <a:off x="1384" y="3083"/>
                  <a:ext cx="58" cy="174"/>
                </a:xfrm>
                <a:custGeom>
                  <a:avLst/>
                  <a:gdLst>
                    <a:gd name="T0" fmla="*/ 0 w 58"/>
                    <a:gd name="T1" fmla="*/ 0 h 174"/>
                    <a:gd name="T2" fmla="*/ 14 w 58"/>
                    <a:gd name="T3" fmla="*/ 44 h 174"/>
                    <a:gd name="T4" fmla="*/ 28 w 58"/>
                    <a:gd name="T5" fmla="*/ 91 h 174"/>
                    <a:gd name="T6" fmla="*/ 42 w 58"/>
                    <a:gd name="T7" fmla="*/ 135 h 174"/>
                    <a:gd name="T8" fmla="*/ 57 w 58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74">
                      <a:moveTo>
                        <a:pt x="0" y="0"/>
                      </a:moveTo>
                      <a:lnTo>
                        <a:pt x="14" y="44"/>
                      </a:lnTo>
                      <a:lnTo>
                        <a:pt x="28" y="91"/>
                      </a:lnTo>
                      <a:lnTo>
                        <a:pt x="42" y="135"/>
                      </a:lnTo>
                      <a:lnTo>
                        <a:pt x="57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09" name="Freeform 129"/>
                <p:cNvSpPr>
                  <a:spLocks/>
                </p:cNvSpPr>
                <p:nvPr/>
              </p:nvSpPr>
              <p:spPr bwMode="auto">
                <a:xfrm>
                  <a:off x="1441" y="3256"/>
                  <a:ext cx="56" cy="110"/>
                </a:xfrm>
                <a:custGeom>
                  <a:avLst/>
                  <a:gdLst>
                    <a:gd name="T0" fmla="*/ 0 w 56"/>
                    <a:gd name="T1" fmla="*/ 0 h 110"/>
                    <a:gd name="T2" fmla="*/ 13 w 56"/>
                    <a:gd name="T3" fmla="*/ 33 h 110"/>
                    <a:gd name="T4" fmla="*/ 27 w 56"/>
                    <a:gd name="T5" fmla="*/ 64 h 110"/>
                    <a:gd name="T6" fmla="*/ 41 w 56"/>
                    <a:gd name="T7" fmla="*/ 91 h 110"/>
                    <a:gd name="T8" fmla="*/ 55 w 56"/>
                    <a:gd name="T9" fmla="*/ 109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10">
                      <a:moveTo>
                        <a:pt x="0" y="0"/>
                      </a:moveTo>
                      <a:lnTo>
                        <a:pt x="13" y="33"/>
                      </a:lnTo>
                      <a:lnTo>
                        <a:pt x="27" y="64"/>
                      </a:lnTo>
                      <a:lnTo>
                        <a:pt x="41" y="91"/>
                      </a:lnTo>
                      <a:lnTo>
                        <a:pt x="55" y="109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10" name="Freeform 130"/>
                <p:cNvSpPr>
                  <a:spLocks/>
                </p:cNvSpPr>
                <p:nvPr/>
              </p:nvSpPr>
              <p:spPr bwMode="auto">
                <a:xfrm>
                  <a:off x="1496" y="3365"/>
                  <a:ext cx="56" cy="17"/>
                </a:xfrm>
                <a:custGeom>
                  <a:avLst/>
                  <a:gdLst>
                    <a:gd name="T0" fmla="*/ 0 w 56"/>
                    <a:gd name="T1" fmla="*/ 0 h 17"/>
                    <a:gd name="T2" fmla="*/ 13 w 56"/>
                    <a:gd name="T3" fmla="*/ 11 h 17"/>
                    <a:gd name="T4" fmla="*/ 27 w 56"/>
                    <a:gd name="T5" fmla="*/ 16 h 17"/>
                    <a:gd name="T6" fmla="*/ 41 w 56"/>
                    <a:gd name="T7" fmla="*/ 11 h 17"/>
                    <a:gd name="T8" fmla="*/ 55 w 56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">
                      <a:moveTo>
                        <a:pt x="0" y="0"/>
                      </a:moveTo>
                      <a:lnTo>
                        <a:pt x="13" y="11"/>
                      </a:lnTo>
                      <a:lnTo>
                        <a:pt x="27" y="16"/>
                      </a:lnTo>
                      <a:lnTo>
                        <a:pt x="41" y="11"/>
                      </a:lnTo>
                      <a:lnTo>
                        <a:pt x="55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11" name="Freeform 131"/>
                <p:cNvSpPr>
                  <a:spLocks/>
                </p:cNvSpPr>
                <p:nvPr/>
              </p:nvSpPr>
              <p:spPr bwMode="auto">
                <a:xfrm>
                  <a:off x="1551" y="3256"/>
                  <a:ext cx="58" cy="110"/>
                </a:xfrm>
                <a:custGeom>
                  <a:avLst/>
                  <a:gdLst>
                    <a:gd name="T0" fmla="*/ 0 w 58"/>
                    <a:gd name="T1" fmla="*/ 109 h 110"/>
                    <a:gd name="T2" fmla="*/ 14 w 58"/>
                    <a:gd name="T3" fmla="*/ 91 h 110"/>
                    <a:gd name="T4" fmla="*/ 28 w 58"/>
                    <a:gd name="T5" fmla="*/ 64 h 110"/>
                    <a:gd name="T6" fmla="*/ 42 w 58"/>
                    <a:gd name="T7" fmla="*/ 33 h 110"/>
                    <a:gd name="T8" fmla="*/ 57 w 58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10">
                      <a:moveTo>
                        <a:pt x="0" y="109"/>
                      </a:moveTo>
                      <a:lnTo>
                        <a:pt x="14" y="91"/>
                      </a:lnTo>
                      <a:lnTo>
                        <a:pt x="28" y="64"/>
                      </a:lnTo>
                      <a:lnTo>
                        <a:pt x="42" y="33"/>
                      </a:lnTo>
                      <a:lnTo>
                        <a:pt x="57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12" name="Freeform 132"/>
                <p:cNvSpPr>
                  <a:spLocks/>
                </p:cNvSpPr>
                <p:nvPr/>
              </p:nvSpPr>
              <p:spPr bwMode="auto">
                <a:xfrm>
                  <a:off x="1608" y="3083"/>
                  <a:ext cx="56" cy="174"/>
                </a:xfrm>
                <a:custGeom>
                  <a:avLst/>
                  <a:gdLst>
                    <a:gd name="T0" fmla="*/ 0 w 56"/>
                    <a:gd name="T1" fmla="*/ 173 h 174"/>
                    <a:gd name="T2" fmla="*/ 13 w 56"/>
                    <a:gd name="T3" fmla="*/ 135 h 174"/>
                    <a:gd name="T4" fmla="*/ 27 w 56"/>
                    <a:gd name="T5" fmla="*/ 91 h 174"/>
                    <a:gd name="T6" fmla="*/ 41 w 56"/>
                    <a:gd name="T7" fmla="*/ 44 h 174"/>
                    <a:gd name="T8" fmla="*/ 55 w 56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4">
                      <a:moveTo>
                        <a:pt x="0" y="173"/>
                      </a:moveTo>
                      <a:lnTo>
                        <a:pt x="13" y="135"/>
                      </a:lnTo>
                      <a:lnTo>
                        <a:pt x="27" y="91"/>
                      </a:lnTo>
                      <a:lnTo>
                        <a:pt x="41" y="44"/>
                      </a:lnTo>
                      <a:lnTo>
                        <a:pt x="55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13" name="Freeform 133"/>
                <p:cNvSpPr>
                  <a:spLocks/>
                </p:cNvSpPr>
                <p:nvPr/>
              </p:nvSpPr>
              <p:spPr bwMode="auto">
                <a:xfrm>
                  <a:off x="1663" y="2910"/>
                  <a:ext cx="57" cy="174"/>
                </a:xfrm>
                <a:custGeom>
                  <a:avLst/>
                  <a:gdLst>
                    <a:gd name="T0" fmla="*/ 0 w 57"/>
                    <a:gd name="T1" fmla="*/ 173 h 174"/>
                    <a:gd name="T2" fmla="*/ 14 w 57"/>
                    <a:gd name="T3" fmla="*/ 128 h 174"/>
                    <a:gd name="T4" fmla="*/ 28 w 57"/>
                    <a:gd name="T5" fmla="*/ 81 h 174"/>
                    <a:gd name="T6" fmla="*/ 42 w 57"/>
                    <a:gd name="T7" fmla="*/ 36 h 174"/>
                    <a:gd name="T8" fmla="*/ 56 w 57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4">
                      <a:moveTo>
                        <a:pt x="0" y="173"/>
                      </a:moveTo>
                      <a:lnTo>
                        <a:pt x="14" y="128"/>
                      </a:lnTo>
                      <a:lnTo>
                        <a:pt x="28" y="81"/>
                      </a:lnTo>
                      <a:lnTo>
                        <a:pt x="42" y="36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14" name="Freeform 134"/>
                <p:cNvSpPr>
                  <a:spLocks/>
                </p:cNvSpPr>
                <p:nvPr/>
              </p:nvSpPr>
              <p:spPr bwMode="auto">
                <a:xfrm>
                  <a:off x="1719" y="2800"/>
                  <a:ext cx="57" cy="111"/>
                </a:xfrm>
                <a:custGeom>
                  <a:avLst/>
                  <a:gdLst>
                    <a:gd name="T0" fmla="*/ 0 w 57"/>
                    <a:gd name="T1" fmla="*/ 110 h 111"/>
                    <a:gd name="T2" fmla="*/ 14 w 57"/>
                    <a:gd name="T3" fmla="*/ 75 h 111"/>
                    <a:gd name="T4" fmla="*/ 28 w 57"/>
                    <a:gd name="T5" fmla="*/ 44 h 111"/>
                    <a:gd name="T6" fmla="*/ 42 w 57"/>
                    <a:gd name="T7" fmla="*/ 17 h 111"/>
                    <a:gd name="T8" fmla="*/ 56 w 57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11">
                      <a:moveTo>
                        <a:pt x="0" y="110"/>
                      </a:moveTo>
                      <a:lnTo>
                        <a:pt x="14" y="75"/>
                      </a:lnTo>
                      <a:lnTo>
                        <a:pt x="28" y="44"/>
                      </a:lnTo>
                      <a:lnTo>
                        <a:pt x="42" y="17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15" name="Freeform 135"/>
                <p:cNvSpPr>
                  <a:spLocks/>
                </p:cNvSpPr>
                <p:nvPr/>
              </p:nvSpPr>
              <p:spPr bwMode="auto">
                <a:xfrm>
                  <a:off x="1775" y="2787"/>
                  <a:ext cx="57" cy="17"/>
                </a:xfrm>
                <a:custGeom>
                  <a:avLst/>
                  <a:gdLst>
                    <a:gd name="T0" fmla="*/ 0 w 57"/>
                    <a:gd name="T1" fmla="*/ 16 h 17"/>
                    <a:gd name="T2" fmla="*/ 14 w 57"/>
                    <a:gd name="T3" fmla="*/ 4 h 17"/>
                    <a:gd name="T4" fmla="*/ 27 w 57"/>
                    <a:gd name="T5" fmla="*/ 0 h 17"/>
                    <a:gd name="T6" fmla="*/ 41 w 57"/>
                    <a:gd name="T7" fmla="*/ 4 h 17"/>
                    <a:gd name="T8" fmla="*/ 56 w 57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">
                      <a:moveTo>
                        <a:pt x="0" y="16"/>
                      </a:moveTo>
                      <a:lnTo>
                        <a:pt x="14" y="4"/>
                      </a:lnTo>
                      <a:lnTo>
                        <a:pt x="27" y="0"/>
                      </a:lnTo>
                      <a:lnTo>
                        <a:pt x="41" y="4"/>
                      </a:lnTo>
                      <a:lnTo>
                        <a:pt x="56" y="16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16" name="Freeform 136"/>
                <p:cNvSpPr>
                  <a:spLocks/>
                </p:cNvSpPr>
                <p:nvPr/>
              </p:nvSpPr>
              <p:spPr bwMode="auto">
                <a:xfrm>
                  <a:off x="1831" y="2800"/>
                  <a:ext cx="56" cy="111"/>
                </a:xfrm>
                <a:custGeom>
                  <a:avLst/>
                  <a:gdLst>
                    <a:gd name="T0" fmla="*/ 0 w 56"/>
                    <a:gd name="T1" fmla="*/ 0 h 111"/>
                    <a:gd name="T2" fmla="*/ 13 w 56"/>
                    <a:gd name="T3" fmla="*/ 17 h 111"/>
                    <a:gd name="T4" fmla="*/ 27 w 56"/>
                    <a:gd name="T5" fmla="*/ 44 h 111"/>
                    <a:gd name="T6" fmla="*/ 41 w 56"/>
                    <a:gd name="T7" fmla="*/ 75 h 111"/>
                    <a:gd name="T8" fmla="*/ 55 w 56"/>
                    <a:gd name="T9" fmla="*/ 11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11">
                      <a:moveTo>
                        <a:pt x="0" y="0"/>
                      </a:moveTo>
                      <a:lnTo>
                        <a:pt x="13" y="17"/>
                      </a:lnTo>
                      <a:lnTo>
                        <a:pt x="27" y="44"/>
                      </a:lnTo>
                      <a:lnTo>
                        <a:pt x="41" y="75"/>
                      </a:lnTo>
                      <a:lnTo>
                        <a:pt x="55" y="11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17" name="Freeform 137"/>
                <p:cNvSpPr>
                  <a:spLocks/>
                </p:cNvSpPr>
                <p:nvPr/>
              </p:nvSpPr>
              <p:spPr bwMode="auto">
                <a:xfrm>
                  <a:off x="1886" y="2910"/>
                  <a:ext cx="56" cy="174"/>
                </a:xfrm>
                <a:custGeom>
                  <a:avLst/>
                  <a:gdLst>
                    <a:gd name="T0" fmla="*/ 0 w 56"/>
                    <a:gd name="T1" fmla="*/ 0 h 174"/>
                    <a:gd name="T2" fmla="*/ 13 w 56"/>
                    <a:gd name="T3" fmla="*/ 36 h 174"/>
                    <a:gd name="T4" fmla="*/ 27 w 56"/>
                    <a:gd name="T5" fmla="*/ 81 h 174"/>
                    <a:gd name="T6" fmla="*/ 41 w 56"/>
                    <a:gd name="T7" fmla="*/ 128 h 174"/>
                    <a:gd name="T8" fmla="*/ 55 w 56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4">
                      <a:moveTo>
                        <a:pt x="0" y="0"/>
                      </a:moveTo>
                      <a:lnTo>
                        <a:pt x="13" y="36"/>
                      </a:lnTo>
                      <a:lnTo>
                        <a:pt x="27" y="81"/>
                      </a:lnTo>
                      <a:lnTo>
                        <a:pt x="41" y="128"/>
                      </a:lnTo>
                      <a:lnTo>
                        <a:pt x="55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18" name="Freeform 138"/>
                <p:cNvSpPr>
                  <a:spLocks/>
                </p:cNvSpPr>
                <p:nvPr/>
              </p:nvSpPr>
              <p:spPr bwMode="auto">
                <a:xfrm>
                  <a:off x="1941" y="3083"/>
                  <a:ext cx="58" cy="174"/>
                </a:xfrm>
                <a:custGeom>
                  <a:avLst/>
                  <a:gdLst>
                    <a:gd name="T0" fmla="*/ 0 w 58"/>
                    <a:gd name="T1" fmla="*/ 0 h 174"/>
                    <a:gd name="T2" fmla="*/ 14 w 58"/>
                    <a:gd name="T3" fmla="*/ 44 h 174"/>
                    <a:gd name="T4" fmla="*/ 28 w 58"/>
                    <a:gd name="T5" fmla="*/ 91 h 174"/>
                    <a:gd name="T6" fmla="*/ 42 w 58"/>
                    <a:gd name="T7" fmla="*/ 135 h 174"/>
                    <a:gd name="T8" fmla="*/ 57 w 58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74">
                      <a:moveTo>
                        <a:pt x="0" y="0"/>
                      </a:moveTo>
                      <a:lnTo>
                        <a:pt x="14" y="44"/>
                      </a:lnTo>
                      <a:lnTo>
                        <a:pt x="28" y="91"/>
                      </a:lnTo>
                      <a:lnTo>
                        <a:pt x="42" y="135"/>
                      </a:lnTo>
                      <a:lnTo>
                        <a:pt x="57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19" name="Freeform 139"/>
                <p:cNvSpPr>
                  <a:spLocks/>
                </p:cNvSpPr>
                <p:nvPr/>
              </p:nvSpPr>
              <p:spPr bwMode="auto">
                <a:xfrm>
                  <a:off x="1998" y="3256"/>
                  <a:ext cx="56" cy="110"/>
                </a:xfrm>
                <a:custGeom>
                  <a:avLst/>
                  <a:gdLst>
                    <a:gd name="T0" fmla="*/ 0 w 56"/>
                    <a:gd name="T1" fmla="*/ 0 h 110"/>
                    <a:gd name="T2" fmla="*/ 13 w 56"/>
                    <a:gd name="T3" fmla="*/ 33 h 110"/>
                    <a:gd name="T4" fmla="*/ 27 w 56"/>
                    <a:gd name="T5" fmla="*/ 64 h 110"/>
                    <a:gd name="T6" fmla="*/ 41 w 56"/>
                    <a:gd name="T7" fmla="*/ 91 h 110"/>
                    <a:gd name="T8" fmla="*/ 55 w 56"/>
                    <a:gd name="T9" fmla="*/ 109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10">
                      <a:moveTo>
                        <a:pt x="0" y="0"/>
                      </a:moveTo>
                      <a:lnTo>
                        <a:pt x="13" y="33"/>
                      </a:lnTo>
                      <a:lnTo>
                        <a:pt x="27" y="64"/>
                      </a:lnTo>
                      <a:lnTo>
                        <a:pt x="41" y="91"/>
                      </a:lnTo>
                      <a:lnTo>
                        <a:pt x="55" y="109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20" name="Freeform 140"/>
                <p:cNvSpPr>
                  <a:spLocks/>
                </p:cNvSpPr>
                <p:nvPr/>
              </p:nvSpPr>
              <p:spPr bwMode="auto">
                <a:xfrm>
                  <a:off x="2053" y="3365"/>
                  <a:ext cx="57" cy="17"/>
                </a:xfrm>
                <a:custGeom>
                  <a:avLst/>
                  <a:gdLst>
                    <a:gd name="T0" fmla="*/ 0 w 57"/>
                    <a:gd name="T1" fmla="*/ 0 h 17"/>
                    <a:gd name="T2" fmla="*/ 14 w 57"/>
                    <a:gd name="T3" fmla="*/ 11 h 17"/>
                    <a:gd name="T4" fmla="*/ 28 w 57"/>
                    <a:gd name="T5" fmla="*/ 16 h 17"/>
                    <a:gd name="T6" fmla="*/ 41 w 57"/>
                    <a:gd name="T7" fmla="*/ 11 h 17"/>
                    <a:gd name="T8" fmla="*/ 56 w 5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">
                      <a:moveTo>
                        <a:pt x="0" y="0"/>
                      </a:moveTo>
                      <a:lnTo>
                        <a:pt x="14" y="11"/>
                      </a:lnTo>
                      <a:lnTo>
                        <a:pt x="28" y="16"/>
                      </a:lnTo>
                      <a:lnTo>
                        <a:pt x="41" y="11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21" name="Freeform 141"/>
                <p:cNvSpPr>
                  <a:spLocks/>
                </p:cNvSpPr>
                <p:nvPr/>
              </p:nvSpPr>
              <p:spPr bwMode="auto">
                <a:xfrm>
                  <a:off x="2109" y="3256"/>
                  <a:ext cx="57" cy="110"/>
                </a:xfrm>
                <a:custGeom>
                  <a:avLst/>
                  <a:gdLst>
                    <a:gd name="T0" fmla="*/ 0 w 57"/>
                    <a:gd name="T1" fmla="*/ 109 h 110"/>
                    <a:gd name="T2" fmla="*/ 14 w 57"/>
                    <a:gd name="T3" fmla="*/ 91 h 110"/>
                    <a:gd name="T4" fmla="*/ 28 w 57"/>
                    <a:gd name="T5" fmla="*/ 64 h 110"/>
                    <a:gd name="T6" fmla="*/ 42 w 57"/>
                    <a:gd name="T7" fmla="*/ 33 h 110"/>
                    <a:gd name="T8" fmla="*/ 56 w 57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10">
                      <a:moveTo>
                        <a:pt x="0" y="109"/>
                      </a:moveTo>
                      <a:lnTo>
                        <a:pt x="14" y="91"/>
                      </a:lnTo>
                      <a:lnTo>
                        <a:pt x="28" y="64"/>
                      </a:lnTo>
                      <a:lnTo>
                        <a:pt x="42" y="33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22" name="Freeform 142"/>
                <p:cNvSpPr>
                  <a:spLocks/>
                </p:cNvSpPr>
                <p:nvPr/>
              </p:nvSpPr>
              <p:spPr bwMode="auto">
                <a:xfrm>
                  <a:off x="2165" y="3083"/>
                  <a:ext cx="57" cy="174"/>
                </a:xfrm>
                <a:custGeom>
                  <a:avLst/>
                  <a:gdLst>
                    <a:gd name="T0" fmla="*/ 0 w 57"/>
                    <a:gd name="T1" fmla="*/ 173 h 174"/>
                    <a:gd name="T2" fmla="*/ 14 w 57"/>
                    <a:gd name="T3" fmla="*/ 135 h 174"/>
                    <a:gd name="T4" fmla="*/ 28 w 57"/>
                    <a:gd name="T5" fmla="*/ 91 h 174"/>
                    <a:gd name="T6" fmla="*/ 42 w 57"/>
                    <a:gd name="T7" fmla="*/ 44 h 174"/>
                    <a:gd name="T8" fmla="*/ 56 w 57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4">
                      <a:moveTo>
                        <a:pt x="0" y="173"/>
                      </a:moveTo>
                      <a:lnTo>
                        <a:pt x="14" y="135"/>
                      </a:lnTo>
                      <a:lnTo>
                        <a:pt x="28" y="91"/>
                      </a:lnTo>
                      <a:lnTo>
                        <a:pt x="42" y="44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23" name="Freeform 143"/>
                <p:cNvSpPr>
                  <a:spLocks/>
                </p:cNvSpPr>
                <p:nvPr/>
              </p:nvSpPr>
              <p:spPr bwMode="auto">
                <a:xfrm>
                  <a:off x="2221" y="2910"/>
                  <a:ext cx="56" cy="174"/>
                </a:xfrm>
                <a:custGeom>
                  <a:avLst/>
                  <a:gdLst>
                    <a:gd name="T0" fmla="*/ 0 w 56"/>
                    <a:gd name="T1" fmla="*/ 173 h 174"/>
                    <a:gd name="T2" fmla="*/ 13 w 56"/>
                    <a:gd name="T3" fmla="*/ 128 h 174"/>
                    <a:gd name="T4" fmla="*/ 27 w 56"/>
                    <a:gd name="T5" fmla="*/ 81 h 174"/>
                    <a:gd name="T6" fmla="*/ 41 w 56"/>
                    <a:gd name="T7" fmla="*/ 36 h 174"/>
                    <a:gd name="T8" fmla="*/ 55 w 56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4">
                      <a:moveTo>
                        <a:pt x="0" y="173"/>
                      </a:moveTo>
                      <a:lnTo>
                        <a:pt x="13" y="128"/>
                      </a:lnTo>
                      <a:lnTo>
                        <a:pt x="27" y="81"/>
                      </a:lnTo>
                      <a:lnTo>
                        <a:pt x="41" y="36"/>
                      </a:lnTo>
                      <a:lnTo>
                        <a:pt x="55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24" name="Freeform 144"/>
                <p:cNvSpPr>
                  <a:spLocks/>
                </p:cNvSpPr>
                <p:nvPr/>
              </p:nvSpPr>
              <p:spPr bwMode="auto">
                <a:xfrm>
                  <a:off x="2276" y="2800"/>
                  <a:ext cx="58" cy="111"/>
                </a:xfrm>
                <a:custGeom>
                  <a:avLst/>
                  <a:gdLst>
                    <a:gd name="T0" fmla="*/ 0 w 58"/>
                    <a:gd name="T1" fmla="*/ 110 h 111"/>
                    <a:gd name="T2" fmla="*/ 14 w 58"/>
                    <a:gd name="T3" fmla="*/ 75 h 111"/>
                    <a:gd name="T4" fmla="*/ 28 w 58"/>
                    <a:gd name="T5" fmla="*/ 44 h 111"/>
                    <a:gd name="T6" fmla="*/ 42 w 58"/>
                    <a:gd name="T7" fmla="*/ 17 h 111"/>
                    <a:gd name="T8" fmla="*/ 57 w 58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11">
                      <a:moveTo>
                        <a:pt x="0" y="110"/>
                      </a:moveTo>
                      <a:lnTo>
                        <a:pt x="14" y="75"/>
                      </a:lnTo>
                      <a:lnTo>
                        <a:pt x="28" y="44"/>
                      </a:lnTo>
                      <a:lnTo>
                        <a:pt x="42" y="17"/>
                      </a:lnTo>
                      <a:lnTo>
                        <a:pt x="57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25" name="Freeform 145"/>
                <p:cNvSpPr>
                  <a:spLocks/>
                </p:cNvSpPr>
                <p:nvPr/>
              </p:nvSpPr>
              <p:spPr bwMode="auto">
                <a:xfrm>
                  <a:off x="2333" y="2787"/>
                  <a:ext cx="56" cy="17"/>
                </a:xfrm>
                <a:custGeom>
                  <a:avLst/>
                  <a:gdLst>
                    <a:gd name="T0" fmla="*/ 0 w 56"/>
                    <a:gd name="T1" fmla="*/ 16 h 17"/>
                    <a:gd name="T2" fmla="*/ 13 w 56"/>
                    <a:gd name="T3" fmla="*/ 4 h 17"/>
                    <a:gd name="T4" fmla="*/ 27 w 56"/>
                    <a:gd name="T5" fmla="*/ 0 h 17"/>
                    <a:gd name="T6" fmla="*/ 41 w 56"/>
                    <a:gd name="T7" fmla="*/ 4 h 17"/>
                    <a:gd name="T8" fmla="*/ 55 w 56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">
                      <a:moveTo>
                        <a:pt x="0" y="16"/>
                      </a:moveTo>
                      <a:lnTo>
                        <a:pt x="13" y="4"/>
                      </a:lnTo>
                      <a:lnTo>
                        <a:pt x="27" y="0"/>
                      </a:lnTo>
                      <a:lnTo>
                        <a:pt x="41" y="4"/>
                      </a:lnTo>
                      <a:lnTo>
                        <a:pt x="55" y="16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26" name="Freeform 146"/>
                <p:cNvSpPr>
                  <a:spLocks/>
                </p:cNvSpPr>
                <p:nvPr/>
              </p:nvSpPr>
              <p:spPr bwMode="auto">
                <a:xfrm>
                  <a:off x="2388" y="2800"/>
                  <a:ext cx="56" cy="111"/>
                </a:xfrm>
                <a:custGeom>
                  <a:avLst/>
                  <a:gdLst>
                    <a:gd name="T0" fmla="*/ 0 w 56"/>
                    <a:gd name="T1" fmla="*/ 0 h 111"/>
                    <a:gd name="T2" fmla="*/ 13 w 56"/>
                    <a:gd name="T3" fmla="*/ 17 h 111"/>
                    <a:gd name="T4" fmla="*/ 27 w 56"/>
                    <a:gd name="T5" fmla="*/ 44 h 111"/>
                    <a:gd name="T6" fmla="*/ 41 w 56"/>
                    <a:gd name="T7" fmla="*/ 75 h 111"/>
                    <a:gd name="T8" fmla="*/ 55 w 56"/>
                    <a:gd name="T9" fmla="*/ 11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11">
                      <a:moveTo>
                        <a:pt x="0" y="0"/>
                      </a:moveTo>
                      <a:lnTo>
                        <a:pt x="13" y="17"/>
                      </a:lnTo>
                      <a:lnTo>
                        <a:pt x="27" y="44"/>
                      </a:lnTo>
                      <a:lnTo>
                        <a:pt x="41" y="75"/>
                      </a:lnTo>
                      <a:lnTo>
                        <a:pt x="55" y="11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27" name="Freeform 147"/>
                <p:cNvSpPr>
                  <a:spLocks/>
                </p:cNvSpPr>
                <p:nvPr/>
              </p:nvSpPr>
              <p:spPr bwMode="auto">
                <a:xfrm>
                  <a:off x="2443" y="2910"/>
                  <a:ext cx="57" cy="174"/>
                </a:xfrm>
                <a:custGeom>
                  <a:avLst/>
                  <a:gdLst>
                    <a:gd name="T0" fmla="*/ 0 w 57"/>
                    <a:gd name="T1" fmla="*/ 0 h 174"/>
                    <a:gd name="T2" fmla="*/ 14 w 57"/>
                    <a:gd name="T3" fmla="*/ 36 h 174"/>
                    <a:gd name="T4" fmla="*/ 28 w 57"/>
                    <a:gd name="T5" fmla="*/ 81 h 174"/>
                    <a:gd name="T6" fmla="*/ 42 w 57"/>
                    <a:gd name="T7" fmla="*/ 128 h 174"/>
                    <a:gd name="T8" fmla="*/ 56 w 57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4">
                      <a:moveTo>
                        <a:pt x="0" y="0"/>
                      </a:moveTo>
                      <a:lnTo>
                        <a:pt x="14" y="36"/>
                      </a:lnTo>
                      <a:lnTo>
                        <a:pt x="28" y="81"/>
                      </a:lnTo>
                      <a:lnTo>
                        <a:pt x="42" y="128"/>
                      </a:lnTo>
                      <a:lnTo>
                        <a:pt x="56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28" name="Freeform 148"/>
                <p:cNvSpPr>
                  <a:spLocks/>
                </p:cNvSpPr>
                <p:nvPr/>
              </p:nvSpPr>
              <p:spPr bwMode="auto">
                <a:xfrm>
                  <a:off x="2499" y="3083"/>
                  <a:ext cx="57" cy="174"/>
                </a:xfrm>
                <a:custGeom>
                  <a:avLst/>
                  <a:gdLst>
                    <a:gd name="T0" fmla="*/ 0 w 57"/>
                    <a:gd name="T1" fmla="*/ 0 h 174"/>
                    <a:gd name="T2" fmla="*/ 14 w 57"/>
                    <a:gd name="T3" fmla="*/ 44 h 174"/>
                    <a:gd name="T4" fmla="*/ 28 w 57"/>
                    <a:gd name="T5" fmla="*/ 91 h 174"/>
                    <a:gd name="T6" fmla="*/ 42 w 57"/>
                    <a:gd name="T7" fmla="*/ 135 h 174"/>
                    <a:gd name="T8" fmla="*/ 56 w 57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4">
                      <a:moveTo>
                        <a:pt x="0" y="0"/>
                      </a:moveTo>
                      <a:lnTo>
                        <a:pt x="14" y="44"/>
                      </a:lnTo>
                      <a:lnTo>
                        <a:pt x="28" y="91"/>
                      </a:lnTo>
                      <a:lnTo>
                        <a:pt x="42" y="135"/>
                      </a:lnTo>
                      <a:lnTo>
                        <a:pt x="56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29" name="Freeform 149"/>
                <p:cNvSpPr>
                  <a:spLocks/>
                </p:cNvSpPr>
                <p:nvPr/>
              </p:nvSpPr>
              <p:spPr bwMode="auto">
                <a:xfrm>
                  <a:off x="2555" y="3256"/>
                  <a:ext cx="57" cy="110"/>
                </a:xfrm>
                <a:custGeom>
                  <a:avLst/>
                  <a:gdLst>
                    <a:gd name="T0" fmla="*/ 0 w 57"/>
                    <a:gd name="T1" fmla="*/ 0 h 110"/>
                    <a:gd name="T2" fmla="*/ 14 w 57"/>
                    <a:gd name="T3" fmla="*/ 33 h 110"/>
                    <a:gd name="T4" fmla="*/ 28 w 57"/>
                    <a:gd name="T5" fmla="*/ 64 h 110"/>
                    <a:gd name="T6" fmla="*/ 42 w 57"/>
                    <a:gd name="T7" fmla="*/ 91 h 110"/>
                    <a:gd name="T8" fmla="*/ 56 w 57"/>
                    <a:gd name="T9" fmla="*/ 109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10">
                      <a:moveTo>
                        <a:pt x="0" y="0"/>
                      </a:moveTo>
                      <a:lnTo>
                        <a:pt x="14" y="33"/>
                      </a:lnTo>
                      <a:lnTo>
                        <a:pt x="28" y="64"/>
                      </a:lnTo>
                      <a:lnTo>
                        <a:pt x="42" y="91"/>
                      </a:lnTo>
                      <a:lnTo>
                        <a:pt x="56" y="109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30" name="Freeform 150"/>
                <p:cNvSpPr>
                  <a:spLocks/>
                </p:cNvSpPr>
                <p:nvPr/>
              </p:nvSpPr>
              <p:spPr bwMode="auto">
                <a:xfrm>
                  <a:off x="2611" y="3365"/>
                  <a:ext cx="57" cy="17"/>
                </a:xfrm>
                <a:custGeom>
                  <a:avLst/>
                  <a:gdLst>
                    <a:gd name="T0" fmla="*/ 0 w 57"/>
                    <a:gd name="T1" fmla="*/ 0 h 17"/>
                    <a:gd name="T2" fmla="*/ 14 w 57"/>
                    <a:gd name="T3" fmla="*/ 11 h 17"/>
                    <a:gd name="T4" fmla="*/ 28 w 57"/>
                    <a:gd name="T5" fmla="*/ 16 h 17"/>
                    <a:gd name="T6" fmla="*/ 42 w 57"/>
                    <a:gd name="T7" fmla="*/ 11 h 17"/>
                    <a:gd name="T8" fmla="*/ 56 w 5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">
                      <a:moveTo>
                        <a:pt x="0" y="0"/>
                      </a:moveTo>
                      <a:lnTo>
                        <a:pt x="14" y="11"/>
                      </a:lnTo>
                      <a:lnTo>
                        <a:pt x="28" y="16"/>
                      </a:lnTo>
                      <a:lnTo>
                        <a:pt x="42" y="11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31" name="Freeform 151"/>
                <p:cNvSpPr>
                  <a:spLocks/>
                </p:cNvSpPr>
                <p:nvPr/>
              </p:nvSpPr>
              <p:spPr bwMode="auto">
                <a:xfrm>
                  <a:off x="2667" y="3256"/>
                  <a:ext cx="57" cy="110"/>
                </a:xfrm>
                <a:custGeom>
                  <a:avLst/>
                  <a:gdLst>
                    <a:gd name="T0" fmla="*/ 0 w 57"/>
                    <a:gd name="T1" fmla="*/ 109 h 110"/>
                    <a:gd name="T2" fmla="*/ 14 w 57"/>
                    <a:gd name="T3" fmla="*/ 91 h 110"/>
                    <a:gd name="T4" fmla="*/ 28 w 57"/>
                    <a:gd name="T5" fmla="*/ 64 h 110"/>
                    <a:gd name="T6" fmla="*/ 41 w 57"/>
                    <a:gd name="T7" fmla="*/ 33 h 110"/>
                    <a:gd name="T8" fmla="*/ 56 w 57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10">
                      <a:moveTo>
                        <a:pt x="0" y="109"/>
                      </a:moveTo>
                      <a:lnTo>
                        <a:pt x="14" y="91"/>
                      </a:lnTo>
                      <a:lnTo>
                        <a:pt x="28" y="64"/>
                      </a:lnTo>
                      <a:lnTo>
                        <a:pt x="41" y="33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32" name="Freeform 152"/>
                <p:cNvSpPr>
                  <a:spLocks/>
                </p:cNvSpPr>
                <p:nvPr/>
              </p:nvSpPr>
              <p:spPr bwMode="auto">
                <a:xfrm>
                  <a:off x="2723" y="3083"/>
                  <a:ext cx="56" cy="174"/>
                </a:xfrm>
                <a:custGeom>
                  <a:avLst/>
                  <a:gdLst>
                    <a:gd name="T0" fmla="*/ 0 w 56"/>
                    <a:gd name="T1" fmla="*/ 173 h 174"/>
                    <a:gd name="T2" fmla="*/ 13 w 56"/>
                    <a:gd name="T3" fmla="*/ 135 h 174"/>
                    <a:gd name="T4" fmla="*/ 27 w 56"/>
                    <a:gd name="T5" fmla="*/ 91 h 174"/>
                    <a:gd name="T6" fmla="*/ 41 w 56"/>
                    <a:gd name="T7" fmla="*/ 44 h 174"/>
                    <a:gd name="T8" fmla="*/ 55 w 56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4">
                      <a:moveTo>
                        <a:pt x="0" y="173"/>
                      </a:moveTo>
                      <a:lnTo>
                        <a:pt x="13" y="135"/>
                      </a:lnTo>
                      <a:lnTo>
                        <a:pt x="27" y="91"/>
                      </a:lnTo>
                      <a:lnTo>
                        <a:pt x="41" y="44"/>
                      </a:lnTo>
                      <a:lnTo>
                        <a:pt x="55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0697" name="Text Box 217"/>
            <p:cNvSpPr txBox="1">
              <a:spLocks noChangeArrowheads="1"/>
            </p:cNvSpPr>
            <p:nvPr/>
          </p:nvSpPr>
          <p:spPr bwMode="auto">
            <a:xfrm>
              <a:off x="1640" y="1633"/>
              <a:ext cx="6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800">
                  <a:latin typeface="Arial" pitchFamily="34" charset="0"/>
                </a:rPr>
                <a:t>In phase</a:t>
              </a:r>
            </a:p>
          </p:txBody>
        </p:sp>
      </p:grpSp>
      <p:sp>
        <p:nvSpPr>
          <p:cNvPr id="20698" name="Text Box 218"/>
          <p:cNvSpPr txBox="1">
            <a:spLocks noChangeArrowheads="1"/>
          </p:cNvSpPr>
          <p:nvPr/>
        </p:nvSpPr>
        <p:spPr bwMode="auto">
          <a:xfrm>
            <a:off x="6383338" y="2289175"/>
            <a:ext cx="149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>
                <a:latin typeface="Arial" pitchFamily="34" charset="0"/>
              </a:rPr>
              <a:t>Out of phase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9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 anchor="b"/>
          <a:lstStyle/>
          <a:p>
            <a:pPr>
              <a:buClr>
                <a:srgbClr val="FFCC00"/>
              </a:buClr>
            </a:pPr>
            <a:r>
              <a:rPr lang="en-US"/>
              <a:t>Interference optical system</a:t>
            </a:r>
          </a:p>
        </p:txBody>
      </p:sp>
      <p:pic>
        <p:nvPicPr>
          <p:cNvPr id="128003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1606550"/>
            <a:ext cx="3695700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004" name="Rectangle 4"/>
          <p:cNvSpPr>
            <a:spLocks noChangeArrowheads="1"/>
          </p:cNvSpPr>
          <p:nvPr/>
        </p:nvSpPr>
        <p:spPr bwMode="auto">
          <a:xfrm rot="-5400000">
            <a:off x="4420394" y="2874169"/>
            <a:ext cx="830262" cy="1524000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5851525" y="3419475"/>
            <a:ext cx="181133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400"/>
              <a:t>Interference</a:t>
            </a:r>
          </a:p>
        </p:txBody>
      </p:sp>
      <p:sp>
        <p:nvSpPr>
          <p:cNvPr id="128006" name="Rectangle 6"/>
          <p:cNvSpPr>
            <a:spLocks noChangeArrowheads="1"/>
          </p:cNvSpPr>
          <p:nvPr/>
        </p:nvSpPr>
        <p:spPr bwMode="auto">
          <a:xfrm>
            <a:off x="730250" y="5630863"/>
            <a:ext cx="2846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 b="1"/>
              <a:t>Copyright Beckman 1996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6" name="Rectangle 25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Pathlength difference leads to fringe displacement</a:t>
            </a:r>
          </a:p>
        </p:txBody>
      </p:sp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722313" y="3330575"/>
            <a:ext cx="4524375" cy="815975"/>
            <a:chOff x="455" y="2098"/>
            <a:chExt cx="2850" cy="514"/>
          </a:xfrm>
        </p:grpSpPr>
        <p:sp>
          <p:nvSpPr>
            <p:cNvPr id="22531" name="Rectangle 3" descr="Dark vertical"/>
            <p:cNvSpPr>
              <a:spLocks noChangeArrowheads="1"/>
            </p:cNvSpPr>
            <p:nvPr/>
          </p:nvSpPr>
          <p:spPr bwMode="auto">
            <a:xfrm>
              <a:off x="466" y="2255"/>
              <a:ext cx="401" cy="119"/>
            </a:xfrm>
            <a:prstGeom prst="rect">
              <a:avLst/>
            </a:prstGeom>
            <a:pattFill prst="dkVert">
              <a:fgClr>
                <a:schemeClr val="bg2"/>
              </a:fgClr>
              <a:bgClr>
                <a:schemeClr val="accent2"/>
              </a:bgClr>
            </a:patt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2" name="Rectangle 4" descr="Dark vertical"/>
            <p:cNvSpPr>
              <a:spLocks noChangeArrowheads="1"/>
            </p:cNvSpPr>
            <p:nvPr/>
          </p:nvSpPr>
          <p:spPr bwMode="auto">
            <a:xfrm rot="720000">
              <a:off x="1040" y="2489"/>
              <a:ext cx="2265" cy="123"/>
            </a:xfrm>
            <a:prstGeom prst="rect">
              <a:avLst/>
            </a:prstGeom>
            <a:pattFill prst="dkVert">
              <a:fgClr>
                <a:schemeClr val="bg2"/>
              </a:fgClr>
              <a:bgClr>
                <a:schemeClr val="accent2"/>
              </a:bgClr>
            </a:patt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3" name="Rectangle 5"/>
            <p:cNvSpPr>
              <a:spLocks noChangeArrowheads="1"/>
            </p:cNvSpPr>
            <p:nvPr/>
          </p:nvSpPr>
          <p:spPr bwMode="auto">
            <a:xfrm>
              <a:off x="1507" y="2111"/>
              <a:ext cx="33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d1</a:t>
              </a:r>
            </a:p>
          </p:txBody>
        </p:sp>
        <p:sp>
          <p:nvSpPr>
            <p:cNvPr id="22534" name="Line 6"/>
            <p:cNvSpPr>
              <a:spLocks noChangeShapeType="1"/>
            </p:cNvSpPr>
            <p:nvPr/>
          </p:nvSpPr>
          <p:spPr bwMode="auto">
            <a:xfrm>
              <a:off x="1872" y="2290"/>
              <a:ext cx="919" cy="22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5" name="Line 7"/>
            <p:cNvSpPr>
              <a:spLocks noChangeShapeType="1"/>
            </p:cNvSpPr>
            <p:nvPr/>
          </p:nvSpPr>
          <p:spPr bwMode="auto">
            <a:xfrm>
              <a:off x="1158" y="2109"/>
              <a:ext cx="370" cy="9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6" name="Line 8"/>
            <p:cNvSpPr>
              <a:spLocks noChangeShapeType="1"/>
            </p:cNvSpPr>
            <p:nvPr/>
          </p:nvSpPr>
          <p:spPr bwMode="auto">
            <a:xfrm>
              <a:off x="455" y="2098"/>
              <a:ext cx="689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45" name="Group 17"/>
          <p:cNvGrpSpPr>
            <a:grpSpLocks/>
          </p:cNvGrpSpPr>
          <p:nvPr/>
        </p:nvGrpSpPr>
        <p:grpSpPr bwMode="auto">
          <a:xfrm>
            <a:off x="693738" y="4429125"/>
            <a:ext cx="4605337" cy="796925"/>
            <a:chOff x="437" y="2790"/>
            <a:chExt cx="2901" cy="502"/>
          </a:xfrm>
        </p:grpSpPr>
        <p:sp>
          <p:nvSpPr>
            <p:cNvPr id="22538" name="Rectangle 10"/>
            <p:cNvSpPr>
              <a:spLocks noChangeArrowheads="1"/>
            </p:cNvSpPr>
            <p:nvPr/>
          </p:nvSpPr>
          <p:spPr bwMode="auto">
            <a:xfrm>
              <a:off x="1507" y="3004"/>
              <a:ext cx="33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d2</a:t>
              </a:r>
            </a:p>
          </p:txBody>
        </p:sp>
        <p:grpSp>
          <p:nvGrpSpPr>
            <p:cNvPr id="22544" name="Group 16"/>
            <p:cNvGrpSpPr>
              <a:grpSpLocks/>
            </p:cNvGrpSpPr>
            <p:nvPr/>
          </p:nvGrpSpPr>
          <p:grpSpPr bwMode="auto">
            <a:xfrm>
              <a:off x="437" y="2790"/>
              <a:ext cx="2901" cy="455"/>
              <a:chOff x="437" y="2790"/>
              <a:chExt cx="2901" cy="455"/>
            </a:xfrm>
          </p:grpSpPr>
          <p:sp>
            <p:nvSpPr>
              <p:cNvPr id="22539" name="Rectangle 11" descr="Dark vertical"/>
              <p:cNvSpPr>
                <a:spLocks noChangeArrowheads="1"/>
              </p:cNvSpPr>
              <p:nvPr/>
            </p:nvSpPr>
            <p:spPr bwMode="auto">
              <a:xfrm>
                <a:off x="443" y="3033"/>
                <a:ext cx="401" cy="119"/>
              </a:xfrm>
              <a:prstGeom prst="rect">
                <a:avLst/>
              </a:prstGeom>
              <a:pattFill prst="dkVert">
                <a:fgClr>
                  <a:schemeClr val="bg2"/>
                </a:fgClr>
                <a:bgClr>
                  <a:srgbClr val="FFCC00"/>
                </a:bgClr>
              </a:patt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0" name="Rectangle 12" descr="Dark vertical"/>
              <p:cNvSpPr>
                <a:spLocks noChangeArrowheads="1"/>
              </p:cNvSpPr>
              <p:nvPr/>
            </p:nvSpPr>
            <p:spPr bwMode="auto">
              <a:xfrm rot="20820000">
                <a:off x="1013" y="2790"/>
                <a:ext cx="2325" cy="110"/>
              </a:xfrm>
              <a:prstGeom prst="rect">
                <a:avLst/>
              </a:prstGeom>
              <a:pattFill prst="dkVert">
                <a:fgClr>
                  <a:schemeClr val="bg2"/>
                </a:fgClr>
                <a:bgClr>
                  <a:srgbClr val="FFCC00"/>
                </a:bgClr>
              </a:patt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1" name="Line 13"/>
              <p:cNvSpPr>
                <a:spLocks noChangeShapeType="1"/>
              </p:cNvSpPr>
              <p:nvPr/>
            </p:nvSpPr>
            <p:spPr bwMode="auto">
              <a:xfrm flipV="1">
                <a:off x="1157" y="3169"/>
                <a:ext cx="370" cy="76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2" name="Line 14"/>
              <p:cNvSpPr>
                <a:spLocks noChangeShapeType="1"/>
              </p:cNvSpPr>
              <p:nvPr/>
            </p:nvSpPr>
            <p:spPr bwMode="auto">
              <a:xfrm flipV="1">
                <a:off x="1872" y="2849"/>
                <a:ext cx="919" cy="256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3" name="Line 15"/>
              <p:cNvSpPr>
                <a:spLocks noChangeShapeType="1"/>
              </p:cNvSpPr>
              <p:nvPr/>
            </p:nvSpPr>
            <p:spPr bwMode="auto">
              <a:xfrm>
                <a:off x="437" y="3243"/>
                <a:ext cx="730" cy="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2546" name="Rectangle 18" descr="Zig zag"/>
          <p:cNvSpPr>
            <a:spLocks noChangeArrowheads="1"/>
          </p:cNvSpPr>
          <p:nvPr/>
        </p:nvSpPr>
        <p:spPr bwMode="auto">
          <a:xfrm>
            <a:off x="4430713" y="4206875"/>
            <a:ext cx="282575" cy="203200"/>
          </a:xfrm>
          <a:prstGeom prst="rect">
            <a:avLst/>
          </a:prstGeom>
          <a:pattFill prst="zigZag">
            <a:fgClr>
              <a:schemeClr val="bg2"/>
            </a:fgClr>
            <a:bgClr>
              <a:srgbClr val="66FF33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>
            <a:off x="5546725" y="4370388"/>
            <a:ext cx="2849563" cy="901700"/>
          </a:xfrm>
          <a:prstGeom prst="line">
            <a:avLst/>
          </a:prstGeom>
          <a:noFill/>
          <a:ln w="127000">
            <a:solidFill>
              <a:srgbClr val="66FF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22582" name="Rectangle 54"/>
          <p:cNvSpPr>
            <a:spLocks noChangeArrowheads="1"/>
          </p:cNvSpPr>
          <p:nvPr/>
        </p:nvSpPr>
        <p:spPr bwMode="auto">
          <a:xfrm>
            <a:off x="5445125" y="5295900"/>
            <a:ext cx="992188" cy="788988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91" name="Group 63"/>
          <p:cNvGrpSpPr>
            <a:grpSpLocks/>
          </p:cNvGrpSpPr>
          <p:nvPr/>
        </p:nvGrpSpPr>
        <p:grpSpPr bwMode="auto">
          <a:xfrm>
            <a:off x="720725" y="3332163"/>
            <a:ext cx="4524375" cy="733425"/>
            <a:chOff x="454" y="2099"/>
            <a:chExt cx="2850" cy="462"/>
          </a:xfrm>
        </p:grpSpPr>
        <p:sp>
          <p:nvSpPr>
            <p:cNvPr id="22585" name="Rectangle 57" descr="Dark vertical"/>
            <p:cNvSpPr>
              <a:spLocks noChangeArrowheads="1"/>
            </p:cNvSpPr>
            <p:nvPr/>
          </p:nvSpPr>
          <p:spPr bwMode="auto">
            <a:xfrm>
              <a:off x="465" y="2256"/>
              <a:ext cx="401" cy="119"/>
            </a:xfrm>
            <a:prstGeom prst="rect">
              <a:avLst/>
            </a:prstGeom>
            <a:pattFill prst="dkVert">
              <a:fgClr>
                <a:schemeClr val="bg2"/>
              </a:fgClr>
              <a:bgClr>
                <a:schemeClr val="accent2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6" name="Rectangle 58" descr="Dark vertical"/>
            <p:cNvSpPr>
              <a:spLocks noChangeArrowheads="1"/>
            </p:cNvSpPr>
            <p:nvPr/>
          </p:nvSpPr>
          <p:spPr bwMode="auto">
            <a:xfrm rot="600000">
              <a:off x="1039" y="2438"/>
              <a:ext cx="2265" cy="123"/>
            </a:xfrm>
            <a:prstGeom prst="rect">
              <a:avLst/>
            </a:prstGeom>
            <a:pattFill prst="dkVert">
              <a:fgClr>
                <a:schemeClr val="bg2"/>
              </a:fgClr>
              <a:bgClr>
                <a:schemeClr val="accent2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7" name="Rectangle 59"/>
            <p:cNvSpPr>
              <a:spLocks noChangeArrowheads="1"/>
            </p:cNvSpPr>
            <p:nvPr/>
          </p:nvSpPr>
          <p:spPr bwMode="auto">
            <a:xfrm>
              <a:off x="1506" y="2112"/>
              <a:ext cx="37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d1’</a:t>
              </a:r>
            </a:p>
          </p:txBody>
        </p:sp>
        <p:sp>
          <p:nvSpPr>
            <p:cNvPr id="22588" name="Line 60"/>
            <p:cNvSpPr>
              <a:spLocks noChangeShapeType="1"/>
            </p:cNvSpPr>
            <p:nvPr/>
          </p:nvSpPr>
          <p:spPr bwMode="auto">
            <a:xfrm>
              <a:off x="1871" y="2291"/>
              <a:ext cx="919" cy="2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9" name="Line 61"/>
            <p:cNvSpPr>
              <a:spLocks noChangeShapeType="1"/>
            </p:cNvSpPr>
            <p:nvPr/>
          </p:nvSpPr>
          <p:spPr bwMode="auto">
            <a:xfrm>
              <a:off x="1157" y="2110"/>
              <a:ext cx="370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0" name="Line 62"/>
            <p:cNvSpPr>
              <a:spLocks noChangeShapeType="1"/>
            </p:cNvSpPr>
            <p:nvPr/>
          </p:nvSpPr>
          <p:spPr bwMode="auto">
            <a:xfrm>
              <a:off x="454" y="2099"/>
              <a:ext cx="68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98" name="Group 70"/>
          <p:cNvGrpSpPr>
            <a:grpSpLocks/>
          </p:cNvGrpSpPr>
          <p:nvPr/>
        </p:nvGrpSpPr>
        <p:grpSpPr bwMode="auto">
          <a:xfrm>
            <a:off x="693738" y="4406900"/>
            <a:ext cx="4522787" cy="817563"/>
            <a:chOff x="437" y="2776"/>
            <a:chExt cx="2849" cy="515"/>
          </a:xfrm>
        </p:grpSpPr>
        <p:sp>
          <p:nvSpPr>
            <p:cNvPr id="22592" name="Rectangle 64"/>
            <p:cNvSpPr>
              <a:spLocks noChangeArrowheads="1"/>
            </p:cNvSpPr>
            <p:nvPr/>
          </p:nvSpPr>
          <p:spPr bwMode="auto">
            <a:xfrm>
              <a:off x="1507" y="3003"/>
              <a:ext cx="37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d2’</a:t>
              </a:r>
            </a:p>
          </p:txBody>
        </p:sp>
        <p:sp>
          <p:nvSpPr>
            <p:cNvPr id="22593" name="Rectangle 65" descr="Dark vertical"/>
            <p:cNvSpPr>
              <a:spLocks noChangeArrowheads="1"/>
            </p:cNvSpPr>
            <p:nvPr/>
          </p:nvSpPr>
          <p:spPr bwMode="auto">
            <a:xfrm>
              <a:off x="443" y="3032"/>
              <a:ext cx="401" cy="119"/>
            </a:xfrm>
            <a:prstGeom prst="rect">
              <a:avLst/>
            </a:prstGeom>
            <a:pattFill prst="dkVert">
              <a:fgClr>
                <a:schemeClr val="bg2"/>
              </a:fgClr>
              <a:bgClr>
                <a:srgbClr val="FFCC00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4" name="Rectangle 66" descr="Dark vertical"/>
            <p:cNvSpPr>
              <a:spLocks noChangeArrowheads="1"/>
            </p:cNvSpPr>
            <p:nvPr/>
          </p:nvSpPr>
          <p:spPr bwMode="auto">
            <a:xfrm rot="20700000">
              <a:off x="961" y="2776"/>
              <a:ext cx="2325" cy="110"/>
            </a:xfrm>
            <a:prstGeom prst="rect">
              <a:avLst/>
            </a:prstGeom>
            <a:pattFill prst="dkVert">
              <a:fgClr>
                <a:schemeClr val="bg2"/>
              </a:fgClr>
              <a:bgClr>
                <a:srgbClr val="FFCC00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5" name="Line 67"/>
            <p:cNvSpPr>
              <a:spLocks noChangeShapeType="1"/>
            </p:cNvSpPr>
            <p:nvPr/>
          </p:nvSpPr>
          <p:spPr bwMode="auto">
            <a:xfrm flipV="1">
              <a:off x="1157" y="3168"/>
              <a:ext cx="370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6" name="Line 68"/>
            <p:cNvSpPr>
              <a:spLocks noChangeShapeType="1"/>
            </p:cNvSpPr>
            <p:nvPr/>
          </p:nvSpPr>
          <p:spPr bwMode="auto">
            <a:xfrm flipV="1">
              <a:off x="1872" y="2848"/>
              <a:ext cx="919" cy="2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7" name="Line 69"/>
            <p:cNvSpPr>
              <a:spLocks noChangeShapeType="1"/>
            </p:cNvSpPr>
            <p:nvPr/>
          </p:nvSpPr>
          <p:spPr bwMode="auto">
            <a:xfrm>
              <a:off x="437" y="3244"/>
              <a:ext cx="7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601" name="Group 73"/>
          <p:cNvGrpSpPr>
            <a:grpSpLocks/>
          </p:cNvGrpSpPr>
          <p:nvPr/>
        </p:nvGrpSpPr>
        <p:grpSpPr bwMode="auto">
          <a:xfrm>
            <a:off x="696913" y="1690688"/>
            <a:ext cx="1811337" cy="4370387"/>
            <a:chOff x="439" y="1065"/>
            <a:chExt cx="1141" cy="2753"/>
          </a:xfrm>
        </p:grpSpPr>
        <p:sp>
          <p:nvSpPr>
            <p:cNvPr id="22599" name="Rectangle 71"/>
            <p:cNvSpPr>
              <a:spLocks noChangeArrowheads="1"/>
            </p:cNvSpPr>
            <p:nvPr/>
          </p:nvSpPr>
          <p:spPr bwMode="auto">
            <a:xfrm>
              <a:off x="439" y="1065"/>
              <a:ext cx="1141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Condensing</a:t>
              </a:r>
            </a:p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lens</a:t>
              </a:r>
            </a:p>
          </p:txBody>
        </p:sp>
        <p:sp>
          <p:nvSpPr>
            <p:cNvPr id="22600" name="Oval 72" descr="Small confetti"/>
            <p:cNvSpPr>
              <a:spLocks noChangeArrowheads="1"/>
            </p:cNvSpPr>
            <p:nvPr/>
          </p:nvSpPr>
          <p:spPr bwMode="auto">
            <a:xfrm>
              <a:off x="843" y="1566"/>
              <a:ext cx="247" cy="2252"/>
            </a:xfrm>
            <a:prstGeom prst="ellipse">
              <a:avLst/>
            </a:prstGeom>
            <a:pattFill prst="smConfetti">
              <a:fgClr>
                <a:schemeClr val="bg1"/>
              </a:fgClr>
              <a:bgClr>
                <a:srgbClr val="C0C0C0"/>
              </a:bgClr>
            </a:pattFill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602" name="Rectangle 74" descr="Zig zag"/>
          <p:cNvSpPr>
            <a:spLocks noChangeArrowheads="1"/>
          </p:cNvSpPr>
          <p:nvPr/>
        </p:nvSpPr>
        <p:spPr bwMode="auto">
          <a:xfrm>
            <a:off x="4424363" y="4040188"/>
            <a:ext cx="282575" cy="258762"/>
          </a:xfrm>
          <a:prstGeom prst="rect">
            <a:avLst/>
          </a:prstGeom>
          <a:pattFill prst="zigZag">
            <a:fgClr>
              <a:schemeClr val="bg2"/>
            </a:fgClr>
            <a:bgClr>
              <a:schemeClr val="tx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03" name="Line 75"/>
          <p:cNvSpPr>
            <a:spLocks noChangeShapeType="1"/>
          </p:cNvSpPr>
          <p:nvPr/>
        </p:nvSpPr>
        <p:spPr bwMode="auto">
          <a:xfrm>
            <a:off x="5564188" y="4237038"/>
            <a:ext cx="2878137" cy="9128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651" name="Group 123"/>
          <p:cNvGrpSpPr>
            <a:grpSpLocks/>
          </p:cNvGrpSpPr>
          <p:nvPr/>
        </p:nvGrpSpPr>
        <p:grpSpPr bwMode="auto">
          <a:xfrm>
            <a:off x="5540375" y="3930650"/>
            <a:ext cx="2916238" cy="1844675"/>
            <a:chOff x="3863" y="3015"/>
            <a:chExt cx="1837" cy="1162"/>
          </a:xfrm>
        </p:grpSpPr>
        <p:sp>
          <p:nvSpPr>
            <p:cNvPr id="22646" name="Line 118"/>
            <p:cNvSpPr>
              <a:spLocks noChangeShapeType="1"/>
            </p:cNvSpPr>
            <p:nvPr/>
          </p:nvSpPr>
          <p:spPr bwMode="auto">
            <a:xfrm>
              <a:off x="3875" y="3015"/>
              <a:ext cx="1825" cy="575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7" name="Line 119"/>
            <p:cNvSpPr>
              <a:spLocks noChangeShapeType="1"/>
            </p:cNvSpPr>
            <p:nvPr/>
          </p:nvSpPr>
          <p:spPr bwMode="auto">
            <a:xfrm>
              <a:off x="3888" y="3373"/>
              <a:ext cx="1812" cy="613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8" name="Line 120"/>
            <p:cNvSpPr>
              <a:spLocks noChangeShapeType="1"/>
            </p:cNvSpPr>
            <p:nvPr/>
          </p:nvSpPr>
          <p:spPr bwMode="auto">
            <a:xfrm>
              <a:off x="3863" y="3526"/>
              <a:ext cx="1825" cy="651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9" name="Line 121"/>
            <p:cNvSpPr>
              <a:spLocks noChangeShapeType="1"/>
            </p:cNvSpPr>
            <p:nvPr/>
          </p:nvSpPr>
          <p:spPr bwMode="auto">
            <a:xfrm>
              <a:off x="3880" y="3111"/>
              <a:ext cx="1795" cy="568"/>
            </a:xfrm>
            <a:prstGeom prst="line">
              <a:avLst/>
            </a:prstGeom>
            <a:noFill/>
            <a:ln w="127000">
              <a:solidFill>
                <a:srgbClr val="66FF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0" name="Line 122"/>
            <p:cNvSpPr>
              <a:spLocks noChangeShapeType="1"/>
            </p:cNvSpPr>
            <p:nvPr/>
          </p:nvSpPr>
          <p:spPr bwMode="auto">
            <a:xfrm>
              <a:off x="3875" y="3450"/>
              <a:ext cx="1774" cy="613"/>
            </a:xfrm>
            <a:prstGeom prst="line">
              <a:avLst/>
            </a:prstGeom>
            <a:noFill/>
            <a:ln w="127000">
              <a:solidFill>
                <a:srgbClr val="66FF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653" name="Rectangle 125"/>
          <p:cNvSpPr>
            <a:spLocks noChangeArrowheads="1"/>
          </p:cNvSpPr>
          <p:nvPr/>
        </p:nvSpPr>
        <p:spPr bwMode="auto">
          <a:xfrm>
            <a:off x="6977063" y="3440113"/>
            <a:ext cx="1712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400" b="1">
                <a:latin typeface="Symbol" pitchFamily="18" charset="2"/>
              </a:rPr>
              <a:t>D</a:t>
            </a:r>
            <a:r>
              <a:rPr lang="en-US" sz="2400" b="1"/>
              <a:t>Y= </a:t>
            </a:r>
            <a:r>
              <a:rPr lang="en-US" sz="2400" b="1">
                <a:latin typeface="Symbol" pitchFamily="18" charset="2"/>
              </a:rPr>
              <a:t>D</a:t>
            </a:r>
            <a:r>
              <a:rPr lang="en-US" sz="2400" b="1"/>
              <a:t>n l /</a:t>
            </a:r>
            <a:r>
              <a:rPr lang="en-US" sz="2400" b="1">
                <a:latin typeface="Symbol" pitchFamily="18" charset="2"/>
              </a:rPr>
              <a:t>l</a:t>
            </a:r>
          </a:p>
        </p:txBody>
      </p:sp>
      <p:sp>
        <p:nvSpPr>
          <p:cNvPr id="22654" name="Line 126"/>
          <p:cNvSpPr>
            <a:spLocks noChangeShapeType="1"/>
          </p:cNvSpPr>
          <p:nvPr/>
        </p:nvSpPr>
        <p:spPr bwMode="auto">
          <a:xfrm>
            <a:off x="6972300" y="3351213"/>
            <a:ext cx="0" cy="5476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22656" name="Rectangle 128"/>
          <p:cNvSpPr>
            <a:spLocks noChangeArrowheads="1"/>
          </p:cNvSpPr>
          <p:nvPr/>
        </p:nvSpPr>
        <p:spPr bwMode="auto">
          <a:xfrm>
            <a:off x="8907463" y="5495925"/>
            <a:ext cx="203200" cy="1360488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784" name="Group 256"/>
          <p:cNvGrpSpPr>
            <a:grpSpLocks/>
          </p:cNvGrpSpPr>
          <p:nvPr/>
        </p:nvGrpSpPr>
        <p:grpSpPr bwMode="auto">
          <a:xfrm>
            <a:off x="3735388" y="2595563"/>
            <a:ext cx="1682750" cy="1122362"/>
            <a:chOff x="2353" y="1635"/>
            <a:chExt cx="1060" cy="707"/>
          </a:xfrm>
        </p:grpSpPr>
        <p:sp>
          <p:nvSpPr>
            <p:cNvPr id="22638" name="Rectangle 110"/>
            <p:cNvSpPr>
              <a:spLocks noChangeArrowheads="1"/>
            </p:cNvSpPr>
            <p:nvPr/>
          </p:nvSpPr>
          <p:spPr bwMode="auto">
            <a:xfrm>
              <a:off x="2353" y="2054"/>
              <a:ext cx="10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d1’-d2’=</a:t>
              </a: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l/2</a:t>
              </a:r>
            </a:p>
          </p:txBody>
        </p:sp>
        <p:grpSp>
          <p:nvGrpSpPr>
            <p:cNvPr id="22659" name="Group 131"/>
            <p:cNvGrpSpPr>
              <a:grpSpLocks/>
            </p:cNvGrpSpPr>
            <p:nvPr/>
          </p:nvGrpSpPr>
          <p:grpSpPr bwMode="auto">
            <a:xfrm>
              <a:off x="2426" y="1827"/>
              <a:ext cx="933" cy="167"/>
              <a:chOff x="3957" y="2809"/>
              <a:chExt cx="1566" cy="595"/>
            </a:xfrm>
          </p:grpSpPr>
          <p:sp>
            <p:nvSpPr>
              <p:cNvPr id="22660" name="Freeform 132"/>
              <p:cNvSpPr>
                <a:spLocks/>
              </p:cNvSpPr>
              <p:nvPr/>
            </p:nvSpPr>
            <p:spPr bwMode="auto">
              <a:xfrm>
                <a:off x="3957" y="2932"/>
                <a:ext cx="52" cy="173"/>
              </a:xfrm>
              <a:custGeom>
                <a:avLst/>
                <a:gdLst>
                  <a:gd name="T0" fmla="*/ 0 w 52"/>
                  <a:gd name="T1" fmla="*/ 172 h 173"/>
                  <a:gd name="T2" fmla="*/ 12 w 52"/>
                  <a:gd name="T3" fmla="*/ 127 h 173"/>
                  <a:gd name="T4" fmla="*/ 25 w 52"/>
                  <a:gd name="T5" fmla="*/ 80 h 173"/>
                  <a:gd name="T6" fmla="*/ 38 w 52"/>
                  <a:gd name="T7" fmla="*/ 36 h 173"/>
                  <a:gd name="T8" fmla="*/ 51 w 52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3">
                    <a:moveTo>
                      <a:pt x="0" y="172"/>
                    </a:moveTo>
                    <a:lnTo>
                      <a:pt x="12" y="127"/>
                    </a:lnTo>
                    <a:lnTo>
                      <a:pt x="25" y="80"/>
                    </a:lnTo>
                    <a:lnTo>
                      <a:pt x="38" y="36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1" name="Freeform 133"/>
              <p:cNvSpPr>
                <a:spLocks/>
              </p:cNvSpPr>
              <p:nvPr/>
            </p:nvSpPr>
            <p:spPr bwMode="auto">
              <a:xfrm>
                <a:off x="4008" y="2822"/>
                <a:ext cx="54" cy="111"/>
              </a:xfrm>
              <a:custGeom>
                <a:avLst/>
                <a:gdLst>
                  <a:gd name="T0" fmla="*/ 0 w 54"/>
                  <a:gd name="T1" fmla="*/ 110 h 111"/>
                  <a:gd name="T2" fmla="*/ 13 w 54"/>
                  <a:gd name="T3" fmla="*/ 75 h 111"/>
                  <a:gd name="T4" fmla="*/ 26 w 54"/>
                  <a:gd name="T5" fmla="*/ 44 h 111"/>
                  <a:gd name="T6" fmla="*/ 39 w 54"/>
                  <a:gd name="T7" fmla="*/ 17 h 111"/>
                  <a:gd name="T8" fmla="*/ 53 w 5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1">
                    <a:moveTo>
                      <a:pt x="0" y="110"/>
                    </a:moveTo>
                    <a:lnTo>
                      <a:pt x="13" y="75"/>
                    </a:lnTo>
                    <a:lnTo>
                      <a:pt x="26" y="44"/>
                    </a:lnTo>
                    <a:lnTo>
                      <a:pt x="39" y="17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2" name="Freeform 134"/>
              <p:cNvSpPr>
                <a:spLocks/>
              </p:cNvSpPr>
              <p:nvPr/>
            </p:nvSpPr>
            <p:spPr bwMode="auto">
              <a:xfrm>
                <a:off x="4061" y="2809"/>
                <a:ext cx="54" cy="17"/>
              </a:xfrm>
              <a:custGeom>
                <a:avLst/>
                <a:gdLst>
                  <a:gd name="T0" fmla="*/ 0 w 54"/>
                  <a:gd name="T1" fmla="*/ 16 h 17"/>
                  <a:gd name="T2" fmla="*/ 13 w 54"/>
                  <a:gd name="T3" fmla="*/ 4 h 17"/>
                  <a:gd name="T4" fmla="*/ 26 w 54"/>
                  <a:gd name="T5" fmla="*/ 0 h 17"/>
                  <a:gd name="T6" fmla="*/ 39 w 54"/>
                  <a:gd name="T7" fmla="*/ 4 h 17"/>
                  <a:gd name="T8" fmla="*/ 53 w 54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16"/>
                    </a:moveTo>
                    <a:lnTo>
                      <a:pt x="13" y="4"/>
                    </a:lnTo>
                    <a:lnTo>
                      <a:pt x="26" y="0"/>
                    </a:lnTo>
                    <a:lnTo>
                      <a:pt x="39" y="4"/>
                    </a:lnTo>
                    <a:lnTo>
                      <a:pt x="53" y="16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3" name="Freeform 135"/>
              <p:cNvSpPr>
                <a:spLocks/>
              </p:cNvSpPr>
              <p:nvPr/>
            </p:nvSpPr>
            <p:spPr bwMode="auto">
              <a:xfrm>
                <a:off x="4114" y="2822"/>
                <a:ext cx="52" cy="111"/>
              </a:xfrm>
              <a:custGeom>
                <a:avLst/>
                <a:gdLst>
                  <a:gd name="T0" fmla="*/ 0 w 52"/>
                  <a:gd name="T1" fmla="*/ 0 h 111"/>
                  <a:gd name="T2" fmla="*/ 12 w 52"/>
                  <a:gd name="T3" fmla="*/ 17 h 111"/>
                  <a:gd name="T4" fmla="*/ 25 w 52"/>
                  <a:gd name="T5" fmla="*/ 44 h 111"/>
                  <a:gd name="T6" fmla="*/ 38 w 52"/>
                  <a:gd name="T7" fmla="*/ 75 h 111"/>
                  <a:gd name="T8" fmla="*/ 51 w 52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1">
                    <a:moveTo>
                      <a:pt x="0" y="0"/>
                    </a:moveTo>
                    <a:lnTo>
                      <a:pt x="12" y="17"/>
                    </a:lnTo>
                    <a:lnTo>
                      <a:pt x="25" y="44"/>
                    </a:lnTo>
                    <a:lnTo>
                      <a:pt x="38" y="75"/>
                    </a:lnTo>
                    <a:lnTo>
                      <a:pt x="51" y="11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4" name="Freeform 136"/>
              <p:cNvSpPr>
                <a:spLocks/>
              </p:cNvSpPr>
              <p:nvPr/>
            </p:nvSpPr>
            <p:spPr bwMode="auto">
              <a:xfrm>
                <a:off x="4165" y="2932"/>
                <a:ext cx="54" cy="173"/>
              </a:xfrm>
              <a:custGeom>
                <a:avLst/>
                <a:gdLst>
                  <a:gd name="T0" fmla="*/ 0 w 54"/>
                  <a:gd name="T1" fmla="*/ 0 h 173"/>
                  <a:gd name="T2" fmla="*/ 13 w 54"/>
                  <a:gd name="T3" fmla="*/ 36 h 173"/>
                  <a:gd name="T4" fmla="*/ 26 w 54"/>
                  <a:gd name="T5" fmla="*/ 80 h 173"/>
                  <a:gd name="T6" fmla="*/ 39 w 54"/>
                  <a:gd name="T7" fmla="*/ 127 h 173"/>
                  <a:gd name="T8" fmla="*/ 53 w 54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0"/>
                    </a:moveTo>
                    <a:lnTo>
                      <a:pt x="13" y="36"/>
                    </a:lnTo>
                    <a:lnTo>
                      <a:pt x="26" y="80"/>
                    </a:lnTo>
                    <a:lnTo>
                      <a:pt x="39" y="127"/>
                    </a:lnTo>
                    <a:lnTo>
                      <a:pt x="53" y="172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5" name="Freeform 137"/>
              <p:cNvSpPr>
                <a:spLocks/>
              </p:cNvSpPr>
              <p:nvPr/>
            </p:nvSpPr>
            <p:spPr bwMode="auto">
              <a:xfrm>
                <a:off x="4218" y="3104"/>
                <a:ext cx="52" cy="175"/>
              </a:xfrm>
              <a:custGeom>
                <a:avLst/>
                <a:gdLst>
                  <a:gd name="T0" fmla="*/ 0 w 52"/>
                  <a:gd name="T1" fmla="*/ 0 h 175"/>
                  <a:gd name="T2" fmla="*/ 12 w 52"/>
                  <a:gd name="T3" fmla="*/ 44 h 175"/>
                  <a:gd name="T4" fmla="*/ 25 w 52"/>
                  <a:gd name="T5" fmla="*/ 91 h 175"/>
                  <a:gd name="T6" fmla="*/ 38 w 52"/>
                  <a:gd name="T7" fmla="*/ 136 h 175"/>
                  <a:gd name="T8" fmla="*/ 51 w 52"/>
                  <a:gd name="T9" fmla="*/ 17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5">
                    <a:moveTo>
                      <a:pt x="0" y="0"/>
                    </a:moveTo>
                    <a:lnTo>
                      <a:pt x="12" y="44"/>
                    </a:lnTo>
                    <a:lnTo>
                      <a:pt x="25" y="91"/>
                    </a:lnTo>
                    <a:lnTo>
                      <a:pt x="38" y="136"/>
                    </a:lnTo>
                    <a:lnTo>
                      <a:pt x="51" y="174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6" name="Freeform 138"/>
              <p:cNvSpPr>
                <a:spLocks/>
              </p:cNvSpPr>
              <p:nvPr/>
            </p:nvSpPr>
            <p:spPr bwMode="auto">
              <a:xfrm>
                <a:off x="4269" y="3278"/>
                <a:ext cx="54" cy="110"/>
              </a:xfrm>
              <a:custGeom>
                <a:avLst/>
                <a:gdLst>
                  <a:gd name="T0" fmla="*/ 0 w 54"/>
                  <a:gd name="T1" fmla="*/ 0 h 110"/>
                  <a:gd name="T2" fmla="*/ 13 w 54"/>
                  <a:gd name="T3" fmla="*/ 33 h 110"/>
                  <a:gd name="T4" fmla="*/ 26 w 54"/>
                  <a:gd name="T5" fmla="*/ 64 h 110"/>
                  <a:gd name="T6" fmla="*/ 40 w 54"/>
                  <a:gd name="T7" fmla="*/ 91 h 110"/>
                  <a:gd name="T8" fmla="*/ 53 w 54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0">
                    <a:moveTo>
                      <a:pt x="0" y="0"/>
                    </a:moveTo>
                    <a:lnTo>
                      <a:pt x="13" y="33"/>
                    </a:lnTo>
                    <a:lnTo>
                      <a:pt x="26" y="64"/>
                    </a:lnTo>
                    <a:lnTo>
                      <a:pt x="40" y="91"/>
                    </a:lnTo>
                    <a:lnTo>
                      <a:pt x="53" y="109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7" name="Freeform 139"/>
              <p:cNvSpPr>
                <a:spLocks/>
              </p:cNvSpPr>
              <p:nvPr/>
            </p:nvSpPr>
            <p:spPr bwMode="auto">
              <a:xfrm>
                <a:off x="4322" y="3387"/>
                <a:ext cx="54" cy="17"/>
              </a:xfrm>
              <a:custGeom>
                <a:avLst/>
                <a:gdLst>
                  <a:gd name="T0" fmla="*/ 0 w 54"/>
                  <a:gd name="T1" fmla="*/ 0 h 17"/>
                  <a:gd name="T2" fmla="*/ 13 w 54"/>
                  <a:gd name="T3" fmla="*/ 11 h 17"/>
                  <a:gd name="T4" fmla="*/ 26 w 54"/>
                  <a:gd name="T5" fmla="*/ 16 h 17"/>
                  <a:gd name="T6" fmla="*/ 39 w 54"/>
                  <a:gd name="T7" fmla="*/ 11 h 17"/>
                  <a:gd name="T8" fmla="*/ 53 w 5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0"/>
                    </a:moveTo>
                    <a:lnTo>
                      <a:pt x="13" y="11"/>
                    </a:lnTo>
                    <a:lnTo>
                      <a:pt x="26" y="16"/>
                    </a:lnTo>
                    <a:lnTo>
                      <a:pt x="39" y="11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8" name="Freeform 140"/>
              <p:cNvSpPr>
                <a:spLocks/>
              </p:cNvSpPr>
              <p:nvPr/>
            </p:nvSpPr>
            <p:spPr bwMode="auto">
              <a:xfrm>
                <a:off x="4375" y="3278"/>
                <a:ext cx="52" cy="110"/>
              </a:xfrm>
              <a:custGeom>
                <a:avLst/>
                <a:gdLst>
                  <a:gd name="T0" fmla="*/ 0 w 52"/>
                  <a:gd name="T1" fmla="*/ 109 h 110"/>
                  <a:gd name="T2" fmla="*/ 12 w 52"/>
                  <a:gd name="T3" fmla="*/ 91 h 110"/>
                  <a:gd name="T4" fmla="*/ 25 w 52"/>
                  <a:gd name="T5" fmla="*/ 64 h 110"/>
                  <a:gd name="T6" fmla="*/ 38 w 52"/>
                  <a:gd name="T7" fmla="*/ 33 h 110"/>
                  <a:gd name="T8" fmla="*/ 51 w 52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0">
                    <a:moveTo>
                      <a:pt x="0" y="109"/>
                    </a:moveTo>
                    <a:lnTo>
                      <a:pt x="12" y="91"/>
                    </a:lnTo>
                    <a:lnTo>
                      <a:pt x="25" y="64"/>
                    </a:lnTo>
                    <a:lnTo>
                      <a:pt x="38" y="33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9" name="Freeform 141"/>
              <p:cNvSpPr>
                <a:spLocks/>
              </p:cNvSpPr>
              <p:nvPr/>
            </p:nvSpPr>
            <p:spPr bwMode="auto">
              <a:xfrm>
                <a:off x="4426" y="3104"/>
                <a:ext cx="54" cy="175"/>
              </a:xfrm>
              <a:custGeom>
                <a:avLst/>
                <a:gdLst>
                  <a:gd name="T0" fmla="*/ 0 w 54"/>
                  <a:gd name="T1" fmla="*/ 174 h 175"/>
                  <a:gd name="T2" fmla="*/ 13 w 54"/>
                  <a:gd name="T3" fmla="*/ 136 h 175"/>
                  <a:gd name="T4" fmla="*/ 26 w 54"/>
                  <a:gd name="T5" fmla="*/ 91 h 175"/>
                  <a:gd name="T6" fmla="*/ 39 w 54"/>
                  <a:gd name="T7" fmla="*/ 44 h 175"/>
                  <a:gd name="T8" fmla="*/ 53 w 54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5">
                    <a:moveTo>
                      <a:pt x="0" y="174"/>
                    </a:moveTo>
                    <a:lnTo>
                      <a:pt x="13" y="136"/>
                    </a:lnTo>
                    <a:lnTo>
                      <a:pt x="26" y="91"/>
                    </a:lnTo>
                    <a:lnTo>
                      <a:pt x="39" y="44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0" name="Freeform 142"/>
              <p:cNvSpPr>
                <a:spLocks/>
              </p:cNvSpPr>
              <p:nvPr/>
            </p:nvSpPr>
            <p:spPr bwMode="auto">
              <a:xfrm>
                <a:off x="4479" y="2932"/>
                <a:ext cx="53" cy="173"/>
              </a:xfrm>
              <a:custGeom>
                <a:avLst/>
                <a:gdLst>
                  <a:gd name="T0" fmla="*/ 0 w 53"/>
                  <a:gd name="T1" fmla="*/ 172 h 173"/>
                  <a:gd name="T2" fmla="*/ 13 w 53"/>
                  <a:gd name="T3" fmla="*/ 127 h 173"/>
                  <a:gd name="T4" fmla="*/ 26 w 53"/>
                  <a:gd name="T5" fmla="*/ 80 h 173"/>
                  <a:gd name="T6" fmla="*/ 39 w 53"/>
                  <a:gd name="T7" fmla="*/ 36 h 173"/>
                  <a:gd name="T8" fmla="*/ 52 w 53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3">
                    <a:moveTo>
                      <a:pt x="0" y="172"/>
                    </a:moveTo>
                    <a:lnTo>
                      <a:pt x="13" y="127"/>
                    </a:lnTo>
                    <a:lnTo>
                      <a:pt x="26" y="80"/>
                    </a:lnTo>
                    <a:lnTo>
                      <a:pt x="39" y="36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1" name="Freeform 143"/>
              <p:cNvSpPr>
                <a:spLocks/>
              </p:cNvSpPr>
              <p:nvPr/>
            </p:nvSpPr>
            <p:spPr bwMode="auto">
              <a:xfrm>
                <a:off x="4531" y="2822"/>
                <a:ext cx="54" cy="111"/>
              </a:xfrm>
              <a:custGeom>
                <a:avLst/>
                <a:gdLst>
                  <a:gd name="T0" fmla="*/ 0 w 54"/>
                  <a:gd name="T1" fmla="*/ 110 h 111"/>
                  <a:gd name="T2" fmla="*/ 13 w 54"/>
                  <a:gd name="T3" fmla="*/ 75 h 111"/>
                  <a:gd name="T4" fmla="*/ 26 w 54"/>
                  <a:gd name="T5" fmla="*/ 44 h 111"/>
                  <a:gd name="T6" fmla="*/ 39 w 54"/>
                  <a:gd name="T7" fmla="*/ 17 h 111"/>
                  <a:gd name="T8" fmla="*/ 53 w 5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1">
                    <a:moveTo>
                      <a:pt x="0" y="110"/>
                    </a:moveTo>
                    <a:lnTo>
                      <a:pt x="13" y="75"/>
                    </a:lnTo>
                    <a:lnTo>
                      <a:pt x="26" y="44"/>
                    </a:lnTo>
                    <a:lnTo>
                      <a:pt x="39" y="17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2" name="Freeform 144"/>
              <p:cNvSpPr>
                <a:spLocks/>
              </p:cNvSpPr>
              <p:nvPr/>
            </p:nvSpPr>
            <p:spPr bwMode="auto">
              <a:xfrm>
                <a:off x="4584" y="2809"/>
                <a:ext cx="53" cy="17"/>
              </a:xfrm>
              <a:custGeom>
                <a:avLst/>
                <a:gdLst>
                  <a:gd name="T0" fmla="*/ 0 w 53"/>
                  <a:gd name="T1" fmla="*/ 16 h 17"/>
                  <a:gd name="T2" fmla="*/ 13 w 53"/>
                  <a:gd name="T3" fmla="*/ 4 h 17"/>
                  <a:gd name="T4" fmla="*/ 25 w 53"/>
                  <a:gd name="T5" fmla="*/ 0 h 17"/>
                  <a:gd name="T6" fmla="*/ 38 w 53"/>
                  <a:gd name="T7" fmla="*/ 4 h 17"/>
                  <a:gd name="T8" fmla="*/ 52 w 53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">
                    <a:moveTo>
                      <a:pt x="0" y="16"/>
                    </a:moveTo>
                    <a:lnTo>
                      <a:pt x="13" y="4"/>
                    </a:lnTo>
                    <a:lnTo>
                      <a:pt x="25" y="0"/>
                    </a:lnTo>
                    <a:lnTo>
                      <a:pt x="38" y="4"/>
                    </a:lnTo>
                    <a:lnTo>
                      <a:pt x="52" y="16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3" name="Freeform 145"/>
              <p:cNvSpPr>
                <a:spLocks/>
              </p:cNvSpPr>
              <p:nvPr/>
            </p:nvSpPr>
            <p:spPr bwMode="auto">
              <a:xfrm>
                <a:off x="4636" y="2822"/>
                <a:ext cx="52" cy="111"/>
              </a:xfrm>
              <a:custGeom>
                <a:avLst/>
                <a:gdLst>
                  <a:gd name="T0" fmla="*/ 0 w 52"/>
                  <a:gd name="T1" fmla="*/ 0 h 111"/>
                  <a:gd name="T2" fmla="*/ 12 w 52"/>
                  <a:gd name="T3" fmla="*/ 17 h 111"/>
                  <a:gd name="T4" fmla="*/ 25 w 52"/>
                  <a:gd name="T5" fmla="*/ 44 h 111"/>
                  <a:gd name="T6" fmla="*/ 38 w 52"/>
                  <a:gd name="T7" fmla="*/ 75 h 111"/>
                  <a:gd name="T8" fmla="*/ 51 w 52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1">
                    <a:moveTo>
                      <a:pt x="0" y="0"/>
                    </a:moveTo>
                    <a:lnTo>
                      <a:pt x="12" y="17"/>
                    </a:lnTo>
                    <a:lnTo>
                      <a:pt x="25" y="44"/>
                    </a:lnTo>
                    <a:lnTo>
                      <a:pt x="38" y="75"/>
                    </a:lnTo>
                    <a:lnTo>
                      <a:pt x="51" y="11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4" name="Freeform 146"/>
              <p:cNvSpPr>
                <a:spLocks/>
              </p:cNvSpPr>
              <p:nvPr/>
            </p:nvSpPr>
            <p:spPr bwMode="auto">
              <a:xfrm>
                <a:off x="4687" y="2932"/>
                <a:ext cx="54" cy="173"/>
              </a:xfrm>
              <a:custGeom>
                <a:avLst/>
                <a:gdLst>
                  <a:gd name="T0" fmla="*/ 0 w 54"/>
                  <a:gd name="T1" fmla="*/ 0 h 173"/>
                  <a:gd name="T2" fmla="*/ 13 w 54"/>
                  <a:gd name="T3" fmla="*/ 36 h 173"/>
                  <a:gd name="T4" fmla="*/ 26 w 54"/>
                  <a:gd name="T5" fmla="*/ 80 h 173"/>
                  <a:gd name="T6" fmla="*/ 39 w 54"/>
                  <a:gd name="T7" fmla="*/ 127 h 173"/>
                  <a:gd name="T8" fmla="*/ 53 w 54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0"/>
                    </a:moveTo>
                    <a:lnTo>
                      <a:pt x="13" y="36"/>
                    </a:lnTo>
                    <a:lnTo>
                      <a:pt x="26" y="80"/>
                    </a:lnTo>
                    <a:lnTo>
                      <a:pt x="39" y="127"/>
                    </a:lnTo>
                    <a:lnTo>
                      <a:pt x="53" y="172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5" name="Freeform 147"/>
              <p:cNvSpPr>
                <a:spLocks/>
              </p:cNvSpPr>
              <p:nvPr/>
            </p:nvSpPr>
            <p:spPr bwMode="auto">
              <a:xfrm>
                <a:off x="4740" y="3104"/>
                <a:ext cx="53" cy="175"/>
              </a:xfrm>
              <a:custGeom>
                <a:avLst/>
                <a:gdLst>
                  <a:gd name="T0" fmla="*/ 0 w 53"/>
                  <a:gd name="T1" fmla="*/ 0 h 175"/>
                  <a:gd name="T2" fmla="*/ 13 w 53"/>
                  <a:gd name="T3" fmla="*/ 44 h 175"/>
                  <a:gd name="T4" fmla="*/ 26 w 53"/>
                  <a:gd name="T5" fmla="*/ 91 h 175"/>
                  <a:gd name="T6" fmla="*/ 39 w 53"/>
                  <a:gd name="T7" fmla="*/ 136 h 175"/>
                  <a:gd name="T8" fmla="*/ 52 w 53"/>
                  <a:gd name="T9" fmla="*/ 17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5">
                    <a:moveTo>
                      <a:pt x="0" y="0"/>
                    </a:moveTo>
                    <a:lnTo>
                      <a:pt x="13" y="44"/>
                    </a:lnTo>
                    <a:lnTo>
                      <a:pt x="26" y="91"/>
                    </a:lnTo>
                    <a:lnTo>
                      <a:pt x="39" y="136"/>
                    </a:lnTo>
                    <a:lnTo>
                      <a:pt x="52" y="174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6" name="Freeform 148"/>
              <p:cNvSpPr>
                <a:spLocks/>
              </p:cNvSpPr>
              <p:nvPr/>
            </p:nvSpPr>
            <p:spPr bwMode="auto">
              <a:xfrm>
                <a:off x="4792" y="3278"/>
                <a:ext cx="52" cy="110"/>
              </a:xfrm>
              <a:custGeom>
                <a:avLst/>
                <a:gdLst>
                  <a:gd name="T0" fmla="*/ 0 w 52"/>
                  <a:gd name="T1" fmla="*/ 0 h 110"/>
                  <a:gd name="T2" fmla="*/ 12 w 52"/>
                  <a:gd name="T3" fmla="*/ 33 h 110"/>
                  <a:gd name="T4" fmla="*/ 25 w 52"/>
                  <a:gd name="T5" fmla="*/ 64 h 110"/>
                  <a:gd name="T6" fmla="*/ 38 w 52"/>
                  <a:gd name="T7" fmla="*/ 91 h 110"/>
                  <a:gd name="T8" fmla="*/ 51 w 52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0">
                    <a:moveTo>
                      <a:pt x="0" y="0"/>
                    </a:moveTo>
                    <a:lnTo>
                      <a:pt x="12" y="33"/>
                    </a:lnTo>
                    <a:lnTo>
                      <a:pt x="25" y="64"/>
                    </a:lnTo>
                    <a:lnTo>
                      <a:pt x="38" y="91"/>
                    </a:lnTo>
                    <a:lnTo>
                      <a:pt x="51" y="109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7" name="Freeform 149"/>
              <p:cNvSpPr>
                <a:spLocks/>
              </p:cNvSpPr>
              <p:nvPr/>
            </p:nvSpPr>
            <p:spPr bwMode="auto">
              <a:xfrm>
                <a:off x="4843" y="3387"/>
                <a:ext cx="53" cy="17"/>
              </a:xfrm>
              <a:custGeom>
                <a:avLst/>
                <a:gdLst>
                  <a:gd name="T0" fmla="*/ 0 w 53"/>
                  <a:gd name="T1" fmla="*/ 0 h 17"/>
                  <a:gd name="T2" fmla="*/ 13 w 53"/>
                  <a:gd name="T3" fmla="*/ 11 h 17"/>
                  <a:gd name="T4" fmla="*/ 26 w 53"/>
                  <a:gd name="T5" fmla="*/ 16 h 17"/>
                  <a:gd name="T6" fmla="*/ 38 w 53"/>
                  <a:gd name="T7" fmla="*/ 11 h 17"/>
                  <a:gd name="T8" fmla="*/ 52 w 53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">
                    <a:moveTo>
                      <a:pt x="0" y="0"/>
                    </a:moveTo>
                    <a:lnTo>
                      <a:pt x="13" y="11"/>
                    </a:lnTo>
                    <a:lnTo>
                      <a:pt x="26" y="16"/>
                    </a:lnTo>
                    <a:lnTo>
                      <a:pt x="38" y="11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8" name="Freeform 150"/>
              <p:cNvSpPr>
                <a:spLocks/>
              </p:cNvSpPr>
              <p:nvPr/>
            </p:nvSpPr>
            <p:spPr bwMode="auto">
              <a:xfrm>
                <a:off x="4895" y="3278"/>
                <a:ext cx="54" cy="110"/>
              </a:xfrm>
              <a:custGeom>
                <a:avLst/>
                <a:gdLst>
                  <a:gd name="T0" fmla="*/ 0 w 54"/>
                  <a:gd name="T1" fmla="*/ 109 h 110"/>
                  <a:gd name="T2" fmla="*/ 13 w 54"/>
                  <a:gd name="T3" fmla="*/ 91 h 110"/>
                  <a:gd name="T4" fmla="*/ 26 w 54"/>
                  <a:gd name="T5" fmla="*/ 64 h 110"/>
                  <a:gd name="T6" fmla="*/ 39 w 54"/>
                  <a:gd name="T7" fmla="*/ 33 h 110"/>
                  <a:gd name="T8" fmla="*/ 53 w 5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0">
                    <a:moveTo>
                      <a:pt x="0" y="109"/>
                    </a:moveTo>
                    <a:lnTo>
                      <a:pt x="13" y="91"/>
                    </a:lnTo>
                    <a:lnTo>
                      <a:pt x="26" y="64"/>
                    </a:lnTo>
                    <a:lnTo>
                      <a:pt x="39" y="33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9" name="Freeform 151"/>
              <p:cNvSpPr>
                <a:spLocks/>
              </p:cNvSpPr>
              <p:nvPr/>
            </p:nvSpPr>
            <p:spPr bwMode="auto">
              <a:xfrm>
                <a:off x="4948" y="3104"/>
                <a:ext cx="53" cy="175"/>
              </a:xfrm>
              <a:custGeom>
                <a:avLst/>
                <a:gdLst>
                  <a:gd name="T0" fmla="*/ 0 w 53"/>
                  <a:gd name="T1" fmla="*/ 174 h 175"/>
                  <a:gd name="T2" fmla="*/ 13 w 53"/>
                  <a:gd name="T3" fmla="*/ 136 h 175"/>
                  <a:gd name="T4" fmla="*/ 26 w 53"/>
                  <a:gd name="T5" fmla="*/ 91 h 175"/>
                  <a:gd name="T6" fmla="*/ 39 w 53"/>
                  <a:gd name="T7" fmla="*/ 44 h 175"/>
                  <a:gd name="T8" fmla="*/ 52 w 53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5">
                    <a:moveTo>
                      <a:pt x="0" y="174"/>
                    </a:moveTo>
                    <a:lnTo>
                      <a:pt x="13" y="136"/>
                    </a:lnTo>
                    <a:lnTo>
                      <a:pt x="26" y="91"/>
                    </a:lnTo>
                    <a:lnTo>
                      <a:pt x="39" y="44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0" name="Freeform 152"/>
              <p:cNvSpPr>
                <a:spLocks/>
              </p:cNvSpPr>
              <p:nvPr/>
            </p:nvSpPr>
            <p:spPr bwMode="auto">
              <a:xfrm>
                <a:off x="5000" y="2932"/>
                <a:ext cx="54" cy="173"/>
              </a:xfrm>
              <a:custGeom>
                <a:avLst/>
                <a:gdLst>
                  <a:gd name="T0" fmla="*/ 0 w 54"/>
                  <a:gd name="T1" fmla="*/ 172 h 173"/>
                  <a:gd name="T2" fmla="*/ 13 w 54"/>
                  <a:gd name="T3" fmla="*/ 127 h 173"/>
                  <a:gd name="T4" fmla="*/ 26 w 54"/>
                  <a:gd name="T5" fmla="*/ 80 h 173"/>
                  <a:gd name="T6" fmla="*/ 39 w 54"/>
                  <a:gd name="T7" fmla="*/ 36 h 173"/>
                  <a:gd name="T8" fmla="*/ 53 w 5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172"/>
                    </a:moveTo>
                    <a:lnTo>
                      <a:pt x="13" y="127"/>
                    </a:lnTo>
                    <a:lnTo>
                      <a:pt x="26" y="80"/>
                    </a:lnTo>
                    <a:lnTo>
                      <a:pt x="39" y="36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1" name="Freeform 153"/>
              <p:cNvSpPr>
                <a:spLocks/>
              </p:cNvSpPr>
              <p:nvPr/>
            </p:nvSpPr>
            <p:spPr bwMode="auto">
              <a:xfrm>
                <a:off x="5053" y="2822"/>
                <a:ext cx="52" cy="111"/>
              </a:xfrm>
              <a:custGeom>
                <a:avLst/>
                <a:gdLst>
                  <a:gd name="T0" fmla="*/ 0 w 52"/>
                  <a:gd name="T1" fmla="*/ 110 h 111"/>
                  <a:gd name="T2" fmla="*/ 12 w 52"/>
                  <a:gd name="T3" fmla="*/ 75 h 111"/>
                  <a:gd name="T4" fmla="*/ 25 w 52"/>
                  <a:gd name="T5" fmla="*/ 44 h 111"/>
                  <a:gd name="T6" fmla="*/ 38 w 52"/>
                  <a:gd name="T7" fmla="*/ 17 h 111"/>
                  <a:gd name="T8" fmla="*/ 51 w 52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1">
                    <a:moveTo>
                      <a:pt x="0" y="110"/>
                    </a:moveTo>
                    <a:lnTo>
                      <a:pt x="12" y="75"/>
                    </a:lnTo>
                    <a:lnTo>
                      <a:pt x="25" y="44"/>
                    </a:lnTo>
                    <a:lnTo>
                      <a:pt x="38" y="17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2" name="Freeform 154"/>
              <p:cNvSpPr>
                <a:spLocks/>
              </p:cNvSpPr>
              <p:nvPr/>
            </p:nvSpPr>
            <p:spPr bwMode="auto">
              <a:xfrm>
                <a:off x="5104" y="2809"/>
                <a:ext cx="54" cy="17"/>
              </a:xfrm>
              <a:custGeom>
                <a:avLst/>
                <a:gdLst>
                  <a:gd name="T0" fmla="*/ 0 w 54"/>
                  <a:gd name="T1" fmla="*/ 16 h 17"/>
                  <a:gd name="T2" fmla="*/ 13 w 54"/>
                  <a:gd name="T3" fmla="*/ 4 h 17"/>
                  <a:gd name="T4" fmla="*/ 26 w 54"/>
                  <a:gd name="T5" fmla="*/ 0 h 17"/>
                  <a:gd name="T6" fmla="*/ 39 w 54"/>
                  <a:gd name="T7" fmla="*/ 4 h 17"/>
                  <a:gd name="T8" fmla="*/ 53 w 54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16"/>
                    </a:moveTo>
                    <a:lnTo>
                      <a:pt x="13" y="4"/>
                    </a:lnTo>
                    <a:lnTo>
                      <a:pt x="26" y="0"/>
                    </a:lnTo>
                    <a:lnTo>
                      <a:pt x="39" y="4"/>
                    </a:lnTo>
                    <a:lnTo>
                      <a:pt x="53" y="16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3" name="Freeform 155"/>
              <p:cNvSpPr>
                <a:spLocks/>
              </p:cNvSpPr>
              <p:nvPr/>
            </p:nvSpPr>
            <p:spPr bwMode="auto">
              <a:xfrm>
                <a:off x="5157" y="2822"/>
                <a:ext cx="54" cy="111"/>
              </a:xfrm>
              <a:custGeom>
                <a:avLst/>
                <a:gdLst>
                  <a:gd name="T0" fmla="*/ 0 w 54"/>
                  <a:gd name="T1" fmla="*/ 0 h 111"/>
                  <a:gd name="T2" fmla="*/ 12 w 54"/>
                  <a:gd name="T3" fmla="*/ 17 h 111"/>
                  <a:gd name="T4" fmla="*/ 26 w 54"/>
                  <a:gd name="T5" fmla="*/ 44 h 111"/>
                  <a:gd name="T6" fmla="*/ 39 w 54"/>
                  <a:gd name="T7" fmla="*/ 75 h 111"/>
                  <a:gd name="T8" fmla="*/ 53 w 54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1">
                    <a:moveTo>
                      <a:pt x="0" y="0"/>
                    </a:moveTo>
                    <a:lnTo>
                      <a:pt x="12" y="17"/>
                    </a:lnTo>
                    <a:lnTo>
                      <a:pt x="26" y="44"/>
                    </a:lnTo>
                    <a:lnTo>
                      <a:pt x="39" y="75"/>
                    </a:lnTo>
                    <a:lnTo>
                      <a:pt x="53" y="11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4" name="Freeform 156"/>
              <p:cNvSpPr>
                <a:spLocks/>
              </p:cNvSpPr>
              <p:nvPr/>
            </p:nvSpPr>
            <p:spPr bwMode="auto">
              <a:xfrm>
                <a:off x="5210" y="2932"/>
                <a:ext cx="52" cy="173"/>
              </a:xfrm>
              <a:custGeom>
                <a:avLst/>
                <a:gdLst>
                  <a:gd name="T0" fmla="*/ 0 w 52"/>
                  <a:gd name="T1" fmla="*/ 0 h 173"/>
                  <a:gd name="T2" fmla="*/ 12 w 52"/>
                  <a:gd name="T3" fmla="*/ 36 h 173"/>
                  <a:gd name="T4" fmla="*/ 25 w 52"/>
                  <a:gd name="T5" fmla="*/ 80 h 173"/>
                  <a:gd name="T6" fmla="*/ 38 w 52"/>
                  <a:gd name="T7" fmla="*/ 127 h 173"/>
                  <a:gd name="T8" fmla="*/ 51 w 52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3">
                    <a:moveTo>
                      <a:pt x="0" y="0"/>
                    </a:moveTo>
                    <a:lnTo>
                      <a:pt x="12" y="36"/>
                    </a:lnTo>
                    <a:lnTo>
                      <a:pt x="25" y="80"/>
                    </a:lnTo>
                    <a:lnTo>
                      <a:pt x="38" y="127"/>
                    </a:lnTo>
                    <a:lnTo>
                      <a:pt x="51" y="172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5" name="Freeform 157"/>
              <p:cNvSpPr>
                <a:spLocks/>
              </p:cNvSpPr>
              <p:nvPr/>
            </p:nvSpPr>
            <p:spPr bwMode="auto">
              <a:xfrm>
                <a:off x="5261" y="3104"/>
                <a:ext cx="54" cy="175"/>
              </a:xfrm>
              <a:custGeom>
                <a:avLst/>
                <a:gdLst>
                  <a:gd name="T0" fmla="*/ 0 w 54"/>
                  <a:gd name="T1" fmla="*/ 0 h 175"/>
                  <a:gd name="T2" fmla="*/ 13 w 54"/>
                  <a:gd name="T3" fmla="*/ 44 h 175"/>
                  <a:gd name="T4" fmla="*/ 26 w 54"/>
                  <a:gd name="T5" fmla="*/ 91 h 175"/>
                  <a:gd name="T6" fmla="*/ 39 w 54"/>
                  <a:gd name="T7" fmla="*/ 136 h 175"/>
                  <a:gd name="T8" fmla="*/ 53 w 54"/>
                  <a:gd name="T9" fmla="*/ 17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5">
                    <a:moveTo>
                      <a:pt x="0" y="0"/>
                    </a:moveTo>
                    <a:lnTo>
                      <a:pt x="13" y="44"/>
                    </a:lnTo>
                    <a:lnTo>
                      <a:pt x="26" y="91"/>
                    </a:lnTo>
                    <a:lnTo>
                      <a:pt x="39" y="136"/>
                    </a:lnTo>
                    <a:lnTo>
                      <a:pt x="53" y="174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6" name="Freeform 158"/>
              <p:cNvSpPr>
                <a:spLocks/>
              </p:cNvSpPr>
              <p:nvPr/>
            </p:nvSpPr>
            <p:spPr bwMode="auto">
              <a:xfrm>
                <a:off x="5314" y="3278"/>
                <a:ext cx="52" cy="110"/>
              </a:xfrm>
              <a:custGeom>
                <a:avLst/>
                <a:gdLst>
                  <a:gd name="T0" fmla="*/ 0 w 52"/>
                  <a:gd name="T1" fmla="*/ 0 h 110"/>
                  <a:gd name="T2" fmla="*/ 12 w 52"/>
                  <a:gd name="T3" fmla="*/ 33 h 110"/>
                  <a:gd name="T4" fmla="*/ 25 w 52"/>
                  <a:gd name="T5" fmla="*/ 64 h 110"/>
                  <a:gd name="T6" fmla="*/ 38 w 52"/>
                  <a:gd name="T7" fmla="*/ 91 h 110"/>
                  <a:gd name="T8" fmla="*/ 51 w 52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0">
                    <a:moveTo>
                      <a:pt x="0" y="0"/>
                    </a:moveTo>
                    <a:lnTo>
                      <a:pt x="12" y="33"/>
                    </a:lnTo>
                    <a:lnTo>
                      <a:pt x="25" y="64"/>
                    </a:lnTo>
                    <a:lnTo>
                      <a:pt x="38" y="91"/>
                    </a:lnTo>
                    <a:lnTo>
                      <a:pt x="51" y="109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7" name="Freeform 159"/>
              <p:cNvSpPr>
                <a:spLocks/>
              </p:cNvSpPr>
              <p:nvPr/>
            </p:nvSpPr>
            <p:spPr bwMode="auto">
              <a:xfrm>
                <a:off x="5365" y="3387"/>
                <a:ext cx="54" cy="17"/>
              </a:xfrm>
              <a:custGeom>
                <a:avLst/>
                <a:gdLst>
                  <a:gd name="T0" fmla="*/ 0 w 54"/>
                  <a:gd name="T1" fmla="*/ 0 h 17"/>
                  <a:gd name="T2" fmla="*/ 13 w 54"/>
                  <a:gd name="T3" fmla="*/ 11 h 17"/>
                  <a:gd name="T4" fmla="*/ 26 w 54"/>
                  <a:gd name="T5" fmla="*/ 16 h 17"/>
                  <a:gd name="T6" fmla="*/ 39 w 54"/>
                  <a:gd name="T7" fmla="*/ 11 h 17"/>
                  <a:gd name="T8" fmla="*/ 53 w 5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0"/>
                    </a:moveTo>
                    <a:lnTo>
                      <a:pt x="13" y="11"/>
                    </a:lnTo>
                    <a:lnTo>
                      <a:pt x="26" y="16"/>
                    </a:lnTo>
                    <a:lnTo>
                      <a:pt x="39" y="11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8" name="Freeform 160"/>
              <p:cNvSpPr>
                <a:spLocks/>
              </p:cNvSpPr>
              <p:nvPr/>
            </p:nvSpPr>
            <p:spPr bwMode="auto">
              <a:xfrm>
                <a:off x="5418" y="3278"/>
                <a:ext cx="54" cy="110"/>
              </a:xfrm>
              <a:custGeom>
                <a:avLst/>
                <a:gdLst>
                  <a:gd name="T0" fmla="*/ 0 w 54"/>
                  <a:gd name="T1" fmla="*/ 109 h 110"/>
                  <a:gd name="T2" fmla="*/ 13 w 54"/>
                  <a:gd name="T3" fmla="*/ 91 h 110"/>
                  <a:gd name="T4" fmla="*/ 26 w 54"/>
                  <a:gd name="T5" fmla="*/ 64 h 110"/>
                  <a:gd name="T6" fmla="*/ 39 w 54"/>
                  <a:gd name="T7" fmla="*/ 33 h 110"/>
                  <a:gd name="T8" fmla="*/ 53 w 5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0">
                    <a:moveTo>
                      <a:pt x="0" y="109"/>
                    </a:moveTo>
                    <a:lnTo>
                      <a:pt x="13" y="91"/>
                    </a:lnTo>
                    <a:lnTo>
                      <a:pt x="26" y="64"/>
                    </a:lnTo>
                    <a:lnTo>
                      <a:pt x="39" y="33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9" name="Freeform 161"/>
              <p:cNvSpPr>
                <a:spLocks/>
              </p:cNvSpPr>
              <p:nvPr/>
            </p:nvSpPr>
            <p:spPr bwMode="auto">
              <a:xfrm>
                <a:off x="5471" y="3104"/>
                <a:ext cx="52" cy="175"/>
              </a:xfrm>
              <a:custGeom>
                <a:avLst/>
                <a:gdLst>
                  <a:gd name="T0" fmla="*/ 0 w 52"/>
                  <a:gd name="T1" fmla="*/ 174 h 175"/>
                  <a:gd name="T2" fmla="*/ 12 w 52"/>
                  <a:gd name="T3" fmla="*/ 136 h 175"/>
                  <a:gd name="T4" fmla="*/ 25 w 52"/>
                  <a:gd name="T5" fmla="*/ 91 h 175"/>
                  <a:gd name="T6" fmla="*/ 38 w 52"/>
                  <a:gd name="T7" fmla="*/ 44 h 175"/>
                  <a:gd name="T8" fmla="*/ 51 w 52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5">
                    <a:moveTo>
                      <a:pt x="0" y="174"/>
                    </a:moveTo>
                    <a:lnTo>
                      <a:pt x="12" y="136"/>
                    </a:lnTo>
                    <a:lnTo>
                      <a:pt x="25" y="91"/>
                    </a:lnTo>
                    <a:lnTo>
                      <a:pt x="38" y="44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690" name="Group 162"/>
            <p:cNvGrpSpPr>
              <a:grpSpLocks/>
            </p:cNvGrpSpPr>
            <p:nvPr/>
          </p:nvGrpSpPr>
          <p:grpSpPr bwMode="auto">
            <a:xfrm flipH="1">
              <a:off x="2426" y="1635"/>
              <a:ext cx="933" cy="167"/>
              <a:chOff x="3957" y="2809"/>
              <a:chExt cx="1566" cy="595"/>
            </a:xfrm>
          </p:grpSpPr>
          <p:sp>
            <p:nvSpPr>
              <p:cNvPr id="22691" name="Freeform 163"/>
              <p:cNvSpPr>
                <a:spLocks/>
              </p:cNvSpPr>
              <p:nvPr/>
            </p:nvSpPr>
            <p:spPr bwMode="auto">
              <a:xfrm>
                <a:off x="3957" y="2932"/>
                <a:ext cx="52" cy="173"/>
              </a:xfrm>
              <a:custGeom>
                <a:avLst/>
                <a:gdLst>
                  <a:gd name="T0" fmla="*/ 0 w 52"/>
                  <a:gd name="T1" fmla="*/ 172 h 173"/>
                  <a:gd name="T2" fmla="*/ 12 w 52"/>
                  <a:gd name="T3" fmla="*/ 127 h 173"/>
                  <a:gd name="T4" fmla="*/ 25 w 52"/>
                  <a:gd name="T5" fmla="*/ 80 h 173"/>
                  <a:gd name="T6" fmla="*/ 38 w 52"/>
                  <a:gd name="T7" fmla="*/ 36 h 173"/>
                  <a:gd name="T8" fmla="*/ 51 w 52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3">
                    <a:moveTo>
                      <a:pt x="0" y="172"/>
                    </a:moveTo>
                    <a:lnTo>
                      <a:pt x="12" y="127"/>
                    </a:lnTo>
                    <a:lnTo>
                      <a:pt x="25" y="80"/>
                    </a:lnTo>
                    <a:lnTo>
                      <a:pt x="38" y="36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2" name="Freeform 164"/>
              <p:cNvSpPr>
                <a:spLocks/>
              </p:cNvSpPr>
              <p:nvPr/>
            </p:nvSpPr>
            <p:spPr bwMode="auto">
              <a:xfrm>
                <a:off x="4008" y="2822"/>
                <a:ext cx="54" cy="111"/>
              </a:xfrm>
              <a:custGeom>
                <a:avLst/>
                <a:gdLst>
                  <a:gd name="T0" fmla="*/ 0 w 54"/>
                  <a:gd name="T1" fmla="*/ 110 h 111"/>
                  <a:gd name="T2" fmla="*/ 13 w 54"/>
                  <a:gd name="T3" fmla="*/ 75 h 111"/>
                  <a:gd name="T4" fmla="*/ 26 w 54"/>
                  <a:gd name="T5" fmla="*/ 44 h 111"/>
                  <a:gd name="T6" fmla="*/ 39 w 54"/>
                  <a:gd name="T7" fmla="*/ 17 h 111"/>
                  <a:gd name="T8" fmla="*/ 53 w 5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1">
                    <a:moveTo>
                      <a:pt x="0" y="110"/>
                    </a:moveTo>
                    <a:lnTo>
                      <a:pt x="13" y="75"/>
                    </a:lnTo>
                    <a:lnTo>
                      <a:pt x="26" y="44"/>
                    </a:lnTo>
                    <a:lnTo>
                      <a:pt x="39" y="17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3" name="Freeform 165"/>
              <p:cNvSpPr>
                <a:spLocks/>
              </p:cNvSpPr>
              <p:nvPr/>
            </p:nvSpPr>
            <p:spPr bwMode="auto">
              <a:xfrm>
                <a:off x="4061" y="2809"/>
                <a:ext cx="54" cy="17"/>
              </a:xfrm>
              <a:custGeom>
                <a:avLst/>
                <a:gdLst>
                  <a:gd name="T0" fmla="*/ 0 w 54"/>
                  <a:gd name="T1" fmla="*/ 16 h 17"/>
                  <a:gd name="T2" fmla="*/ 13 w 54"/>
                  <a:gd name="T3" fmla="*/ 4 h 17"/>
                  <a:gd name="T4" fmla="*/ 26 w 54"/>
                  <a:gd name="T5" fmla="*/ 0 h 17"/>
                  <a:gd name="T6" fmla="*/ 39 w 54"/>
                  <a:gd name="T7" fmla="*/ 4 h 17"/>
                  <a:gd name="T8" fmla="*/ 53 w 54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16"/>
                    </a:moveTo>
                    <a:lnTo>
                      <a:pt x="13" y="4"/>
                    </a:lnTo>
                    <a:lnTo>
                      <a:pt x="26" y="0"/>
                    </a:lnTo>
                    <a:lnTo>
                      <a:pt x="39" y="4"/>
                    </a:lnTo>
                    <a:lnTo>
                      <a:pt x="53" y="16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4" name="Freeform 166"/>
              <p:cNvSpPr>
                <a:spLocks/>
              </p:cNvSpPr>
              <p:nvPr/>
            </p:nvSpPr>
            <p:spPr bwMode="auto">
              <a:xfrm>
                <a:off x="4114" y="2822"/>
                <a:ext cx="52" cy="111"/>
              </a:xfrm>
              <a:custGeom>
                <a:avLst/>
                <a:gdLst>
                  <a:gd name="T0" fmla="*/ 0 w 52"/>
                  <a:gd name="T1" fmla="*/ 0 h 111"/>
                  <a:gd name="T2" fmla="*/ 12 w 52"/>
                  <a:gd name="T3" fmla="*/ 17 h 111"/>
                  <a:gd name="T4" fmla="*/ 25 w 52"/>
                  <a:gd name="T5" fmla="*/ 44 h 111"/>
                  <a:gd name="T6" fmla="*/ 38 w 52"/>
                  <a:gd name="T7" fmla="*/ 75 h 111"/>
                  <a:gd name="T8" fmla="*/ 51 w 52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1">
                    <a:moveTo>
                      <a:pt x="0" y="0"/>
                    </a:moveTo>
                    <a:lnTo>
                      <a:pt x="12" y="17"/>
                    </a:lnTo>
                    <a:lnTo>
                      <a:pt x="25" y="44"/>
                    </a:lnTo>
                    <a:lnTo>
                      <a:pt x="38" y="75"/>
                    </a:lnTo>
                    <a:lnTo>
                      <a:pt x="51" y="11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5" name="Freeform 167"/>
              <p:cNvSpPr>
                <a:spLocks/>
              </p:cNvSpPr>
              <p:nvPr/>
            </p:nvSpPr>
            <p:spPr bwMode="auto">
              <a:xfrm>
                <a:off x="4165" y="2932"/>
                <a:ext cx="54" cy="173"/>
              </a:xfrm>
              <a:custGeom>
                <a:avLst/>
                <a:gdLst>
                  <a:gd name="T0" fmla="*/ 0 w 54"/>
                  <a:gd name="T1" fmla="*/ 0 h 173"/>
                  <a:gd name="T2" fmla="*/ 13 w 54"/>
                  <a:gd name="T3" fmla="*/ 36 h 173"/>
                  <a:gd name="T4" fmla="*/ 26 w 54"/>
                  <a:gd name="T5" fmla="*/ 80 h 173"/>
                  <a:gd name="T6" fmla="*/ 39 w 54"/>
                  <a:gd name="T7" fmla="*/ 127 h 173"/>
                  <a:gd name="T8" fmla="*/ 53 w 54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0"/>
                    </a:moveTo>
                    <a:lnTo>
                      <a:pt x="13" y="36"/>
                    </a:lnTo>
                    <a:lnTo>
                      <a:pt x="26" y="80"/>
                    </a:lnTo>
                    <a:lnTo>
                      <a:pt x="39" y="127"/>
                    </a:lnTo>
                    <a:lnTo>
                      <a:pt x="53" y="172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6" name="Freeform 168"/>
              <p:cNvSpPr>
                <a:spLocks/>
              </p:cNvSpPr>
              <p:nvPr/>
            </p:nvSpPr>
            <p:spPr bwMode="auto">
              <a:xfrm>
                <a:off x="4218" y="3104"/>
                <a:ext cx="52" cy="175"/>
              </a:xfrm>
              <a:custGeom>
                <a:avLst/>
                <a:gdLst>
                  <a:gd name="T0" fmla="*/ 0 w 52"/>
                  <a:gd name="T1" fmla="*/ 0 h 175"/>
                  <a:gd name="T2" fmla="*/ 12 w 52"/>
                  <a:gd name="T3" fmla="*/ 44 h 175"/>
                  <a:gd name="T4" fmla="*/ 25 w 52"/>
                  <a:gd name="T5" fmla="*/ 91 h 175"/>
                  <a:gd name="T6" fmla="*/ 38 w 52"/>
                  <a:gd name="T7" fmla="*/ 136 h 175"/>
                  <a:gd name="T8" fmla="*/ 51 w 52"/>
                  <a:gd name="T9" fmla="*/ 17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5">
                    <a:moveTo>
                      <a:pt x="0" y="0"/>
                    </a:moveTo>
                    <a:lnTo>
                      <a:pt x="12" y="44"/>
                    </a:lnTo>
                    <a:lnTo>
                      <a:pt x="25" y="91"/>
                    </a:lnTo>
                    <a:lnTo>
                      <a:pt x="38" y="136"/>
                    </a:lnTo>
                    <a:lnTo>
                      <a:pt x="51" y="174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7" name="Freeform 169"/>
              <p:cNvSpPr>
                <a:spLocks/>
              </p:cNvSpPr>
              <p:nvPr/>
            </p:nvSpPr>
            <p:spPr bwMode="auto">
              <a:xfrm>
                <a:off x="4269" y="3278"/>
                <a:ext cx="54" cy="110"/>
              </a:xfrm>
              <a:custGeom>
                <a:avLst/>
                <a:gdLst>
                  <a:gd name="T0" fmla="*/ 0 w 54"/>
                  <a:gd name="T1" fmla="*/ 0 h 110"/>
                  <a:gd name="T2" fmla="*/ 13 w 54"/>
                  <a:gd name="T3" fmla="*/ 33 h 110"/>
                  <a:gd name="T4" fmla="*/ 26 w 54"/>
                  <a:gd name="T5" fmla="*/ 64 h 110"/>
                  <a:gd name="T6" fmla="*/ 40 w 54"/>
                  <a:gd name="T7" fmla="*/ 91 h 110"/>
                  <a:gd name="T8" fmla="*/ 53 w 54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0">
                    <a:moveTo>
                      <a:pt x="0" y="0"/>
                    </a:moveTo>
                    <a:lnTo>
                      <a:pt x="13" y="33"/>
                    </a:lnTo>
                    <a:lnTo>
                      <a:pt x="26" y="64"/>
                    </a:lnTo>
                    <a:lnTo>
                      <a:pt x="40" y="91"/>
                    </a:lnTo>
                    <a:lnTo>
                      <a:pt x="53" y="109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8" name="Freeform 170"/>
              <p:cNvSpPr>
                <a:spLocks/>
              </p:cNvSpPr>
              <p:nvPr/>
            </p:nvSpPr>
            <p:spPr bwMode="auto">
              <a:xfrm>
                <a:off x="4322" y="3387"/>
                <a:ext cx="54" cy="17"/>
              </a:xfrm>
              <a:custGeom>
                <a:avLst/>
                <a:gdLst>
                  <a:gd name="T0" fmla="*/ 0 w 54"/>
                  <a:gd name="T1" fmla="*/ 0 h 17"/>
                  <a:gd name="T2" fmla="*/ 13 w 54"/>
                  <a:gd name="T3" fmla="*/ 11 h 17"/>
                  <a:gd name="T4" fmla="*/ 26 w 54"/>
                  <a:gd name="T5" fmla="*/ 16 h 17"/>
                  <a:gd name="T6" fmla="*/ 39 w 54"/>
                  <a:gd name="T7" fmla="*/ 11 h 17"/>
                  <a:gd name="T8" fmla="*/ 53 w 5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0"/>
                    </a:moveTo>
                    <a:lnTo>
                      <a:pt x="13" y="11"/>
                    </a:lnTo>
                    <a:lnTo>
                      <a:pt x="26" y="16"/>
                    </a:lnTo>
                    <a:lnTo>
                      <a:pt x="39" y="11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9" name="Freeform 171"/>
              <p:cNvSpPr>
                <a:spLocks/>
              </p:cNvSpPr>
              <p:nvPr/>
            </p:nvSpPr>
            <p:spPr bwMode="auto">
              <a:xfrm>
                <a:off x="4375" y="3278"/>
                <a:ext cx="52" cy="110"/>
              </a:xfrm>
              <a:custGeom>
                <a:avLst/>
                <a:gdLst>
                  <a:gd name="T0" fmla="*/ 0 w 52"/>
                  <a:gd name="T1" fmla="*/ 109 h 110"/>
                  <a:gd name="T2" fmla="*/ 12 w 52"/>
                  <a:gd name="T3" fmla="*/ 91 h 110"/>
                  <a:gd name="T4" fmla="*/ 25 w 52"/>
                  <a:gd name="T5" fmla="*/ 64 h 110"/>
                  <a:gd name="T6" fmla="*/ 38 w 52"/>
                  <a:gd name="T7" fmla="*/ 33 h 110"/>
                  <a:gd name="T8" fmla="*/ 51 w 52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0">
                    <a:moveTo>
                      <a:pt x="0" y="109"/>
                    </a:moveTo>
                    <a:lnTo>
                      <a:pt x="12" y="91"/>
                    </a:lnTo>
                    <a:lnTo>
                      <a:pt x="25" y="64"/>
                    </a:lnTo>
                    <a:lnTo>
                      <a:pt x="38" y="33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0" name="Freeform 172"/>
              <p:cNvSpPr>
                <a:spLocks/>
              </p:cNvSpPr>
              <p:nvPr/>
            </p:nvSpPr>
            <p:spPr bwMode="auto">
              <a:xfrm>
                <a:off x="4426" y="3104"/>
                <a:ext cx="54" cy="175"/>
              </a:xfrm>
              <a:custGeom>
                <a:avLst/>
                <a:gdLst>
                  <a:gd name="T0" fmla="*/ 0 w 54"/>
                  <a:gd name="T1" fmla="*/ 174 h 175"/>
                  <a:gd name="T2" fmla="*/ 13 w 54"/>
                  <a:gd name="T3" fmla="*/ 136 h 175"/>
                  <a:gd name="T4" fmla="*/ 26 w 54"/>
                  <a:gd name="T5" fmla="*/ 91 h 175"/>
                  <a:gd name="T6" fmla="*/ 39 w 54"/>
                  <a:gd name="T7" fmla="*/ 44 h 175"/>
                  <a:gd name="T8" fmla="*/ 53 w 54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5">
                    <a:moveTo>
                      <a:pt x="0" y="174"/>
                    </a:moveTo>
                    <a:lnTo>
                      <a:pt x="13" y="136"/>
                    </a:lnTo>
                    <a:lnTo>
                      <a:pt x="26" y="91"/>
                    </a:lnTo>
                    <a:lnTo>
                      <a:pt x="39" y="44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1" name="Freeform 173"/>
              <p:cNvSpPr>
                <a:spLocks/>
              </p:cNvSpPr>
              <p:nvPr/>
            </p:nvSpPr>
            <p:spPr bwMode="auto">
              <a:xfrm>
                <a:off x="4479" y="2932"/>
                <a:ext cx="53" cy="173"/>
              </a:xfrm>
              <a:custGeom>
                <a:avLst/>
                <a:gdLst>
                  <a:gd name="T0" fmla="*/ 0 w 53"/>
                  <a:gd name="T1" fmla="*/ 172 h 173"/>
                  <a:gd name="T2" fmla="*/ 13 w 53"/>
                  <a:gd name="T3" fmla="*/ 127 h 173"/>
                  <a:gd name="T4" fmla="*/ 26 w 53"/>
                  <a:gd name="T5" fmla="*/ 80 h 173"/>
                  <a:gd name="T6" fmla="*/ 39 w 53"/>
                  <a:gd name="T7" fmla="*/ 36 h 173"/>
                  <a:gd name="T8" fmla="*/ 52 w 53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3">
                    <a:moveTo>
                      <a:pt x="0" y="172"/>
                    </a:moveTo>
                    <a:lnTo>
                      <a:pt x="13" y="127"/>
                    </a:lnTo>
                    <a:lnTo>
                      <a:pt x="26" y="80"/>
                    </a:lnTo>
                    <a:lnTo>
                      <a:pt x="39" y="36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2" name="Freeform 174"/>
              <p:cNvSpPr>
                <a:spLocks/>
              </p:cNvSpPr>
              <p:nvPr/>
            </p:nvSpPr>
            <p:spPr bwMode="auto">
              <a:xfrm>
                <a:off x="4531" y="2822"/>
                <a:ext cx="54" cy="111"/>
              </a:xfrm>
              <a:custGeom>
                <a:avLst/>
                <a:gdLst>
                  <a:gd name="T0" fmla="*/ 0 w 54"/>
                  <a:gd name="T1" fmla="*/ 110 h 111"/>
                  <a:gd name="T2" fmla="*/ 13 w 54"/>
                  <a:gd name="T3" fmla="*/ 75 h 111"/>
                  <a:gd name="T4" fmla="*/ 26 w 54"/>
                  <a:gd name="T5" fmla="*/ 44 h 111"/>
                  <a:gd name="T6" fmla="*/ 39 w 54"/>
                  <a:gd name="T7" fmla="*/ 17 h 111"/>
                  <a:gd name="T8" fmla="*/ 53 w 5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1">
                    <a:moveTo>
                      <a:pt x="0" y="110"/>
                    </a:moveTo>
                    <a:lnTo>
                      <a:pt x="13" y="75"/>
                    </a:lnTo>
                    <a:lnTo>
                      <a:pt x="26" y="44"/>
                    </a:lnTo>
                    <a:lnTo>
                      <a:pt x="39" y="17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3" name="Freeform 175"/>
              <p:cNvSpPr>
                <a:spLocks/>
              </p:cNvSpPr>
              <p:nvPr/>
            </p:nvSpPr>
            <p:spPr bwMode="auto">
              <a:xfrm>
                <a:off x="4584" y="2809"/>
                <a:ext cx="53" cy="17"/>
              </a:xfrm>
              <a:custGeom>
                <a:avLst/>
                <a:gdLst>
                  <a:gd name="T0" fmla="*/ 0 w 53"/>
                  <a:gd name="T1" fmla="*/ 16 h 17"/>
                  <a:gd name="T2" fmla="*/ 13 w 53"/>
                  <a:gd name="T3" fmla="*/ 4 h 17"/>
                  <a:gd name="T4" fmla="*/ 25 w 53"/>
                  <a:gd name="T5" fmla="*/ 0 h 17"/>
                  <a:gd name="T6" fmla="*/ 38 w 53"/>
                  <a:gd name="T7" fmla="*/ 4 h 17"/>
                  <a:gd name="T8" fmla="*/ 52 w 53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">
                    <a:moveTo>
                      <a:pt x="0" y="16"/>
                    </a:moveTo>
                    <a:lnTo>
                      <a:pt x="13" y="4"/>
                    </a:lnTo>
                    <a:lnTo>
                      <a:pt x="25" y="0"/>
                    </a:lnTo>
                    <a:lnTo>
                      <a:pt x="38" y="4"/>
                    </a:lnTo>
                    <a:lnTo>
                      <a:pt x="52" y="16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4" name="Freeform 176"/>
              <p:cNvSpPr>
                <a:spLocks/>
              </p:cNvSpPr>
              <p:nvPr/>
            </p:nvSpPr>
            <p:spPr bwMode="auto">
              <a:xfrm>
                <a:off x="4636" y="2822"/>
                <a:ext cx="52" cy="111"/>
              </a:xfrm>
              <a:custGeom>
                <a:avLst/>
                <a:gdLst>
                  <a:gd name="T0" fmla="*/ 0 w 52"/>
                  <a:gd name="T1" fmla="*/ 0 h 111"/>
                  <a:gd name="T2" fmla="*/ 12 w 52"/>
                  <a:gd name="T3" fmla="*/ 17 h 111"/>
                  <a:gd name="T4" fmla="*/ 25 w 52"/>
                  <a:gd name="T5" fmla="*/ 44 h 111"/>
                  <a:gd name="T6" fmla="*/ 38 w 52"/>
                  <a:gd name="T7" fmla="*/ 75 h 111"/>
                  <a:gd name="T8" fmla="*/ 51 w 52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1">
                    <a:moveTo>
                      <a:pt x="0" y="0"/>
                    </a:moveTo>
                    <a:lnTo>
                      <a:pt x="12" y="17"/>
                    </a:lnTo>
                    <a:lnTo>
                      <a:pt x="25" y="44"/>
                    </a:lnTo>
                    <a:lnTo>
                      <a:pt x="38" y="75"/>
                    </a:lnTo>
                    <a:lnTo>
                      <a:pt x="51" y="11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5" name="Freeform 177"/>
              <p:cNvSpPr>
                <a:spLocks/>
              </p:cNvSpPr>
              <p:nvPr/>
            </p:nvSpPr>
            <p:spPr bwMode="auto">
              <a:xfrm>
                <a:off x="4687" y="2932"/>
                <a:ext cx="54" cy="173"/>
              </a:xfrm>
              <a:custGeom>
                <a:avLst/>
                <a:gdLst>
                  <a:gd name="T0" fmla="*/ 0 w 54"/>
                  <a:gd name="T1" fmla="*/ 0 h 173"/>
                  <a:gd name="T2" fmla="*/ 13 w 54"/>
                  <a:gd name="T3" fmla="*/ 36 h 173"/>
                  <a:gd name="T4" fmla="*/ 26 w 54"/>
                  <a:gd name="T5" fmla="*/ 80 h 173"/>
                  <a:gd name="T6" fmla="*/ 39 w 54"/>
                  <a:gd name="T7" fmla="*/ 127 h 173"/>
                  <a:gd name="T8" fmla="*/ 53 w 54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0"/>
                    </a:moveTo>
                    <a:lnTo>
                      <a:pt x="13" y="36"/>
                    </a:lnTo>
                    <a:lnTo>
                      <a:pt x="26" y="80"/>
                    </a:lnTo>
                    <a:lnTo>
                      <a:pt x="39" y="127"/>
                    </a:lnTo>
                    <a:lnTo>
                      <a:pt x="53" y="172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6" name="Freeform 178"/>
              <p:cNvSpPr>
                <a:spLocks/>
              </p:cNvSpPr>
              <p:nvPr/>
            </p:nvSpPr>
            <p:spPr bwMode="auto">
              <a:xfrm>
                <a:off x="4740" y="3104"/>
                <a:ext cx="53" cy="175"/>
              </a:xfrm>
              <a:custGeom>
                <a:avLst/>
                <a:gdLst>
                  <a:gd name="T0" fmla="*/ 0 w 53"/>
                  <a:gd name="T1" fmla="*/ 0 h 175"/>
                  <a:gd name="T2" fmla="*/ 13 w 53"/>
                  <a:gd name="T3" fmla="*/ 44 h 175"/>
                  <a:gd name="T4" fmla="*/ 26 w 53"/>
                  <a:gd name="T5" fmla="*/ 91 h 175"/>
                  <a:gd name="T6" fmla="*/ 39 w 53"/>
                  <a:gd name="T7" fmla="*/ 136 h 175"/>
                  <a:gd name="T8" fmla="*/ 52 w 53"/>
                  <a:gd name="T9" fmla="*/ 17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5">
                    <a:moveTo>
                      <a:pt x="0" y="0"/>
                    </a:moveTo>
                    <a:lnTo>
                      <a:pt x="13" y="44"/>
                    </a:lnTo>
                    <a:lnTo>
                      <a:pt x="26" y="91"/>
                    </a:lnTo>
                    <a:lnTo>
                      <a:pt x="39" y="136"/>
                    </a:lnTo>
                    <a:lnTo>
                      <a:pt x="52" y="174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7" name="Freeform 179"/>
              <p:cNvSpPr>
                <a:spLocks/>
              </p:cNvSpPr>
              <p:nvPr/>
            </p:nvSpPr>
            <p:spPr bwMode="auto">
              <a:xfrm>
                <a:off x="4792" y="3278"/>
                <a:ext cx="52" cy="110"/>
              </a:xfrm>
              <a:custGeom>
                <a:avLst/>
                <a:gdLst>
                  <a:gd name="T0" fmla="*/ 0 w 52"/>
                  <a:gd name="T1" fmla="*/ 0 h 110"/>
                  <a:gd name="T2" fmla="*/ 12 w 52"/>
                  <a:gd name="T3" fmla="*/ 33 h 110"/>
                  <a:gd name="T4" fmla="*/ 25 w 52"/>
                  <a:gd name="T5" fmla="*/ 64 h 110"/>
                  <a:gd name="T6" fmla="*/ 38 w 52"/>
                  <a:gd name="T7" fmla="*/ 91 h 110"/>
                  <a:gd name="T8" fmla="*/ 51 w 52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0">
                    <a:moveTo>
                      <a:pt x="0" y="0"/>
                    </a:moveTo>
                    <a:lnTo>
                      <a:pt x="12" y="33"/>
                    </a:lnTo>
                    <a:lnTo>
                      <a:pt x="25" y="64"/>
                    </a:lnTo>
                    <a:lnTo>
                      <a:pt x="38" y="91"/>
                    </a:lnTo>
                    <a:lnTo>
                      <a:pt x="51" y="109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8" name="Freeform 180"/>
              <p:cNvSpPr>
                <a:spLocks/>
              </p:cNvSpPr>
              <p:nvPr/>
            </p:nvSpPr>
            <p:spPr bwMode="auto">
              <a:xfrm>
                <a:off x="4843" y="3387"/>
                <a:ext cx="53" cy="17"/>
              </a:xfrm>
              <a:custGeom>
                <a:avLst/>
                <a:gdLst>
                  <a:gd name="T0" fmla="*/ 0 w 53"/>
                  <a:gd name="T1" fmla="*/ 0 h 17"/>
                  <a:gd name="T2" fmla="*/ 13 w 53"/>
                  <a:gd name="T3" fmla="*/ 11 h 17"/>
                  <a:gd name="T4" fmla="*/ 26 w 53"/>
                  <a:gd name="T5" fmla="*/ 16 h 17"/>
                  <a:gd name="T6" fmla="*/ 38 w 53"/>
                  <a:gd name="T7" fmla="*/ 11 h 17"/>
                  <a:gd name="T8" fmla="*/ 52 w 53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">
                    <a:moveTo>
                      <a:pt x="0" y="0"/>
                    </a:moveTo>
                    <a:lnTo>
                      <a:pt x="13" y="11"/>
                    </a:lnTo>
                    <a:lnTo>
                      <a:pt x="26" y="16"/>
                    </a:lnTo>
                    <a:lnTo>
                      <a:pt x="38" y="11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9" name="Freeform 181"/>
              <p:cNvSpPr>
                <a:spLocks/>
              </p:cNvSpPr>
              <p:nvPr/>
            </p:nvSpPr>
            <p:spPr bwMode="auto">
              <a:xfrm>
                <a:off x="4895" y="3278"/>
                <a:ext cx="54" cy="110"/>
              </a:xfrm>
              <a:custGeom>
                <a:avLst/>
                <a:gdLst>
                  <a:gd name="T0" fmla="*/ 0 w 54"/>
                  <a:gd name="T1" fmla="*/ 109 h 110"/>
                  <a:gd name="T2" fmla="*/ 13 w 54"/>
                  <a:gd name="T3" fmla="*/ 91 h 110"/>
                  <a:gd name="T4" fmla="*/ 26 w 54"/>
                  <a:gd name="T5" fmla="*/ 64 h 110"/>
                  <a:gd name="T6" fmla="*/ 39 w 54"/>
                  <a:gd name="T7" fmla="*/ 33 h 110"/>
                  <a:gd name="T8" fmla="*/ 53 w 5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0">
                    <a:moveTo>
                      <a:pt x="0" y="109"/>
                    </a:moveTo>
                    <a:lnTo>
                      <a:pt x="13" y="91"/>
                    </a:lnTo>
                    <a:lnTo>
                      <a:pt x="26" y="64"/>
                    </a:lnTo>
                    <a:lnTo>
                      <a:pt x="39" y="33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0" name="Freeform 182"/>
              <p:cNvSpPr>
                <a:spLocks/>
              </p:cNvSpPr>
              <p:nvPr/>
            </p:nvSpPr>
            <p:spPr bwMode="auto">
              <a:xfrm>
                <a:off x="4948" y="3104"/>
                <a:ext cx="53" cy="175"/>
              </a:xfrm>
              <a:custGeom>
                <a:avLst/>
                <a:gdLst>
                  <a:gd name="T0" fmla="*/ 0 w 53"/>
                  <a:gd name="T1" fmla="*/ 174 h 175"/>
                  <a:gd name="T2" fmla="*/ 13 w 53"/>
                  <a:gd name="T3" fmla="*/ 136 h 175"/>
                  <a:gd name="T4" fmla="*/ 26 w 53"/>
                  <a:gd name="T5" fmla="*/ 91 h 175"/>
                  <a:gd name="T6" fmla="*/ 39 w 53"/>
                  <a:gd name="T7" fmla="*/ 44 h 175"/>
                  <a:gd name="T8" fmla="*/ 52 w 53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5">
                    <a:moveTo>
                      <a:pt x="0" y="174"/>
                    </a:moveTo>
                    <a:lnTo>
                      <a:pt x="13" y="136"/>
                    </a:lnTo>
                    <a:lnTo>
                      <a:pt x="26" y="91"/>
                    </a:lnTo>
                    <a:lnTo>
                      <a:pt x="39" y="44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1" name="Freeform 183"/>
              <p:cNvSpPr>
                <a:spLocks/>
              </p:cNvSpPr>
              <p:nvPr/>
            </p:nvSpPr>
            <p:spPr bwMode="auto">
              <a:xfrm>
                <a:off x="5000" y="2932"/>
                <a:ext cx="54" cy="173"/>
              </a:xfrm>
              <a:custGeom>
                <a:avLst/>
                <a:gdLst>
                  <a:gd name="T0" fmla="*/ 0 w 54"/>
                  <a:gd name="T1" fmla="*/ 172 h 173"/>
                  <a:gd name="T2" fmla="*/ 13 w 54"/>
                  <a:gd name="T3" fmla="*/ 127 h 173"/>
                  <a:gd name="T4" fmla="*/ 26 w 54"/>
                  <a:gd name="T5" fmla="*/ 80 h 173"/>
                  <a:gd name="T6" fmla="*/ 39 w 54"/>
                  <a:gd name="T7" fmla="*/ 36 h 173"/>
                  <a:gd name="T8" fmla="*/ 53 w 5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172"/>
                    </a:moveTo>
                    <a:lnTo>
                      <a:pt x="13" y="127"/>
                    </a:lnTo>
                    <a:lnTo>
                      <a:pt x="26" y="80"/>
                    </a:lnTo>
                    <a:lnTo>
                      <a:pt x="39" y="36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2" name="Freeform 184"/>
              <p:cNvSpPr>
                <a:spLocks/>
              </p:cNvSpPr>
              <p:nvPr/>
            </p:nvSpPr>
            <p:spPr bwMode="auto">
              <a:xfrm>
                <a:off x="5053" y="2822"/>
                <a:ext cx="52" cy="111"/>
              </a:xfrm>
              <a:custGeom>
                <a:avLst/>
                <a:gdLst>
                  <a:gd name="T0" fmla="*/ 0 w 52"/>
                  <a:gd name="T1" fmla="*/ 110 h 111"/>
                  <a:gd name="T2" fmla="*/ 12 w 52"/>
                  <a:gd name="T3" fmla="*/ 75 h 111"/>
                  <a:gd name="T4" fmla="*/ 25 w 52"/>
                  <a:gd name="T5" fmla="*/ 44 h 111"/>
                  <a:gd name="T6" fmla="*/ 38 w 52"/>
                  <a:gd name="T7" fmla="*/ 17 h 111"/>
                  <a:gd name="T8" fmla="*/ 51 w 52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1">
                    <a:moveTo>
                      <a:pt x="0" y="110"/>
                    </a:moveTo>
                    <a:lnTo>
                      <a:pt x="12" y="75"/>
                    </a:lnTo>
                    <a:lnTo>
                      <a:pt x="25" y="44"/>
                    </a:lnTo>
                    <a:lnTo>
                      <a:pt x="38" y="17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3" name="Freeform 185"/>
              <p:cNvSpPr>
                <a:spLocks/>
              </p:cNvSpPr>
              <p:nvPr/>
            </p:nvSpPr>
            <p:spPr bwMode="auto">
              <a:xfrm>
                <a:off x="5104" y="2809"/>
                <a:ext cx="54" cy="17"/>
              </a:xfrm>
              <a:custGeom>
                <a:avLst/>
                <a:gdLst>
                  <a:gd name="T0" fmla="*/ 0 w 54"/>
                  <a:gd name="T1" fmla="*/ 16 h 17"/>
                  <a:gd name="T2" fmla="*/ 13 w 54"/>
                  <a:gd name="T3" fmla="*/ 4 h 17"/>
                  <a:gd name="T4" fmla="*/ 26 w 54"/>
                  <a:gd name="T5" fmla="*/ 0 h 17"/>
                  <a:gd name="T6" fmla="*/ 39 w 54"/>
                  <a:gd name="T7" fmla="*/ 4 h 17"/>
                  <a:gd name="T8" fmla="*/ 53 w 54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16"/>
                    </a:moveTo>
                    <a:lnTo>
                      <a:pt x="13" y="4"/>
                    </a:lnTo>
                    <a:lnTo>
                      <a:pt x="26" y="0"/>
                    </a:lnTo>
                    <a:lnTo>
                      <a:pt x="39" y="4"/>
                    </a:lnTo>
                    <a:lnTo>
                      <a:pt x="53" y="16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4" name="Freeform 186"/>
              <p:cNvSpPr>
                <a:spLocks/>
              </p:cNvSpPr>
              <p:nvPr/>
            </p:nvSpPr>
            <p:spPr bwMode="auto">
              <a:xfrm>
                <a:off x="5157" y="2822"/>
                <a:ext cx="54" cy="111"/>
              </a:xfrm>
              <a:custGeom>
                <a:avLst/>
                <a:gdLst>
                  <a:gd name="T0" fmla="*/ 0 w 54"/>
                  <a:gd name="T1" fmla="*/ 0 h 111"/>
                  <a:gd name="T2" fmla="*/ 12 w 54"/>
                  <a:gd name="T3" fmla="*/ 17 h 111"/>
                  <a:gd name="T4" fmla="*/ 26 w 54"/>
                  <a:gd name="T5" fmla="*/ 44 h 111"/>
                  <a:gd name="T6" fmla="*/ 39 w 54"/>
                  <a:gd name="T7" fmla="*/ 75 h 111"/>
                  <a:gd name="T8" fmla="*/ 53 w 54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1">
                    <a:moveTo>
                      <a:pt x="0" y="0"/>
                    </a:moveTo>
                    <a:lnTo>
                      <a:pt x="12" y="17"/>
                    </a:lnTo>
                    <a:lnTo>
                      <a:pt x="26" y="44"/>
                    </a:lnTo>
                    <a:lnTo>
                      <a:pt x="39" y="75"/>
                    </a:lnTo>
                    <a:lnTo>
                      <a:pt x="53" y="11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5" name="Freeform 187"/>
              <p:cNvSpPr>
                <a:spLocks/>
              </p:cNvSpPr>
              <p:nvPr/>
            </p:nvSpPr>
            <p:spPr bwMode="auto">
              <a:xfrm>
                <a:off x="5210" y="2932"/>
                <a:ext cx="52" cy="173"/>
              </a:xfrm>
              <a:custGeom>
                <a:avLst/>
                <a:gdLst>
                  <a:gd name="T0" fmla="*/ 0 w 52"/>
                  <a:gd name="T1" fmla="*/ 0 h 173"/>
                  <a:gd name="T2" fmla="*/ 12 w 52"/>
                  <a:gd name="T3" fmla="*/ 36 h 173"/>
                  <a:gd name="T4" fmla="*/ 25 w 52"/>
                  <a:gd name="T5" fmla="*/ 80 h 173"/>
                  <a:gd name="T6" fmla="*/ 38 w 52"/>
                  <a:gd name="T7" fmla="*/ 127 h 173"/>
                  <a:gd name="T8" fmla="*/ 51 w 52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3">
                    <a:moveTo>
                      <a:pt x="0" y="0"/>
                    </a:moveTo>
                    <a:lnTo>
                      <a:pt x="12" y="36"/>
                    </a:lnTo>
                    <a:lnTo>
                      <a:pt x="25" y="80"/>
                    </a:lnTo>
                    <a:lnTo>
                      <a:pt x="38" y="127"/>
                    </a:lnTo>
                    <a:lnTo>
                      <a:pt x="51" y="172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6" name="Freeform 188"/>
              <p:cNvSpPr>
                <a:spLocks/>
              </p:cNvSpPr>
              <p:nvPr/>
            </p:nvSpPr>
            <p:spPr bwMode="auto">
              <a:xfrm>
                <a:off x="5261" y="3104"/>
                <a:ext cx="54" cy="175"/>
              </a:xfrm>
              <a:custGeom>
                <a:avLst/>
                <a:gdLst>
                  <a:gd name="T0" fmla="*/ 0 w 54"/>
                  <a:gd name="T1" fmla="*/ 0 h 175"/>
                  <a:gd name="T2" fmla="*/ 13 w 54"/>
                  <a:gd name="T3" fmla="*/ 44 h 175"/>
                  <a:gd name="T4" fmla="*/ 26 w 54"/>
                  <a:gd name="T5" fmla="*/ 91 h 175"/>
                  <a:gd name="T6" fmla="*/ 39 w 54"/>
                  <a:gd name="T7" fmla="*/ 136 h 175"/>
                  <a:gd name="T8" fmla="*/ 53 w 54"/>
                  <a:gd name="T9" fmla="*/ 17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5">
                    <a:moveTo>
                      <a:pt x="0" y="0"/>
                    </a:moveTo>
                    <a:lnTo>
                      <a:pt x="13" y="44"/>
                    </a:lnTo>
                    <a:lnTo>
                      <a:pt x="26" y="91"/>
                    </a:lnTo>
                    <a:lnTo>
                      <a:pt x="39" y="136"/>
                    </a:lnTo>
                    <a:lnTo>
                      <a:pt x="53" y="174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7" name="Freeform 189"/>
              <p:cNvSpPr>
                <a:spLocks/>
              </p:cNvSpPr>
              <p:nvPr/>
            </p:nvSpPr>
            <p:spPr bwMode="auto">
              <a:xfrm>
                <a:off x="5314" y="3278"/>
                <a:ext cx="52" cy="110"/>
              </a:xfrm>
              <a:custGeom>
                <a:avLst/>
                <a:gdLst>
                  <a:gd name="T0" fmla="*/ 0 w 52"/>
                  <a:gd name="T1" fmla="*/ 0 h 110"/>
                  <a:gd name="T2" fmla="*/ 12 w 52"/>
                  <a:gd name="T3" fmla="*/ 33 h 110"/>
                  <a:gd name="T4" fmla="*/ 25 w 52"/>
                  <a:gd name="T5" fmla="*/ 64 h 110"/>
                  <a:gd name="T6" fmla="*/ 38 w 52"/>
                  <a:gd name="T7" fmla="*/ 91 h 110"/>
                  <a:gd name="T8" fmla="*/ 51 w 52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0">
                    <a:moveTo>
                      <a:pt x="0" y="0"/>
                    </a:moveTo>
                    <a:lnTo>
                      <a:pt x="12" y="33"/>
                    </a:lnTo>
                    <a:lnTo>
                      <a:pt x="25" y="64"/>
                    </a:lnTo>
                    <a:lnTo>
                      <a:pt x="38" y="91"/>
                    </a:lnTo>
                    <a:lnTo>
                      <a:pt x="51" y="109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8" name="Freeform 190"/>
              <p:cNvSpPr>
                <a:spLocks/>
              </p:cNvSpPr>
              <p:nvPr/>
            </p:nvSpPr>
            <p:spPr bwMode="auto">
              <a:xfrm>
                <a:off x="5365" y="3387"/>
                <a:ext cx="54" cy="17"/>
              </a:xfrm>
              <a:custGeom>
                <a:avLst/>
                <a:gdLst>
                  <a:gd name="T0" fmla="*/ 0 w 54"/>
                  <a:gd name="T1" fmla="*/ 0 h 17"/>
                  <a:gd name="T2" fmla="*/ 13 w 54"/>
                  <a:gd name="T3" fmla="*/ 11 h 17"/>
                  <a:gd name="T4" fmla="*/ 26 w 54"/>
                  <a:gd name="T5" fmla="*/ 16 h 17"/>
                  <a:gd name="T6" fmla="*/ 39 w 54"/>
                  <a:gd name="T7" fmla="*/ 11 h 17"/>
                  <a:gd name="T8" fmla="*/ 53 w 5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0"/>
                    </a:moveTo>
                    <a:lnTo>
                      <a:pt x="13" y="11"/>
                    </a:lnTo>
                    <a:lnTo>
                      <a:pt x="26" y="16"/>
                    </a:lnTo>
                    <a:lnTo>
                      <a:pt x="39" y="11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9" name="Freeform 191"/>
              <p:cNvSpPr>
                <a:spLocks/>
              </p:cNvSpPr>
              <p:nvPr/>
            </p:nvSpPr>
            <p:spPr bwMode="auto">
              <a:xfrm>
                <a:off x="5418" y="3278"/>
                <a:ext cx="54" cy="110"/>
              </a:xfrm>
              <a:custGeom>
                <a:avLst/>
                <a:gdLst>
                  <a:gd name="T0" fmla="*/ 0 w 54"/>
                  <a:gd name="T1" fmla="*/ 109 h 110"/>
                  <a:gd name="T2" fmla="*/ 13 w 54"/>
                  <a:gd name="T3" fmla="*/ 91 h 110"/>
                  <a:gd name="T4" fmla="*/ 26 w 54"/>
                  <a:gd name="T5" fmla="*/ 64 h 110"/>
                  <a:gd name="T6" fmla="*/ 39 w 54"/>
                  <a:gd name="T7" fmla="*/ 33 h 110"/>
                  <a:gd name="T8" fmla="*/ 53 w 5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0">
                    <a:moveTo>
                      <a:pt x="0" y="109"/>
                    </a:moveTo>
                    <a:lnTo>
                      <a:pt x="13" y="91"/>
                    </a:lnTo>
                    <a:lnTo>
                      <a:pt x="26" y="64"/>
                    </a:lnTo>
                    <a:lnTo>
                      <a:pt x="39" y="33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0" name="Freeform 192"/>
              <p:cNvSpPr>
                <a:spLocks/>
              </p:cNvSpPr>
              <p:nvPr/>
            </p:nvSpPr>
            <p:spPr bwMode="auto">
              <a:xfrm>
                <a:off x="5471" y="3104"/>
                <a:ext cx="52" cy="175"/>
              </a:xfrm>
              <a:custGeom>
                <a:avLst/>
                <a:gdLst>
                  <a:gd name="T0" fmla="*/ 0 w 52"/>
                  <a:gd name="T1" fmla="*/ 174 h 175"/>
                  <a:gd name="T2" fmla="*/ 12 w 52"/>
                  <a:gd name="T3" fmla="*/ 136 h 175"/>
                  <a:gd name="T4" fmla="*/ 25 w 52"/>
                  <a:gd name="T5" fmla="*/ 91 h 175"/>
                  <a:gd name="T6" fmla="*/ 38 w 52"/>
                  <a:gd name="T7" fmla="*/ 44 h 175"/>
                  <a:gd name="T8" fmla="*/ 51 w 52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5">
                    <a:moveTo>
                      <a:pt x="0" y="174"/>
                    </a:moveTo>
                    <a:lnTo>
                      <a:pt x="12" y="136"/>
                    </a:lnTo>
                    <a:lnTo>
                      <a:pt x="25" y="91"/>
                    </a:lnTo>
                    <a:lnTo>
                      <a:pt x="38" y="44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785" name="Group 257"/>
          <p:cNvGrpSpPr>
            <a:grpSpLocks/>
          </p:cNvGrpSpPr>
          <p:nvPr/>
        </p:nvGrpSpPr>
        <p:grpSpPr bwMode="auto">
          <a:xfrm>
            <a:off x="3825875" y="4856163"/>
            <a:ext cx="1481138" cy="1104900"/>
            <a:chOff x="2410" y="3059"/>
            <a:chExt cx="933" cy="696"/>
          </a:xfrm>
        </p:grpSpPr>
        <p:sp>
          <p:nvSpPr>
            <p:cNvPr id="22549" name="Rectangle 21"/>
            <p:cNvSpPr>
              <a:spLocks noChangeArrowheads="1"/>
            </p:cNvSpPr>
            <p:nvPr/>
          </p:nvSpPr>
          <p:spPr bwMode="auto">
            <a:xfrm>
              <a:off x="2451" y="3467"/>
              <a:ext cx="8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d1-d2=0</a:t>
              </a:r>
            </a:p>
          </p:txBody>
        </p:sp>
        <p:grpSp>
          <p:nvGrpSpPr>
            <p:cNvPr id="22722" name="Group 194"/>
            <p:cNvGrpSpPr>
              <a:grpSpLocks/>
            </p:cNvGrpSpPr>
            <p:nvPr/>
          </p:nvGrpSpPr>
          <p:grpSpPr bwMode="auto">
            <a:xfrm flipH="1">
              <a:off x="2410" y="3251"/>
              <a:ext cx="933" cy="167"/>
              <a:chOff x="3957" y="2809"/>
              <a:chExt cx="1566" cy="595"/>
            </a:xfrm>
          </p:grpSpPr>
          <p:sp>
            <p:nvSpPr>
              <p:cNvPr id="22723" name="Freeform 195"/>
              <p:cNvSpPr>
                <a:spLocks/>
              </p:cNvSpPr>
              <p:nvPr/>
            </p:nvSpPr>
            <p:spPr bwMode="auto">
              <a:xfrm>
                <a:off x="3957" y="2932"/>
                <a:ext cx="52" cy="173"/>
              </a:xfrm>
              <a:custGeom>
                <a:avLst/>
                <a:gdLst>
                  <a:gd name="T0" fmla="*/ 0 w 52"/>
                  <a:gd name="T1" fmla="*/ 172 h 173"/>
                  <a:gd name="T2" fmla="*/ 12 w 52"/>
                  <a:gd name="T3" fmla="*/ 127 h 173"/>
                  <a:gd name="T4" fmla="*/ 25 w 52"/>
                  <a:gd name="T5" fmla="*/ 80 h 173"/>
                  <a:gd name="T6" fmla="*/ 38 w 52"/>
                  <a:gd name="T7" fmla="*/ 36 h 173"/>
                  <a:gd name="T8" fmla="*/ 51 w 52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3">
                    <a:moveTo>
                      <a:pt x="0" y="172"/>
                    </a:moveTo>
                    <a:lnTo>
                      <a:pt x="12" y="127"/>
                    </a:lnTo>
                    <a:lnTo>
                      <a:pt x="25" y="80"/>
                    </a:lnTo>
                    <a:lnTo>
                      <a:pt x="38" y="36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4" name="Freeform 196"/>
              <p:cNvSpPr>
                <a:spLocks/>
              </p:cNvSpPr>
              <p:nvPr/>
            </p:nvSpPr>
            <p:spPr bwMode="auto">
              <a:xfrm>
                <a:off x="4008" y="2822"/>
                <a:ext cx="54" cy="111"/>
              </a:xfrm>
              <a:custGeom>
                <a:avLst/>
                <a:gdLst>
                  <a:gd name="T0" fmla="*/ 0 w 54"/>
                  <a:gd name="T1" fmla="*/ 110 h 111"/>
                  <a:gd name="T2" fmla="*/ 13 w 54"/>
                  <a:gd name="T3" fmla="*/ 75 h 111"/>
                  <a:gd name="T4" fmla="*/ 26 w 54"/>
                  <a:gd name="T5" fmla="*/ 44 h 111"/>
                  <a:gd name="T6" fmla="*/ 39 w 54"/>
                  <a:gd name="T7" fmla="*/ 17 h 111"/>
                  <a:gd name="T8" fmla="*/ 53 w 5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1">
                    <a:moveTo>
                      <a:pt x="0" y="110"/>
                    </a:moveTo>
                    <a:lnTo>
                      <a:pt x="13" y="75"/>
                    </a:lnTo>
                    <a:lnTo>
                      <a:pt x="26" y="44"/>
                    </a:lnTo>
                    <a:lnTo>
                      <a:pt x="39" y="17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5" name="Freeform 197"/>
              <p:cNvSpPr>
                <a:spLocks/>
              </p:cNvSpPr>
              <p:nvPr/>
            </p:nvSpPr>
            <p:spPr bwMode="auto">
              <a:xfrm>
                <a:off x="4061" y="2809"/>
                <a:ext cx="54" cy="17"/>
              </a:xfrm>
              <a:custGeom>
                <a:avLst/>
                <a:gdLst>
                  <a:gd name="T0" fmla="*/ 0 w 54"/>
                  <a:gd name="T1" fmla="*/ 16 h 17"/>
                  <a:gd name="T2" fmla="*/ 13 w 54"/>
                  <a:gd name="T3" fmla="*/ 4 h 17"/>
                  <a:gd name="T4" fmla="*/ 26 w 54"/>
                  <a:gd name="T5" fmla="*/ 0 h 17"/>
                  <a:gd name="T6" fmla="*/ 39 w 54"/>
                  <a:gd name="T7" fmla="*/ 4 h 17"/>
                  <a:gd name="T8" fmla="*/ 53 w 54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16"/>
                    </a:moveTo>
                    <a:lnTo>
                      <a:pt x="13" y="4"/>
                    </a:lnTo>
                    <a:lnTo>
                      <a:pt x="26" y="0"/>
                    </a:lnTo>
                    <a:lnTo>
                      <a:pt x="39" y="4"/>
                    </a:lnTo>
                    <a:lnTo>
                      <a:pt x="53" y="16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6" name="Freeform 198"/>
              <p:cNvSpPr>
                <a:spLocks/>
              </p:cNvSpPr>
              <p:nvPr/>
            </p:nvSpPr>
            <p:spPr bwMode="auto">
              <a:xfrm>
                <a:off x="4114" y="2822"/>
                <a:ext cx="52" cy="111"/>
              </a:xfrm>
              <a:custGeom>
                <a:avLst/>
                <a:gdLst>
                  <a:gd name="T0" fmla="*/ 0 w 52"/>
                  <a:gd name="T1" fmla="*/ 0 h 111"/>
                  <a:gd name="T2" fmla="*/ 12 w 52"/>
                  <a:gd name="T3" fmla="*/ 17 h 111"/>
                  <a:gd name="T4" fmla="*/ 25 w 52"/>
                  <a:gd name="T5" fmla="*/ 44 h 111"/>
                  <a:gd name="T6" fmla="*/ 38 w 52"/>
                  <a:gd name="T7" fmla="*/ 75 h 111"/>
                  <a:gd name="T8" fmla="*/ 51 w 52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1">
                    <a:moveTo>
                      <a:pt x="0" y="0"/>
                    </a:moveTo>
                    <a:lnTo>
                      <a:pt x="12" y="17"/>
                    </a:lnTo>
                    <a:lnTo>
                      <a:pt x="25" y="44"/>
                    </a:lnTo>
                    <a:lnTo>
                      <a:pt x="38" y="75"/>
                    </a:lnTo>
                    <a:lnTo>
                      <a:pt x="51" y="11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7" name="Freeform 199"/>
              <p:cNvSpPr>
                <a:spLocks/>
              </p:cNvSpPr>
              <p:nvPr/>
            </p:nvSpPr>
            <p:spPr bwMode="auto">
              <a:xfrm>
                <a:off x="4165" y="2932"/>
                <a:ext cx="54" cy="173"/>
              </a:xfrm>
              <a:custGeom>
                <a:avLst/>
                <a:gdLst>
                  <a:gd name="T0" fmla="*/ 0 w 54"/>
                  <a:gd name="T1" fmla="*/ 0 h 173"/>
                  <a:gd name="T2" fmla="*/ 13 w 54"/>
                  <a:gd name="T3" fmla="*/ 36 h 173"/>
                  <a:gd name="T4" fmla="*/ 26 w 54"/>
                  <a:gd name="T5" fmla="*/ 80 h 173"/>
                  <a:gd name="T6" fmla="*/ 39 w 54"/>
                  <a:gd name="T7" fmla="*/ 127 h 173"/>
                  <a:gd name="T8" fmla="*/ 53 w 54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0"/>
                    </a:moveTo>
                    <a:lnTo>
                      <a:pt x="13" y="36"/>
                    </a:lnTo>
                    <a:lnTo>
                      <a:pt x="26" y="80"/>
                    </a:lnTo>
                    <a:lnTo>
                      <a:pt x="39" y="127"/>
                    </a:lnTo>
                    <a:lnTo>
                      <a:pt x="53" y="172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8" name="Freeform 200"/>
              <p:cNvSpPr>
                <a:spLocks/>
              </p:cNvSpPr>
              <p:nvPr/>
            </p:nvSpPr>
            <p:spPr bwMode="auto">
              <a:xfrm>
                <a:off x="4218" y="3104"/>
                <a:ext cx="52" cy="175"/>
              </a:xfrm>
              <a:custGeom>
                <a:avLst/>
                <a:gdLst>
                  <a:gd name="T0" fmla="*/ 0 w 52"/>
                  <a:gd name="T1" fmla="*/ 0 h 175"/>
                  <a:gd name="T2" fmla="*/ 12 w 52"/>
                  <a:gd name="T3" fmla="*/ 44 h 175"/>
                  <a:gd name="T4" fmla="*/ 25 w 52"/>
                  <a:gd name="T5" fmla="*/ 91 h 175"/>
                  <a:gd name="T6" fmla="*/ 38 w 52"/>
                  <a:gd name="T7" fmla="*/ 136 h 175"/>
                  <a:gd name="T8" fmla="*/ 51 w 52"/>
                  <a:gd name="T9" fmla="*/ 17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5">
                    <a:moveTo>
                      <a:pt x="0" y="0"/>
                    </a:moveTo>
                    <a:lnTo>
                      <a:pt x="12" y="44"/>
                    </a:lnTo>
                    <a:lnTo>
                      <a:pt x="25" y="91"/>
                    </a:lnTo>
                    <a:lnTo>
                      <a:pt x="38" y="136"/>
                    </a:lnTo>
                    <a:lnTo>
                      <a:pt x="51" y="174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9" name="Freeform 201"/>
              <p:cNvSpPr>
                <a:spLocks/>
              </p:cNvSpPr>
              <p:nvPr/>
            </p:nvSpPr>
            <p:spPr bwMode="auto">
              <a:xfrm>
                <a:off x="4269" y="3278"/>
                <a:ext cx="54" cy="110"/>
              </a:xfrm>
              <a:custGeom>
                <a:avLst/>
                <a:gdLst>
                  <a:gd name="T0" fmla="*/ 0 w 54"/>
                  <a:gd name="T1" fmla="*/ 0 h 110"/>
                  <a:gd name="T2" fmla="*/ 13 w 54"/>
                  <a:gd name="T3" fmla="*/ 33 h 110"/>
                  <a:gd name="T4" fmla="*/ 26 w 54"/>
                  <a:gd name="T5" fmla="*/ 64 h 110"/>
                  <a:gd name="T6" fmla="*/ 40 w 54"/>
                  <a:gd name="T7" fmla="*/ 91 h 110"/>
                  <a:gd name="T8" fmla="*/ 53 w 54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0">
                    <a:moveTo>
                      <a:pt x="0" y="0"/>
                    </a:moveTo>
                    <a:lnTo>
                      <a:pt x="13" y="33"/>
                    </a:lnTo>
                    <a:lnTo>
                      <a:pt x="26" y="64"/>
                    </a:lnTo>
                    <a:lnTo>
                      <a:pt x="40" y="91"/>
                    </a:lnTo>
                    <a:lnTo>
                      <a:pt x="53" y="109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0" name="Freeform 202"/>
              <p:cNvSpPr>
                <a:spLocks/>
              </p:cNvSpPr>
              <p:nvPr/>
            </p:nvSpPr>
            <p:spPr bwMode="auto">
              <a:xfrm>
                <a:off x="4322" y="3387"/>
                <a:ext cx="54" cy="17"/>
              </a:xfrm>
              <a:custGeom>
                <a:avLst/>
                <a:gdLst>
                  <a:gd name="T0" fmla="*/ 0 w 54"/>
                  <a:gd name="T1" fmla="*/ 0 h 17"/>
                  <a:gd name="T2" fmla="*/ 13 w 54"/>
                  <a:gd name="T3" fmla="*/ 11 h 17"/>
                  <a:gd name="T4" fmla="*/ 26 w 54"/>
                  <a:gd name="T5" fmla="*/ 16 h 17"/>
                  <a:gd name="T6" fmla="*/ 39 w 54"/>
                  <a:gd name="T7" fmla="*/ 11 h 17"/>
                  <a:gd name="T8" fmla="*/ 53 w 5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0"/>
                    </a:moveTo>
                    <a:lnTo>
                      <a:pt x="13" y="11"/>
                    </a:lnTo>
                    <a:lnTo>
                      <a:pt x="26" y="16"/>
                    </a:lnTo>
                    <a:lnTo>
                      <a:pt x="39" y="11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1" name="Freeform 203"/>
              <p:cNvSpPr>
                <a:spLocks/>
              </p:cNvSpPr>
              <p:nvPr/>
            </p:nvSpPr>
            <p:spPr bwMode="auto">
              <a:xfrm>
                <a:off x="4375" y="3278"/>
                <a:ext cx="52" cy="110"/>
              </a:xfrm>
              <a:custGeom>
                <a:avLst/>
                <a:gdLst>
                  <a:gd name="T0" fmla="*/ 0 w 52"/>
                  <a:gd name="T1" fmla="*/ 109 h 110"/>
                  <a:gd name="T2" fmla="*/ 12 w 52"/>
                  <a:gd name="T3" fmla="*/ 91 h 110"/>
                  <a:gd name="T4" fmla="*/ 25 w 52"/>
                  <a:gd name="T5" fmla="*/ 64 h 110"/>
                  <a:gd name="T6" fmla="*/ 38 w 52"/>
                  <a:gd name="T7" fmla="*/ 33 h 110"/>
                  <a:gd name="T8" fmla="*/ 51 w 52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0">
                    <a:moveTo>
                      <a:pt x="0" y="109"/>
                    </a:moveTo>
                    <a:lnTo>
                      <a:pt x="12" y="91"/>
                    </a:lnTo>
                    <a:lnTo>
                      <a:pt x="25" y="64"/>
                    </a:lnTo>
                    <a:lnTo>
                      <a:pt x="38" y="33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2" name="Freeform 204"/>
              <p:cNvSpPr>
                <a:spLocks/>
              </p:cNvSpPr>
              <p:nvPr/>
            </p:nvSpPr>
            <p:spPr bwMode="auto">
              <a:xfrm>
                <a:off x="4426" y="3104"/>
                <a:ext cx="54" cy="175"/>
              </a:xfrm>
              <a:custGeom>
                <a:avLst/>
                <a:gdLst>
                  <a:gd name="T0" fmla="*/ 0 w 54"/>
                  <a:gd name="T1" fmla="*/ 174 h 175"/>
                  <a:gd name="T2" fmla="*/ 13 w 54"/>
                  <a:gd name="T3" fmla="*/ 136 h 175"/>
                  <a:gd name="T4" fmla="*/ 26 w 54"/>
                  <a:gd name="T5" fmla="*/ 91 h 175"/>
                  <a:gd name="T6" fmla="*/ 39 w 54"/>
                  <a:gd name="T7" fmla="*/ 44 h 175"/>
                  <a:gd name="T8" fmla="*/ 53 w 54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5">
                    <a:moveTo>
                      <a:pt x="0" y="174"/>
                    </a:moveTo>
                    <a:lnTo>
                      <a:pt x="13" y="136"/>
                    </a:lnTo>
                    <a:lnTo>
                      <a:pt x="26" y="91"/>
                    </a:lnTo>
                    <a:lnTo>
                      <a:pt x="39" y="44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3" name="Freeform 205"/>
              <p:cNvSpPr>
                <a:spLocks/>
              </p:cNvSpPr>
              <p:nvPr/>
            </p:nvSpPr>
            <p:spPr bwMode="auto">
              <a:xfrm>
                <a:off x="4479" y="2932"/>
                <a:ext cx="53" cy="173"/>
              </a:xfrm>
              <a:custGeom>
                <a:avLst/>
                <a:gdLst>
                  <a:gd name="T0" fmla="*/ 0 w 53"/>
                  <a:gd name="T1" fmla="*/ 172 h 173"/>
                  <a:gd name="T2" fmla="*/ 13 w 53"/>
                  <a:gd name="T3" fmla="*/ 127 h 173"/>
                  <a:gd name="T4" fmla="*/ 26 w 53"/>
                  <a:gd name="T5" fmla="*/ 80 h 173"/>
                  <a:gd name="T6" fmla="*/ 39 w 53"/>
                  <a:gd name="T7" fmla="*/ 36 h 173"/>
                  <a:gd name="T8" fmla="*/ 52 w 53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3">
                    <a:moveTo>
                      <a:pt x="0" y="172"/>
                    </a:moveTo>
                    <a:lnTo>
                      <a:pt x="13" y="127"/>
                    </a:lnTo>
                    <a:lnTo>
                      <a:pt x="26" y="80"/>
                    </a:lnTo>
                    <a:lnTo>
                      <a:pt x="39" y="36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4" name="Freeform 206"/>
              <p:cNvSpPr>
                <a:spLocks/>
              </p:cNvSpPr>
              <p:nvPr/>
            </p:nvSpPr>
            <p:spPr bwMode="auto">
              <a:xfrm>
                <a:off x="4531" y="2822"/>
                <a:ext cx="54" cy="111"/>
              </a:xfrm>
              <a:custGeom>
                <a:avLst/>
                <a:gdLst>
                  <a:gd name="T0" fmla="*/ 0 w 54"/>
                  <a:gd name="T1" fmla="*/ 110 h 111"/>
                  <a:gd name="T2" fmla="*/ 13 w 54"/>
                  <a:gd name="T3" fmla="*/ 75 h 111"/>
                  <a:gd name="T4" fmla="*/ 26 w 54"/>
                  <a:gd name="T5" fmla="*/ 44 h 111"/>
                  <a:gd name="T6" fmla="*/ 39 w 54"/>
                  <a:gd name="T7" fmla="*/ 17 h 111"/>
                  <a:gd name="T8" fmla="*/ 53 w 5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1">
                    <a:moveTo>
                      <a:pt x="0" y="110"/>
                    </a:moveTo>
                    <a:lnTo>
                      <a:pt x="13" y="75"/>
                    </a:lnTo>
                    <a:lnTo>
                      <a:pt x="26" y="44"/>
                    </a:lnTo>
                    <a:lnTo>
                      <a:pt x="39" y="17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" name="Freeform 207"/>
              <p:cNvSpPr>
                <a:spLocks/>
              </p:cNvSpPr>
              <p:nvPr/>
            </p:nvSpPr>
            <p:spPr bwMode="auto">
              <a:xfrm>
                <a:off x="4584" y="2809"/>
                <a:ext cx="53" cy="17"/>
              </a:xfrm>
              <a:custGeom>
                <a:avLst/>
                <a:gdLst>
                  <a:gd name="T0" fmla="*/ 0 w 53"/>
                  <a:gd name="T1" fmla="*/ 16 h 17"/>
                  <a:gd name="T2" fmla="*/ 13 w 53"/>
                  <a:gd name="T3" fmla="*/ 4 h 17"/>
                  <a:gd name="T4" fmla="*/ 25 w 53"/>
                  <a:gd name="T5" fmla="*/ 0 h 17"/>
                  <a:gd name="T6" fmla="*/ 38 w 53"/>
                  <a:gd name="T7" fmla="*/ 4 h 17"/>
                  <a:gd name="T8" fmla="*/ 52 w 53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">
                    <a:moveTo>
                      <a:pt x="0" y="16"/>
                    </a:moveTo>
                    <a:lnTo>
                      <a:pt x="13" y="4"/>
                    </a:lnTo>
                    <a:lnTo>
                      <a:pt x="25" y="0"/>
                    </a:lnTo>
                    <a:lnTo>
                      <a:pt x="38" y="4"/>
                    </a:lnTo>
                    <a:lnTo>
                      <a:pt x="52" y="16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" name="Freeform 208"/>
              <p:cNvSpPr>
                <a:spLocks/>
              </p:cNvSpPr>
              <p:nvPr/>
            </p:nvSpPr>
            <p:spPr bwMode="auto">
              <a:xfrm>
                <a:off x="4636" y="2822"/>
                <a:ext cx="52" cy="111"/>
              </a:xfrm>
              <a:custGeom>
                <a:avLst/>
                <a:gdLst>
                  <a:gd name="T0" fmla="*/ 0 w 52"/>
                  <a:gd name="T1" fmla="*/ 0 h 111"/>
                  <a:gd name="T2" fmla="*/ 12 w 52"/>
                  <a:gd name="T3" fmla="*/ 17 h 111"/>
                  <a:gd name="T4" fmla="*/ 25 w 52"/>
                  <a:gd name="T5" fmla="*/ 44 h 111"/>
                  <a:gd name="T6" fmla="*/ 38 w 52"/>
                  <a:gd name="T7" fmla="*/ 75 h 111"/>
                  <a:gd name="T8" fmla="*/ 51 w 52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1">
                    <a:moveTo>
                      <a:pt x="0" y="0"/>
                    </a:moveTo>
                    <a:lnTo>
                      <a:pt x="12" y="17"/>
                    </a:lnTo>
                    <a:lnTo>
                      <a:pt x="25" y="44"/>
                    </a:lnTo>
                    <a:lnTo>
                      <a:pt x="38" y="75"/>
                    </a:lnTo>
                    <a:lnTo>
                      <a:pt x="51" y="11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7" name="Freeform 209"/>
              <p:cNvSpPr>
                <a:spLocks/>
              </p:cNvSpPr>
              <p:nvPr/>
            </p:nvSpPr>
            <p:spPr bwMode="auto">
              <a:xfrm>
                <a:off x="4687" y="2932"/>
                <a:ext cx="54" cy="173"/>
              </a:xfrm>
              <a:custGeom>
                <a:avLst/>
                <a:gdLst>
                  <a:gd name="T0" fmla="*/ 0 w 54"/>
                  <a:gd name="T1" fmla="*/ 0 h 173"/>
                  <a:gd name="T2" fmla="*/ 13 w 54"/>
                  <a:gd name="T3" fmla="*/ 36 h 173"/>
                  <a:gd name="T4" fmla="*/ 26 w 54"/>
                  <a:gd name="T5" fmla="*/ 80 h 173"/>
                  <a:gd name="T6" fmla="*/ 39 w 54"/>
                  <a:gd name="T7" fmla="*/ 127 h 173"/>
                  <a:gd name="T8" fmla="*/ 53 w 54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0"/>
                    </a:moveTo>
                    <a:lnTo>
                      <a:pt x="13" y="36"/>
                    </a:lnTo>
                    <a:lnTo>
                      <a:pt x="26" y="80"/>
                    </a:lnTo>
                    <a:lnTo>
                      <a:pt x="39" y="127"/>
                    </a:lnTo>
                    <a:lnTo>
                      <a:pt x="53" y="172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8" name="Freeform 210"/>
              <p:cNvSpPr>
                <a:spLocks/>
              </p:cNvSpPr>
              <p:nvPr/>
            </p:nvSpPr>
            <p:spPr bwMode="auto">
              <a:xfrm>
                <a:off x="4740" y="3104"/>
                <a:ext cx="53" cy="175"/>
              </a:xfrm>
              <a:custGeom>
                <a:avLst/>
                <a:gdLst>
                  <a:gd name="T0" fmla="*/ 0 w 53"/>
                  <a:gd name="T1" fmla="*/ 0 h 175"/>
                  <a:gd name="T2" fmla="*/ 13 w 53"/>
                  <a:gd name="T3" fmla="*/ 44 h 175"/>
                  <a:gd name="T4" fmla="*/ 26 w 53"/>
                  <a:gd name="T5" fmla="*/ 91 h 175"/>
                  <a:gd name="T6" fmla="*/ 39 w 53"/>
                  <a:gd name="T7" fmla="*/ 136 h 175"/>
                  <a:gd name="T8" fmla="*/ 52 w 53"/>
                  <a:gd name="T9" fmla="*/ 17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5">
                    <a:moveTo>
                      <a:pt x="0" y="0"/>
                    </a:moveTo>
                    <a:lnTo>
                      <a:pt x="13" y="44"/>
                    </a:lnTo>
                    <a:lnTo>
                      <a:pt x="26" y="91"/>
                    </a:lnTo>
                    <a:lnTo>
                      <a:pt x="39" y="136"/>
                    </a:lnTo>
                    <a:lnTo>
                      <a:pt x="52" y="174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9" name="Freeform 211"/>
              <p:cNvSpPr>
                <a:spLocks/>
              </p:cNvSpPr>
              <p:nvPr/>
            </p:nvSpPr>
            <p:spPr bwMode="auto">
              <a:xfrm>
                <a:off x="4792" y="3278"/>
                <a:ext cx="52" cy="110"/>
              </a:xfrm>
              <a:custGeom>
                <a:avLst/>
                <a:gdLst>
                  <a:gd name="T0" fmla="*/ 0 w 52"/>
                  <a:gd name="T1" fmla="*/ 0 h 110"/>
                  <a:gd name="T2" fmla="*/ 12 w 52"/>
                  <a:gd name="T3" fmla="*/ 33 h 110"/>
                  <a:gd name="T4" fmla="*/ 25 w 52"/>
                  <a:gd name="T5" fmla="*/ 64 h 110"/>
                  <a:gd name="T6" fmla="*/ 38 w 52"/>
                  <a:gd name="T7" fmla="*/ 91 h 110"/>
                  <a:gd name="T8" fmla="*/ 51 w 52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0">
                    <a:moveTo>
                      <a:pt x="0" y="0"/>
                    </a:moveTo>
                    <a:lnTo>
                      <a:pt x="12" y="33"/>
                    </a:lnTo>
                    <a:lnTo>
                      <a:pt x="25" y="64"/>
                    </a:lnTo>
                    <a:lnTo>
                      <a:pt x="38" y="91"/>
                    </a:lnTo>
                    <a:lnTo>
                      <a:pt x="51" y="109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0" name="Freeform 212"/>
              <p:cNvSpPr>
                <a:spLocks/>
              </p:cNvSpPr>
              <p:nvPr/>
            </p:nvSpPr>
            <p:spPr bwMode="auto">
              <a:xfrm>
                <a:off x="4843" y="3387"/>
                <a:ext cx="53" cy="17"/>
              </a:xfrm>
              <a:custGeom>
                <a:avLst/>
                <a:gdLst>
                  <a:gd name="T0" fmla="*/ 0 w 53"/>
                  <a:gd name="T1" fmla="*/ 0 h 17"/>
                  <a:gd name="T2" fmla="*/ 13 w 53"/>
                  <a:gd name="T3" fmla="*/ 11 h 17"/>
                  <a:gd name="T4" fmla="*/ 26 w 53"/>
                  <a:gd name="T5" fmla="*/ 16 h 17"/>
                  <a:gd name="T6" fmla="*/ 38 w 53"/>
                  <a:gd name="T7" fmla="*/ 11 h 17"/>
                  <a:gd name="T8" fmla="*/ 52 w 53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">
                    <a:moveTo>
                      <a:pt x="0" y="0"/>
                    </a:moveTo>
                    <a:lnTo>
                      <a:pt x="13" y="11"/>
                    </a:lnTo>
                    <a:lnTo>
                      <a:pt x="26" y="16"/>
                    </a:lnTo>
                    <a:lnTo>
                      <a:pt x="38" y="11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1" name="Freeform 213"/>
              <p:cNvSpPr>
                <a:spLocks/>
              </p:cNvSpPr>
              <p:nvPr/>
            </p:nvSpPr>
            <p:spPr bwMode="auto">
              <a:xfrm>
                <a:off x="4895" y="3278"/>
                <a:ext cx="54" cy="110"/>
              </a:xfrm>
              <a:custGeom>
                <a:avLst/>
                <a:gdLst>
                  <a:gd name="T0" fmla="*/ 0 w 54"/>
                  <a:gd name="T1" fmla="*/ 109 h 110"/>
                  <a:gd name="T2" fmla="*/ 13 w 54"/>
                  <a:gd name="T3" fmla="*/ 91 h 110"/>
                  <a:gd name="T4" fmla="*/ 26 w 54"/>
                  <a:gd name="T5" fmla="*/ 64 h 110"/>
                  <a:gd name="T6" fmla="*/ 39 w 54"/>
                  <a:gd name="T7" fmla="*/ 33 h 110"/>
                  <a:gd name="T8" fmla="*/ 53 w 5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0">
                    <a:moveTo>
                      <a:pt x="0" y="109"/>
                    </a:moveTo>
                    <a:lnTo>
                      <a:pt x="13" y="91"/>
                    </a:lnTo>
                    <a:lnTo>
                      <a:pt x="26" y="64"/>
                    </a:lnTo>
                    <a:lnTo>
                      <a:pt x="39" y="33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2" name="Freeform 214"/>
              <p:cNvSpPr>
                <a:spLocks/>
              </p:cNvSpPr>
              <p:nvPr/>
            </p:nvSpPr>
            <p:spPr bwMode="auto">
              <a:xfrm>
                <a:off x="4948" y="3104"/>
                <a:ext cx="53" cy="175"/>
              </a:xfrm>
              <a:custGeom>
                <a:avLst/>
                <a:gdLst>
                  <a:gd name="T0" fmla="*/ 0 w 53"/>
                  <a:gd name="T1" fmla="*/ 174 h 175"/>
                  <a:gd name="T2" fmla="*/ 13 w 53"/>
                  <a:gd name="T3" fmla="*/ 136 h 175"/>
                  <a:gd name="T4" fmla="*/ 26 w 53"/>
                  <a:gd name="T5" fmla="*/ 91 h 175"/>
                  <a:gd name="T6" fmla="*/ 39 w 53"/>
                  <a:gd name="T7" fmla="*/ 44 h 175"/>
                  <a:gd name="T8" fmla="*/ 52 w 53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5">
                    <a:moveTo>
                      <a:pt x="0" y="174"/>
                    </a:moveTo>
                    <a:lnTo>
                      <a:pt x="13" y="136"/>
                    </a:lnTo>
                    <a:lnTo>
                      <a:pt x="26" y="91"/>
                    </a:lnTo>
                    <a:lnTo>
                      <a:pt x="39" y="44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3" name="Freeform 215"/>
              <p:cNvSpPr>
                <a:spLocks/>
              </p:cNvSpPr>
              <p:nvPr/>
            </p:nvSpPr>
            <p:spPr bwMode="auto">
              <a:xfrm>
                <a:off x="5000" y="2932"/>
                <a:ext cx="54" cy="173"/>
              </a:xfrm>
              <a:custGeom>
                <a:avLst/>
                <a:gdLst>
                  <a:gd name="T0" fmla="*/ 0 w 54"/>
                  <a:gd name="T1" fmla="*/ 172 h 173"/>
                  <a:gd name="T2" fmla="*/ 13 w 54"/>
                  <a:gd name="T3" fmla="*/ 127 h 173"/>
                  <a:gd name="T4" fmla="*/ 26 w 54"/>
                  <a:gd name="T5" fmla="*/ 80 h 173"/>
                  <a:gd name="T6" fmla="*/ 39 w 54"/>
                  <a:gd name="T7" fmla="*/ 36 h 173"/>
                  <a:gd name="T8" fmla="*/ 53 w 5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172"/>
                    </a:moveTo>
                    <a:lnTo>
                      <a:pt x="13" y="127"/>
                    </a:lnTo>
                    <a:lnTo>
                      <a:pt x="26" y="80"/>
                    </a:lnTo>
                    <a:lnTo>
                      <a:pt x="39" y="36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4" name="Freeform 216"/>
              <p:cNvSpPr>
                <a:spLocks/>
              </p:cNvSpPr>
              <p:nvPr/>
            </p:nvSpPr>
            <p:spPr bwMode="auto">
              <a:xfrm>
                <a:off x="5053" y="2822"/>
                <a:ext cx="52" cy="111"/>
              </a:xfrm>
              <a:custGeom>
                <a:avLst/>
                <a:gdLst>
                  <a:gd name="T0" fmla="*/ 0 w 52"/>
                  <a:gd name="T1" fmla="*/ 110 h 111"/>
                  <a:gd name="T2" fmla="*/ 12 w 52"/>
                  <a:gd name="T3" fmla="*/ 75 h 111"/>
                  <a:gd name="T4" fmla="*/ 25 w 52"/>
                  <a:gd name="T5" fmla="*/ 44 h 111"/>
                  <a:gd name="T6" fmla="*/ 38 w 52"/>
                  <a:gd name="T7" fmla="*/ 17 h 111"/>
                  <a:gd name="T8" fmla="*/ 51 w 52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1">
                    <a:moveTo>
                      <a:pt x="0" y="110"/>
                    </a:moveTo>
                    <a:lnTo>
                      <a:pt x="12" y="75"/>
                    </a:lnTo>
                    <a:lnTo>
                      <a:pt x="25" y="44"/>
                    </a:lnTo>
                    <a:lnTo>
                      <a:pt x="38" y="17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5" name="Freeform 217"/>
              <p:cNvSpPr>
                <a:spLocks/>
              </p:cNvSpPr>
              <p:nvPr/>
            </p:nvSpPr>
            <p:spPr bwMode="auto">
              <a:xfrm>
                <a:off x="5104" y="2809"/>
                <a:ext cx="54" cy="17"/>
              </a:xfrm>
              <a:custGeom>
                <a:avLst/>
                <a:gdLst>
                  <a:gd name="T0" fmla="*/ 0 w 54"/>
                  <a:gd name="T1" fmla="*/ 16 h 17"/>
                  <a:gd name="T2" fmla="*/ 13 w 54"/>
                  <a:gd name="T3" fmla="*/ 4 h 17"/>
                  <a:gd name="T4" fmla="*/ 26 w 54"/>
                  <a:gd name="T5" fmla="*/ 0 h 17"/>
                  <a:gd name="T6" fmla="*/ 39 w 54"/>
                  <a:gd name="T7" fmla="*/ 4 h 17"/>
                  <a:gd name="T8" fmla="*/ 53 w 54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16"/>
                    </a:moveTo>
                    <a:lnTo>
                      <a:pt x="13" y="4"/>
                    </a:lnTo>
                    <a:lnTo>
                      <a:pt x="26" y="0"/>
                    </a:lnTo>
                    <a:lnTo>
                      <a:pt x="39" y="4"/>
                    </a:lnTo>
                    <a:lnTo>
                      <a:pt x="53" y="16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6" name="Freeform 218"/>
              <p:cNvSpPr>
                <a:spLocks/>
              </p:cNvSpPr>
              <p:nvPr/>
            </p:nvSpPr>
            <p:spPr bwMode="auto">
              <a:xfrm>
                <a:off x="5157" y="2822"/>
                <a:ext cx="54" cy="111"/>
              </a:xfrm>
              <a:custGeom>
                <a:avLst/>
                <a:gdLst>
                  <a:gd name="T0" fmla="*/ 0 w 54"/>
                  <a:gd name="T1" fmla="*/ 0 h 111"/>
                  <a:gd name="T2" fmla="*/ 12 w 54"/>
                  <a:gd name="T3" fmla="*/ 17 h 111"/>
                  <a:gd name="T4" fmla="*/ 26 w 54"/>
                  <a:gd name="T5" fmla="*/ 44 h 111"/>
                  <a:gd name="T6" fmla="*/ 39 w 54"/>
                  <a:gd name="T7" fmla="*/ 75 h 111"/>
                  <a:gd name="T8" fmla="*/ 53 w 54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1">
                    <a:moveTo>
                      <a:pt x="0" y="0"/>
                    </a:moveTo>
                    <a:lnTo>
                      <a:pt x="12" y="17"/>
                    </a:lnTo>
                    <a:lnTo>
                      <a:pt x="26" y="44"/>
                    </a:lnTo>
                    <a:lnTo>
                      <a:pt x="39" y="75"/>
                    </a:lnTo>
                    <a:lnTo>
                      <a:pt x="53" y="11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7" name="Freeform 219"/>
              <p:cNvSpPr>
                <a:spLocks/>
              </p:cNvSpPr>
              <p:nvPr/>
            </p:nvSpPr>
            <p:spPr bwMode="auto">
              <a:xfrm>
                <a:off x="5210" y="2932"/>
                <a:ext cx="52" cy="173"/>
              </a:xfrm>
              <a:custGeom>
                <a:avLst/>
                <a:gdLst>
                  <a:gd name="T0" fmla="*/ 0 w 52"/>
                  <a:gd name="T1" fmla="*/ 0 h 173"/>
                  <a:gd name="T2" fmla="*/ 12 w 52"/>
                  <a:gd name="T3" fmla="*/ 36 h 173"/>
                  <a:gd name="T4" fmla="*/ 25 w 52"/>
                  <a:gd name="T5" fmla="*/ 80 h 173"/>
                  <a:gd name="T6" fmla="*/ 38 w 52"/>
                  <a:gd name="T7" fmla="*/ 127 h 173"/>
                  <a:gd name="T8" fmla="*/ 51 w 52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3">
                    <a:moveTo>
                      <a:pt x="0" y="0"/>
                    </a:moveTo>
                    <a:lnTo>
                      <a:pt x="12" y="36"/>
                    </a:lnTo>
                    <a:lnTo>
                      <a:pt x="25" y="80"/>
                    </a:lnTo>
                    <a:lnTo>
                      <a:pt x="38" y="127"/>
                    </a:lnTo>
                    <a:lnTo>
                      <a:pt x="51" y="172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8" name="Freeform 220"/>
              <p:cNvSpPr>
                <a:spLocks/>
              </p:cNvSpPr>
              <p:nvPr/>
            </p:nvSpPr>
            <p:spPr bwMode="auto">
              <a:xfrm>
                <a:off x="5261" y="3104"/>
                <a:ext cx="54" cy="175"/>
              </a:xfrm>
              <a:custGeom>
                <a:avLst/>
                <a:gdLst>
                  <a:gd name="T0" fmla="*/ 0 w 54"/>
                  <a:gd name="T1" fmla="*/ 0 h 175"/>
                  <a:gd name="T2" fmla="*/ 13 w 54"/>
                  <a:gd name="T3" fmla="*/ 44 h 175"/>
                  <a:gd name="T4" fmla="*/ 26 w 54"/>
                  <a:gd name="T5" fmla="*/ 91 h 175"/>
                  <a:gd name="T6" fmla="*/ 39 w 54"/>
                  <a:gd name="T7" fmla="*/ 136 h 175"/>
                  <a:gd name="T8" fmla="*/ 53 w 54"/>
                  <a:gd name="T9" fmla="*/ 17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5">
                    <a:moveTo>
                      <a:pt x="0" y="0"/>
                    </a:moveTo>
                    <a:lnTo>
                      <a:pt x="13" y="44"/>
                    </a:lnTo>
                    <a:lnTo>
                      <a:pt x="26" y="91"/>
                    </a:lnTo>
                    <a:lnTo>
                      <a:pt x="39" y="136"/>
                    </a:lnTo>
                    <a:lnTo>
                      <a:pt x="53" y="174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9" name="Freeform 221"/>
              <p:cNvSpPr>
                <a:spLocks/>
              </p:cNvSpPr>
              <p:nvPr/>
            </p:nvSpPr>
            <p:spPr bwMode="auto">
              <a:xfrm>
                <a:off x="5314" y="3278"/>
                <a:ext cx="52" cy="110"/>
              </a:xfrm>
              <a:custGeom>
                <a:avLst/>
                <a:gdLst>
                  <a:gd name="T0" fmla="*/ 0 w 52"/>
                  <a:gd name="T1" fmla="*/ 0 h 110"/>
                  <a:gd name="T2" fmla="*/ 12 w 52"/>
                  <a:gd name="T3" fmla="*/ 33 h 110"/>
                  <a:gd name="T4" fmla="*/ 25 w 52"/>
                  <a:gd name="T5" fmla="*/ 64 h 110"/>
                  <a:gd name="T6" fmla="*/ 38 w 52"/>
                  <a:gd name="T7" fmla="*/ 91 h 110"/>
                  <a:gd name="T8" fmla="*/ 51 w 52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0">
                    <a:moveTo>
                      <a:pt x="0" y="0"/>
                    </a:moveTo>
                    <a:lnTo>
                      <a:pt x="12" y="33"/>
                    </a:lnTo>
                    <a:lnTo>
                      <a:pt x="25" y="64"/>
                    </a:lnTo>
                    <a:lnTo>
                      <a:pt x="38" y="91"/>
                    </a:lnTo>
                    <a:lnTo>
                      <a:pt x="51" y="109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0" name="Freeform 222"/>
              <p:cNvSpPr>
                <a:spLocks/>
              </p:cNvSpPr>
              <p:nvPr/>
            </p:nvSpPr>
            <p:spPr bwMode="auto">
              <a:xfrm>
                <a:off x="5365" y="3387"/>
                <a:ext cx="54" cy="17"/>
              </a:xfrm>
              <a:custGeom>
                <a:avLst/>
                <a:gdLst>
                  <a:gd name="T0" fmla="*/ 0 w 54"/>
                  <a:gd name="T1" fmla="*/ 0 h 17"/>
                  <a:gd name="T2" fmla="*/ 13 w 54"/>
                  <a:gd name="T3" fmla="*/ 11 h 17"/>
                  <a:gd name="T4" fmla="*/ 26 w 54"/>
                  <a:gd name="T5" fmla="*/ 16 h 17"/>
                  <a:gd name="T6" fmla="*/ 39 w 54"/>
                  <a:gd name="T7" fmla="*/ 11 h 17"/>
                  <a:gd name="T8" fmla="*/ 53 w 5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0"/>
                    </a:moveTo>
                    <a:lnTo>
                      <a:pt x="13" y="11"/>
                    </a:lnTo>
                    <a:lnTo>
                      <a:pt x="26" y="16"/>
                    </a:lnTo>
                    <a:lnTo>
                      <a:pt x="39" y="11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1" name="Freeform 223"/>
              <p:cNvSpPr>
                <a:spLocks/>
              </p:cNvSpPr>
              <p:nvPr/>
            </p:nvSpPr>
            <p:spPr bwMode="auto">
              <a:xfrm>
                <a:off x="5418" y="3278"/>
                <a:ext cx="54" cy="110"/>
              </a:xfrm>
              <a:custGeom>
                <a:avLst/>
                <a:gdLst>
                  <a:gd name="T0" fmla="*/ 0 w 54"/>
                  <a:gd name="T1" fmla="*/ 109 h 110"/>
                  <a:gd name="T2" fmla="*/ 13 w 54"/>
                  <a:gd name="T3" fmla="*/ 91 h 110"/>
                  <a:gd name="T4" fmla="*/ 26 w 54"/>
                  <a:gd name="T5" fmla="*/ 64 h 110"/>
                  <a:gd name="T6" fmla="*/ 39 w 54"/>
                  <a:gd name="T7" fmla="*/ 33 h 110"/>
                  <a:gd name="T8" fmla="*/ 53 w 5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0">
                    <a:moveTo>
                      <a:pt x="0" y="109"/>
                    </a:moveTo>
                    <a:lnTo>
                      <a:pt x="13" y="91"/>
                    </a:lnTo>
                    <a:lnTo>
                      <a:pt x="26" y="64"/>
                    </a:lnTo>
                    <a:lnTo>
                      <a:pt x="39" y="33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2" name="Freeform 224"/>
              <p:cNvSpPr>
                <a:spLocks/>
              </p:cNvSpPr>
              <p:nvPr/>
            </p:nvSpPr>
            <p:spPr bwMode="auto">
              <a:xfrm>
                <a:off x="5471" y="3104"/>
                <a:ext cx="52" cy="175"/>
              </a:xfrm>
              <a:custGeom>
                <a:avLst/>
                <a:gdLst>
                  <a:gd name="T0" fmla="*/ 0 w 52"/>
                  <a:gd name="T1" fmla="*/ 174 h 175"/>
                  <a:gd name="T2" fmla="*/ 12 w 52"/>
                  <a:gd name="T3" fmla="*/ 136 h 175"/>
                  <a:gd name="T4" fmla="*/ 25 w 52"/>
                  <a:gd name="T5" fmla="*/ 91 h 175"/>
                  <a:gd name="T6" fmla="*/ 38 w 52"/>
                  <a:gd name="T7" fmla="*/ 44 h 175"/>
                  <a:gd name="T8" fmla="*/ 51 w 52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5">
                    <a:moveTo>
                      <a:pt x="0" y="174"/>
                    </a:moveTo>
                    <a:lnTo>
                      <a:pt x="12" y="136"/>
                    </a:lnTo>
                    <a:lnTo>
                      <a:pt x="25" y="91"/>
                    </a:lnTo>
                    <a:lnTo>
                      <a:pt x="38" y="44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99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753" name="Group 225"/>
            <p:cNvGrpSpPr>
              <a:grpSpLocks/>
            </p:cNvGrpSpPr>
            <p:nvPr/>
          </p:nvGrpSpPr>
          <p:grpSpPr bwMode="auto">
            <a:xfrm flipH="1">
              <a:off x="2410" y="3059"/>
              <a:ext cx="933" cy="167"/>
              <a:chOff x="3957" y="2809"/>
              <a:chExt cx="1566" cy="595"/>
            </a:xfrm>
          </p:grpSpPr>
          <p:sp>
            <p:nvSpPr>
              <p:cNvPr id="22754" name="Freeform 226"/>
              <p:cNvSpPr>
                <a:spLocks/>
              </p:cNvSpPr>
              <p:nvPr/>
            </p:nvSpPr>
            <p:spPr bwMode="auto">
              <a:xfrm>
                <a:off x="3957" y="2932"/>
                <a:ext cx="52" cy="173"/>
              </a:xfrm>
              <a:custGeom>
                <a:avLst/>
                <a:gdLst>
                  <a:gd name="T0" fmla="*/ 0 w 52"/>
                  <a:gd name="T1" fmla="*/ 172 h 173"/>
                  <a:gd name="T2" fmla="*/ 12 w 52"/>
                  <a:gd name="T3" fmla="*/ 127 h 173"/>
                  <a:gd name="T4" fmla="*/ 25 w 52"/>
                  <a:gd name="T5" fmla="*/ 80 h 173"/>
                  <a:gd name="T6" fmla="*/ 38 w 52"/>
                  <a:gd name="T7" fmla="*/ 36 h 173"/>
                  <a:gd name="T8" fmla="*/ 51 w 52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3">
                    <a:moveTo>
                      <a:pt x="0" y="172"/>
                    </a:moveTo>
                    <a:lnTo>
                      <a:pt x="12" y="127"/>
                    </a:lnTo>
                    <a:lnTo>
                      <a:pt x="25" y="80"/>
                    </a:lnTo>
                    <a:lnTo>
                      <a:pt x="38" y="36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5" name="Freeform 227"/>
              <p:cNvSpPr>
                <a:spLocks/>
              </p:cNvSpPr>
              <p:nvPr/>
            </p:nvSpPr>
            <p:spPr bwMode="auto">
              <a:xfrm>
                <a:off x="4008" y="2822"/>
                <a:ext cx="54" cy="111"/>
              </a:xfrm>
              <a:custGeom>
                <a:avLst/>
                <a:gdLst>
                  <a:gd name="T0" fmla="*/ 0 w 54"/>
                  <a:gd name="T1" fmla="*/ 110 h 111"/>
                  <a:gd name="T2" fmla="*/ 13 w 54"/>
                  <a:gd name="T3" fmla="*/ 75 h 111"/>
                  <a:gd name="T4" fmla="*/ 26 w 54"/>
                  <a:gd name="T5" fmla="*/ 44 h 111"/>
                  <a:gd name="T6" fmla="*/ 39 w 54"/>
                  <a:gd name="T7" fmla="*/ 17 h 111"/>
                  <a:gd name="T8" fmla="*/ 53 w 5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1">
                    <a:moveTo>
                      <a:pt x="0" y="110"/>
                    </a:moveTo>
                    <a:lnTo>
                      <a:pt x="13" y="75"/>
                    </a:lnTo>
                    <a:lnTo>
                      <a:pt x="26" y="44"/>
                    </a:lnTo>
                    <a:lnTo>
                      <a:pt x="39" y="17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6" name="Freeform 228"/>
              <p:cNvSpPr>
                <a:spLocks/>
              </p:cNvSpPr>
              <p:nvPr/>
            </p:nvSpPr>
            <p:spPr bwMode="auto">
              <a:xfrm>
                <a:off x="4061" y="2809"/>
                <a:ext cx="54" cy="17"/>
              </a:xfrm>
              <a:custGeom>
                <a:avLst/>
                <a:gdLst>
                  <a:gd name="T0" fmla="*/ 0 w 54"/>
                  <a:gd name="T1" fmla="*/ 16 h 17"/>
                  <a:gd name="T2" fmla="*/ 13 w 54"/>
                  <a:gd name="T3" fmla="*/ 4 h 17"/>
                  <a:gd name="T4" fmla="*/ 26 w 54"/>
                  <a:gd name="T5" fmla="*/ 0 h 17"/>
                  <a:gd name="T6" fmla="*/ 39 w 54"/>
                  <a:gd name="T7" fmla="*/ 4 h 17"/>
                  <a:gd name="T8" fmla="*/ 53 w 54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16"/>
                    </a:moveTo>
                    <a:lnTo>
                      <a:pt x="13" y="4"/>
                    </a:lnTo>
                    <a:lnTo>
                      <a:pt x="26" y="0"/>
                    </a:lnTo>
                    <a:lnTo>
                      <a:pt x="39" y="4"/>
                    </a:lnTo>
                    <a:lnTo>
                      <a:pt x="53" y="16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7" name="Freeform 229"/>
              <p:cNvSpPr>
                <a:spLocks/>
              </p:cNvSpPr>
              <p:nvPr/>
            </p:nvSpPr>
            <p:spPr bwMode="auto">
              <a:xfrm>
                <a:off x="4114" y="2822"/>
                <a:ext cx="52" cy="111"/>
              </a:xfrm>
              <a:custGeom>
                <a:avLst/>
                <a:gdLst>
                  <a:gd name="T0" fmla="*/ 0 w 52"/>
                  <a:gd name="T1" fmla="*/ 0 h 111"/>
                  <a:gd name="T2" fmla="*/ 12 w 52"/>
                  <a:gd name="T3" fmla="*/ 17 h 111"/>
                  <a:gd name="T4" fmla="*/ 25 w 52"/>
                  <a:gd name="T5" fmla="*/ 44 h 111"/>
                  <a:gd name="T6" fmla="*/ 38 w 52"/>
                  <a:gd name="T7" fmla="*/ 75 h 111"/>
                  <a:gd name="T8" fmla="*/ 51 w 52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1">
                    <a:moveTo>
                      <a:pt x="0" y="0"/>
                    </a:moveTo>
                    <a:lnTo>
                      <a:pt x="12" y="17"/>
                    </a:lnTo>
                    <a:lnTo>
                      <a:pt x="25" y="44"/>
                    </a:lnTo>
                    <a:lnTo>
                      <a:pt x="38" y="75"/>
                    </a:lnTo>
                    <a:lnTo>
                      <a:pt x="51" y="11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8" name="Freeform 230"/>
              <p:cNvSpPr>
                <a:spLocks/>
              </p:cNvSpPr>
              <p:nvPr/>
            </p:nvSpPr>
            <p:spPr bwMode="auto">
              <a:xfrm>
                <a:off x="4165" y="2932"/>
                <a:ext cx="54" cy="173"/>
              </a:xfrm>
              <a:custGeom>
                <a:avLst/>
                <a:gdLst>
                  <a:gd name="T0" fmla="*/ 0 w 54"/>
                  <a:gd name="T1" fmla="*/ 0 h 173"/>
                  <a:gd name="T2" fmla="*/ 13 w 54"/>
                  <a:gd name="T3" fmla="*/ 36 h 173"/>
                  <a:gd name="T4" fmla="*/ 26 w 54"/>
                  <a:gd name="T5" fmla="*/ 80 h 173"/>
                  <a:gd name="T6" fmla="*/ 39 w 54"/>
                  <a:gd name="T7" fmla="*/ 127 h 173"/>
                  <a:gd name="T8" fmla="*/ 53 w 54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0"/>
                    </a:moveTo>
                    <a:lnTo>
                      <a:pt x="13" y="36"/>
                    </a:lnTo>
                    <a:lnTo>
                      <a:pt x="26" y="80"/>
                    </a:lnTo>
                    <a:lnTo>
                      <a:pt x="39" y="127"/>
                    </a:lnTo>
                    <a:lnTo>
                      <a:pt x="53" y="172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9" name="Freeform 231"/>
              <p:cNvSpPr>
                <a:spLocks/>
              </p:cNvSpPr>
              <p:nvPr/>
            </p:nvSpPr>
            <p:spPr bwMode="auto">
              <a:xfrm>
                <a:off x="4218" y="3104"/>
                <a:ext cx="52" cy="175"/>
              </a:xfrm>
              <a:custGeom>
                <a:avLst/>
                <a:gdLst>
                  <a:gd name="T0" fmla="*/ 0 w 52"/>
                  <a:gd name="T1" fmla="*/ 0 h 175"/>
                  <a:gd name="T2" fmla="*/ 12 w 52"/>
                  <a:gd name="T3" fmla="*/ 44 h 175"/>
                  <a:gd name="T4" fmla="*/ 25 w 52"/>
                  <a:gd name="T5" fmla="*/ 91 h 175"/>
                  <a:gd name="T6" fmla="*/ 38 w 52"/>
                  <a:gd name="T7" fmla="*/ 136 h 175"/>
                  <a:gd name="T8" fmla="*/ 51 w 52"/>
                  <a:gd name="T9" fmla="*/ 17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5">
                    <a:moveTo>
                      <a:pt x="0" y="0"/>
                    </a:moveTo>
                    <a:lnTo>
                      <a:pt x="12" y="44"/>
                    </a:lnTo>
                    <a:lnTo>
                      <a:pt x="25" y="91"/>
                    </a:lnTo>
                    <a:lnTo>
                      <a:pt x="38" y="136"/>
                    </a:lnTo>
                    <a:lnTo>
                      <a:pt x="51" y="174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0" name="Freeform 232"/>
              <p:cNvSpPr>
                <a:spLocks/>
              </p:cNvSpPr>
              <p:nvPr/>
            </p:nvSpPr>
            <p:spPr bwMode="auto">
              <a:xfrm>
                <a:off x="4269" y="3278"/>
                <a:ext cx="54" cy="110"/>
              </a:xfrm>
              <a:custGeom>
                <a:avLst/>
                <a:gdLst>
                  <a:gd name="T0" fmla="*/ 0 w 54"/>
                  <a:gd name="T1" fmla="*/ 0 h 110"/>
                  <a:gd name="T2" fmla="*/ 13 w 54"/>
                  <a:gd name="T3" fmla="*/ 33 h 110"/>
                  <a:gd name="T4" fmla="*/ 26 w 54"/>
                  <a:gd name="T5" fmla="*/ 64 h 110"/>
                  <a:gd name="T6" fmla="*/ 40 w 54"/>
                  <a:gd name="T7" fmla="*/ 91 h 110"/>
                  <a:gd name="T8" fmla="*/ 53 w 54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0">
                    <a:moveTo>
                      <a:pt x="0" y="0"/>
                    </a:moveTo>
                    <a:lnTo>
                      <a:pt x="13" y="33"/>
                    </a:lnTo>
                    <a:lnTo>
                      <a:pt x="26" y="64"/>
                    </a:lnTo>
                    <a:lnTo>
                      <a:pt x="40" y="91"/>
                    </a:lnTo>
                    <a:lnTo>
                      <a:pt x="53" y="109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1" name="Freeform 233"/>
              <p:cNvSpPr>
                <a:spLocks/>
              </p:cNvSpPr>
              <p:nvPr/>
            </p:nvSpPr>
            <p:spPr bwMode="auto">
              <a:xfrm>
                <a:off x="4322" y="3387"/>
                <a:ext cx="54" cy="17"/>
              </a:xfrm>
              <a:custGeom>
                <a:avLst/>
                <a:gdLst>
                  <a:gd name="T0" fmla="*/ 0 w 54"/>
                  <a:gd name="T1" fmla="*/ 0 h 17"/>
                  <a:gd name="T2" fmla="*/ 13 w 54"/>
                  <a:gd name="T3" fmla="*/ 11 h 17"/>
                  <a:gd name="T4" fmla="*/ 26 w 54"/>
                  <a:gd name="T5" fmla="*/ 16 h 17"/>
                  <a:gd name="T6" fmla="*/ 39 w 54"/>
                  <a:gd name="T7" fmla="*/ 11 h 17"/>
                  <a:gd name="T8" fmla="*/ 53 w 5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0"/>
                    </a:moveTo>
                    <a:lnTo>
                      <a:pt x="13" y="11"/>
                    </a:lnTo>
                    <a:lnTo>
                      <a:pt x="26" y="16"/>
                    </a:lnTo>
                    <a:lnTo>
                      <a:pt x="39" y="11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2" name="Freeform 234"/>
              <p:cNvSpPr>
                <a:spLocks/>
              </p:cNvSpPr>
              <p:nvPr/>
            </p:nvSpPr>
            <p:spPr bwMode="auto">
              <a:xfrm>
                <a:off x="4375" y="3278"/>
                <a:ext cx="52" cy="110"/>
              </a:xfrm>
              <a:custGeom>
                <a:avLst/>
                <a:gdLst>
                  <a:gd name="T0" fmla="*/ 0 w 52"/>
                  <a:gd name="T1" fmla="*/ 109 h 110"/>
                  <a:gd name="T2" fmla="*/ 12 w 52"/>
                  <a:gd name="T3" fmla="*/ 91 h 110"/>
                  <a:gd name="T4" fmla="*/ 25 w 52"/>
                  <a:gd name="T5" fmla="*/ 64 h 110"/>
                  <a:gd name="T6" fmla="*/ 38 w 52"/>
                  <a:gd name="T7" fmla="*/ 33 h 110"/>
                  <a:gd name="T8" fmla="*/ 51 w 52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0">
                    <a:moveTo>
                      <a:pt x="0" y="109"/>
                    </a:moveTo>
                    <a:lnTo>
                      <a:pt x="12" y="91"/>
                    </a:lnTo>
                    <a:lnTo>
                      <a:pt x="25" y="64"/>
                    </a:lnTo>
                    <a:lnTo>
                      <a:pt x="38" y="33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3" name="Freeform 235"/>
              <p:cNvSpPr>
                <a:spLocks/>
              </p:cNvSpPr>
              <p:nvPr/>
            </p:nvSpPr>
            <p:spPr bwMode="auto">
              <a:xfrm>
                <a:off x="4426" y="3104"/>
                <a:ext cx="54" cy="175"/>
              </a:xfrm>
              <a:custGeom>
                <a:avLst/>
                <a:gdLst>
                  <a:gd name="T0" fmla="*/ 0 w 54"/>
                  <a:gd name="T1" fmla="*/ 174 h 175"/>
                  <a:gd name="T2" fmla="*/ 13 w 54"/>
                  <a:gd name="T3" fmla="*/ 136 h 175"/>
                  <a:gd name="T4" fmla="*/ 26 w 54"/>
                  <a:gd name="T5" fmla="*/ 91 h 175"/>
                  <a:gd name="T6" fmla="*/ 39 w 54"/>
                  <a:gd name="T7" fmla="*/ 44 h 175"/>
                  <a:gd name="T8" fmla="*/ 53 w 54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5">
                    <a:moveTo>
                      <a:pt x="0" y="174"/>
                    </a:moveTo>
                    <a:lnTo>
                      <a:pt x="13" y="136"/>
                    </a:lnTo>
                    <a:lnTo>
                      <a:pt x="26" y="91"/>
                    </a:lnTo>
                    <a:lnTo>
                      <a:pt x="39" y="44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4" name="Freeform 236"/>
              <p:cNvSpPr>
                <a:spLocks/>
              </p:cNvSpPr>
              <p:nvPr/>
            </p:nvSpPr>
            <p:spPr bwMode="auto">
              <a:xfrm>
                <a:off x="4479" y="2932"/>
                <a:ext cx="53" cy="173"/>
              </a:xfrm>
              <a:custGeom>
                <a:avLst/>
                <a:gdLst>
                  <a:gd name="T0" fmla="*/ 0 w 53"/>
                  <a:gd name="T1" fmla="*/ 172 h 173"/>
                  <a:gd name="T2" fmla="*/ 13 w 53"/>
                  <a:gd name="T3" fmla="*/ 127 h 173"/>
                  <a:gd name="T4" fmla="*/ 26 w 53"/>
                  <a:gd name="T5" fmla="*/ 80 h 173"/>
                  <a:gd name="T6" fmla="*/ 39 w 53"/>
                  <a:gd name="T7" fmla="*/ 36 h 173"/>
                  <a:gd name="T8" fmla="*/ 52 w 53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3">
                    <a:moveTo>
                      <a:pt x="0" y="172"/>
                    </a:moveTo>
                    <a:lnTo>
                      <a:pt x="13" y="127"/>
                    </a:lnTo>
                    <a:lnTo>
                      <a:pt x="26" y="80"/>
                    </a:lnTo>
                    <a:lnTo>
                      <a:pt x="39" y="36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5" name="Freeform 237"/>
              <p:cNvSpPr>
                <a:spLocks/>
              </p:cNvSpPr>
              <p:nvPr/>
            </p:nvSpPr>
            <p:spPr bwMode="auto">
              <a:xfrm>
                <a:off x="4531" y="2822"/>
                <a:ext cx="54" cy="111"/>
              </a:xfrm>
              <a:custGeom>
                <a:avLst/>
                <a:gdLst>
                  <a:gd name="T0" fmla="*/ 0 w 54"/>
                  <a:gd name="T1" fmla="*/ 110 h 111"/>
                  <a:gd name="T2" fmla="*/ 13 w 54"/>
                  <a:gd name="T3" fmla="*/ 75 h 111"/>
                  <a:gd name="T4" fmla="*/ 26 w 54"/>
                  <a:gd name="T5" fmla="*/ 44 h 111"/>
                  <a:gd name="T6" fmla="*/ 39 w 54"/>
                  <a:gd name="T7" fmla="*/ 17 h 111"/>
                  <a:gd name="T8" fmla="*/ 53 w 5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1">
                    <a:moveTo>
                      <a:pt x="0" y="110"/>
                    </a:moveTo>
                    <a:lnTo>
                      <a:pt x="13" y="75"/>
                    </a:lnTo>
                    <a:lnTo>
                      <a:pt x="26" y="44"/>
                    </a:lnTo>
                    <a:lnTo>
                      <a:pt x="39" y="17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6" name="Freeform 238"/>
              <p:cNvSpPr>
                <a:spLocks/>
              </p:cNvSpPr>
              <p:nvPr/>
            </p:nvSpPr>
            <p:spPr bwMode="auto">
              <a:xfrm>
                <a:off x="4584" y="2809"/>
                <a:ext cx="53" cy="17"/>
              </a:xfrm>
              <a:custGeom>
                <a:avLst/>
                <a:gdLst>
                  <a:gd name="T0" fmla="*/ 0 w 53"/>
                  <a:gd name="T1" fmla="*/ 16 h 17"/>
                  <a:gd name="T2" fmla="*/ 13 w 53"/>
                  <a:gd name="T3" fmla="*/ 4 h 17"/>
                  <a:gd name="T4" fmla="*/ 25 w 53"/>
                  <a:gd name="T5" fmla="*/ 0 h 17"/>
                  <a:gd name="T6" fmla="*/ 38 w 53"/>
                  <a:gd name="T7" fmla="*/ 4 h 17"/>
                  <a:gd name="T8" fmla="*/ 52 w 53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">
                    <a:moveTo>
                      <a:pt x="0" y="16"/>
                    </a:moveTo>
                    <a:lnTo>
                      <a:pt x="13" y="4"/>
                    </a:lnTo>
                    <a:lnTo>
                      <a:pt x="25" y="0"/>
                    </a:lnTo>
                    <a:lnTo>
                      <a:pt x="38" y="4"/>
                    </a:lnTo>
                    <a:lnTo>
                      <a:pt x="52" y="16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7" name="Freeform 239"/>
              <p:cNvSpPr>
                <a:spLocks/>
              </p:cNvSpPr>
              <p:nvPr/>
            </p:nvSpPr>
            <p:spPr bwMode="auto">
              <a:xfrm>
                <a:off x="4636" y="2822"/>
                <a:ext cx="52" cy="111"/>
              </a:xfrm>
              <a:custGeom>
                <a:avLst/>
                <a:gdLst>
                  <a:gd name="T0" fmla="*/ 0 w 52"/>
                  <a:gd name="T1" fmla="*/ 0 h 111"/>
                  <a:gd name="T2" fmla="*/ 12 w 52"/>
                  <a:gd name="T3" fmla="*/ 17 h 111"/>
                  <a:gd name="T4" fmla="*/ 25 w 52"/>
                  <a:gd name="T5" fmla="*/ 44 h 111"/>
                  <a:gd name="T6" fmla="*/ 38 w 52"/>
                  <a:gd name="T7" fmla="*/ 75 h 111"/>
                  <a:gd name="T8" fmla="*/ 51 w 52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1">
                    <a:moveTo>
                      <a:pt x="0" y="0"/>
                    </a:moveTo>
                    <a:lnTo>
                      <a:pt x="12" y="17"/>
                    </a:lnTo>
                    <a:lnTo>
                      <a:pt x="25" y="44"/>
                    </a:lnTo>
                    <a:lnTo>
                      <a:pt x="38" y="75"/>
                    </a:lnTo>
                    <a:lnTo>
                      <a:pt x="51" y="11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8" name="Freeform 240"/>
              <p:cNvSpPr>
                <a:spLocks/>
              </p:cNvSpPr>
              <p:nvPr/>
            </p:nvSpPr>
            <p:spPr bwMode="auto">
              <a:xfrm>
                <a:off x="4687" y="2932"/>
                <a:ext cx="54" cy="173"/>
              </a:xfrm>
              <a:custGeom>
                <a:avLst/>
                <a:gdLst>
                  <a:gd name="T0" fmla="*/ 0 w 54"/>
                  <a:gd name="T1" fmla="*/ 0 h 173"/>
                  <a:gd name="T2" fmla="*/ 13 w 54"/>
                  <a:gd name="T3" fmla="*/ 36 h 173"/>
                  <a:gd name="T4" fmla="*/ 26 w 54"/>
                  <a:gd name="T5" fmla="*/ 80 h 173"/>
                  <a:gd name="T6" fmla="*/ 39 w 54"/>
                  <a:gd name="T7" fmla="*/ 127 h 173"/>
                  <a:gd name="T8" fmla="*/ 53 w 54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0"/>
                    </a:moveTo>
                    <a:lnTo>
                      <a:pt x="13" y="36"/>
                    </a:lnTo>
                    <a:lnTo>
                      <a:pt x="26" y="80"/>
                    </a:lnTo>
                    <a:lnTo>
                      <a:pt x="39" y="127"/>
                    </a:lnTo>
                    <a:lnTo>
                      <a:pt x="53" y="172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9" name="Freeform 241"/>
              <p:cNvSpPr>
                <a:spLocks/>
              </p:cNvSpPr>
              <p:nvPr/>
            </p:nvSpPr>
            <p:spPr bwMode="auto">
              <a:xfrm>
                <a:off x="4740" y="3104"/>
                <a:ext cx="53" cy="175"/>
              </a:xfrm>
              <a:custGeom>
                <a:avLst/>
                <a:gdLst>
                  <a:gd name="T0" fmla="*/ 0 w 53"/>
                  <a:gd name="T1" fmla="*/ 0 h 175"/>
                  <a:gd name="T2" fmla="*/ 13 w 53"/>
                  <a:gd name="T3" fmla="*/ 44 h 175"/>
                  <a:gd name="T4" fmla="*/ 26 w 53"/>
                  <a:gd name="T5" fmla="*/ 91 h 175"/>
                  <a:gd name="T6" fmla="*/ 39 w 53"/>
                  <a:gd name="T7" fmla="*/ 136 h 175"/>
                  <a:gd name="T8" fmla="*/ 52 w 53"/>
                  <a:gd name="T9" fmla="*/ 17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5">
                    <a:moveTo>
                      <a:pt x="0" y="0"/>
                    </a:moveTo>
                    <a:lnTo>
                      <a:pt x="13" y="44"/>
                    </a:lnTo>
                    <a:lnTo>
                      <a:pt x="26" y="91"/>
                    </a:lnTo>
                    <a:lnTo>
                      <a:pt x="39" y="136"/>
                    </a:lnTo>
                    <a:lnTo>
                      <a:pt x="52" y="174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0" name="Freeform 242"/>
              <p:cNvSpPr>
                <a:spLocks/>
              </p:cNvSpPr>
              <p:nvPr/>
            </p:nvSpPr>
            <p:spPr bwMode="auto">
              <a:xfrm>
                <a:off x="4792" y="3278"/>
                <a:ext cx="52" cy="110"/>
              </a:xfrm>
              <a:custGeom>
                <a:avLst/>
                <a:gdLst>
                  <a:gd name="T0" fmla="*/ 0 w 52"/>
                  <a:gd name="T1" fmla="*/ 0 h 110"/>
                  <a:gd name="T2" fmla="*/ 12 w 52"/>
                  <a:gd name="T3" fmla="*/ 33 h 110"/>
                  <a:gd name="T4" fmla="*/ 25 w 52"/>
                  <a:gd name="T5" fmla="*/ 64 h 110"/>
                  <a:gd name="T6" fmla="*/ 38 w 52"/>
                  <a:gd name="T7" fmla="*/ 91 h 110"/>
                  <a:gd name="T8" fmla="*/ 51 w 52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0">
                    <a:moveTo>
                      <a:pt x="0" y="0"/>
                    </a:moveTo>
                    <a:lnTo>
                      <a:pt x="12" y="33"/>
                    </a:lnTo>
                    <a:lnTo>
                      <a:pt x="25" y="64"/>
                    </a:lnTo>
                    <a:lnTo>
                      <a:pt x="38" y="91"/>
                    </a:lnTo>
                    <a:lnTo>
                      <a:pt x="51" y="109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1" name="Freeform 243"/>
              <p:cNvSpPr>
                <a:spLocks/>
              </p:cNvSpPr>
              <p:nvPr/>
            </p:nvSpPr>
            <p:spPr bwMode="auto">
              <a:xfrm>
                <a:off x="4843" y="3387"/>
                <a:ext cx="53" cy="17"/>
              </a:xfrm>
              <a:custGeom>
                <a:avLst/>
                <a:gdLst>
                  <a:gd name="T0" fmla="*/ 0 w 53"/>
                  <a:gd name="T1" fmla="*/ 0 h 17"/>
                  <a:gd name="T2" fmla="*/ 13 w 53"/>
                  <a:gd name="T3" fmla="*/ 11 h 17"/>
                  <a:gd name="T4" fmla="*/ 26 w 53"/>
                  <a:gd name="T5" fmla="*/ 16 h 17"/>
                  <a:gd name="T6" fmla="*/ 38 w 53"/>
                  <a:gd name="T7" fmla="*/ 11 h 17"/>
                  <a:gd name="T8" fmla="*/ 52 w 53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">
                    <a:moveTo>
                      <a:pt x="0" y="0"/>
                    </a:moveTo>
                    <a:lnTo>
                      <a:pt x="13" y="11"/>
                    </a:lnTo>
                    <a:lnTo>
                      <a:pt x="26" y="16"/>
                    </a:lnTo>
                    <a:lnTo>
                      <a:pt x="38" y="11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2" name="Freeform 244"/>
              <p:cNvSpPr>
                <a:spLocks/>
              </p:cNvSpPr>
              <p:nvPr/>
            </p:nvSpPr>
            <p:spPr bwMode="auto">
              <a:xfrm>
                <a:off x="4895" y="3278"/>
                <a:ext cx="54" cy="110"/>
              </a:xfrm>
              <a:custGeom>
                <a:avLst/>
                <a:gdLst>
                  <a:gd name="T0" fmla="*/ 0 w 54"/>
                  <a:gd name="T1" fmla="*/ 109 h 110"/>
                  <a:gd name="T2" fmla="*/ 13 w 54"/>
                  <a:gd name="T3" fmla="*/ 91 h 110"/>
                  <a:gd name="T4" fmla="*/ 26 w 54"/>
                  <a:gd name="T5" fmla="*/ 64 h 110"/>
                  <a:gd name="T6" fmla="*/ 39 w 54"/>
                  <a:gd name="T7" fmla="*/ 33 h 110"/>
                  <a:gd name="T8" fmla="*/ 53 w 5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0">
                    <a:moveTo>
                      <a:pt x="0" y="109"/>
                    </a:moveTo>
                    <a:lnTo>
                      <a:pt x="13" y="91"/>
                    </a:lnTo>
                    <a:lnTo>
                      <a:pt x="26" y="64"/>
                    </a:lnTo>
                    <a:lnTo>
                      <a:pt x="39" y="33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3" name="Freeform 245"/>
              <p:cNvSpPr>
                <a:spLocks/>
              </p:cNvSpPr>
              <p:nvPr/>
            </p:nvSpPr>
            <p:spPr bwMode="auto">
              <a:xfrm>
                <a:off x="4948" y="3104"/>
                <a:ext cx="53" cy="175"/>
              </a:xfrm>
              <a:custGeom>
                <a:avLst/>
                <a:gdLst>
                  <a:gd name="T0" fmla="*/ 0 w 53"/>
                  <a:gd name="T1" fmla="*/ 174 h 175"/>
                  <a:gd name="T2" fmla="*/ 13 w 53"/>
                  <a:gd name="T3" fmla="*/ 136 h 175"/>
                  <a:gd name="T4" fmla="*/ 26 w 53"/>
                  <a:gd name="T5" fmla="*/ 91 h 175"/>
                  <a:gd name="T6" fmla="*/ 39 w 53"/>
                  <a:gd name="T7" fmla="*/ 44 h 175"/>
                  <a:gd name="T8" fmla="*/ 52 w 53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5">
                    <a:moveTo>
                      <a:pt x="0" y="174"/>
                    </a:moveTo>
                    <a:lnTo>
                      <a:pt x="13" y="136"/>
                    </a:lnTo>
                    <a:lnTo>
                      <a:pt x="26" y="91"/>
                    </a:lnTo>
                    <a:lnTo>
                      <a:pt x="39" y="44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4" name="Freeform 246"/>
              <p:cNvSpPr>
                <a:spLocks/>
              </p:cNvSpPr>
              <p:nvPr/>
            </p:nvSpPr>
            <p:spPr bwMode="auto">
              <a:xfrm>
                <a:off x="5000" y="2932"/>
                <a:ext cx="54" cy="173"/>
              </a:xfrm>
              <a:custGeom>
                <a:avLst/>
                <a:gdLst>
                  <a:gd name="T0" fmla="*/ 0 w 54"/>
                  <a:gd name="T1" fmla="*/ 172 h 173"/>
                  <a:gd name="T2" fmla="*/ 13 w 54"/>
                  <a:gd name="T3" fmla="*/ 127 h 173"/>
                  <a:gd name="T4" fmla="*/ 26 w 54"/>
                  <a:gd name="T5" fmla="*/ 80 h 173"/>
                  <a:gd name="T6" fmla="*/ 39 w 54"/>
                  <a:gd name="T7" fmla="*/ 36 h 173"/>
                  <a:gd name="T8" fmla="*/ 53 w 5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172"/>
                    </a:moveTo>
                    <a:lnTo>
                      <a:pt x="13" y="127"/>
                    </a:lnTo>
                    <a:lnTo>
                      <a:pt x="26" y="80"/>
                    </a:lnTo>
                    <a:lnTo>
                      <a:pt x="39" y="36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5" name="Freeform 247"/>
              <p:cNvSpPr>
                <a:spLocks/>
              </p:cNvSpPr>
              <p:nvPr/>
            </p:nvSpPr>
            <p:spPr bwMode="auto">
              <a:xfrm>
                <a:off x="5053" y="2822"/>
                <a:ext cx="52" cy="111"/>
              </a:xfrm>
              <a:custGeom>
                <a:avLst/>
                <a:gdLst>
                  <a:gd name="T0" fmla="*/ 0 w 52"/>
                  <a:gd name="T1" fmla="*/ 110 h 111"/>
                  <a:gd name="T2" fmla="*/ 12 w 52"/>
                  <a:gd name="T3" fmla="*/ 75 h 111"/>
                  <a:gd name="T4" fmla="*/ 25 w 52"/>
                  <a:gd name="T5" fmla="*/ 44 h 111"/>
                  <a:gd name="T6" fmla="*/ 38 w 52"/>
                  <a:gd name="T7" fmla="*/ 17 h 111"/>
                  <a:gd name="T8" fmla="*/ 51 w 52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1">
                    <a:moveTo>
                      <a:pt x="0" y="110"/>
                    </a:moveTo>
                    <a:lnTo>
                      <a:pt x="12" y="75"/>
                    </a:lnTo>
                    <a:lnTo>
                      <a:pt x="25" y="44"/>
                    </a:lnTo>
                    <a:lnTo>
                      <a:pt x="38" y="17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6" name="Freeform 248"/>
              <p:cNvSpPr>
                <a:spLocks/>
              </p:cNvSpPr>
              <p:nvPr/>
            </p:nvSpPr>
            <p:spPr bwMode="auto">
              <a:xfrm>
                <a:off x="5104" y="2809"/>
                <a:ext cx="54" cy="17"/>
              </a:xfrm>
              <a:custGeom>
                <a:avLst/>
                <a:gdLst>
                  <a:gd name="T0" fmla="*/ 0 w 54"/>
                  <a:gd name="T1" fmla="*/ 16 h 17"/>
                  <a:gd name="T2" fmla="*/ 13 w 54"/>
                  <a:gd name="T3" fmla="*/ 4 h 17"/>
                  <a:gd name="T4" fmla="*/ 26 w 54"/>
                  <a:gd name="T5" fmla="*/ 0 h 17"/>
                  <a:gd name="T6" fmla="*/ 39 w 54"/>
                  <a:gd name="T7" fmla="*/ 4 h 17"/>
                  <a:gd name="T8" fmla="*/ 53 w 54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16"/>
                    </a:moveTo>
                    <a:lnTo>
                      <a:pt x="13" y="4"/>
                    </a:lnTo>
                    <a:lnTo>
                      <a:pt x="26" y="0"/>
                    </a:lnTo>
                    <a:lnTo>
                      <a:pt x="39" y="4"/>
                    </a:lnTo>
                    <a:lnTo>
                      <a:pt x="53" y="16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7" name="Freeform 249"/>
              <p:cNvSpPr>
                <a:spLocks/>
              </p:cNvSpPr>
              <p:nvPr/>
            </p:nvSpPr>
            <p:spPr bwMode="auto">
              <a:xfrm>
                <a:off x="5157" y="2822"/>
                <a:ext cx="54" cy="111"/>
              </a:xfrm>
              <a:custGeom>
                <a:avLst/>
                <a:gdLst>
                  <a:gd name="T0" fmla="*/ 0 w 54"/>
                  <a:gd name="T1" fmla="*/ 0 h 111"/>
                  <a:gd name="T2" fmla="*/ 12 w 54"/>
                  <a:gd name="T3" fmla="*/ 17 h 111"/>
                  <a:gd name="T4" fmla="*/ 26 w 54"/>
                  <a:gd name="T5" fmla="*/ 44 h 111"/>
                  <a:gd name="T6" fmla="*/ 39 w 54"/>
                  <a:gd name="T7" fmla="*/ 75 h 111"/>
                  <a:gd name="T8" fmla="*/ 53 w 54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1">
                    <a:moveTo>
                      <a:pt x="0" y="0"/>
                    </a:moveTo>
                    <a:lnTo>
                      <a:pt x="12" y="17"/>
                    </a:lnTo>
                    <a:lnTo>
                      <a:pt x="26" y="44"/>
                    </a:lnTo>
                    <a:lnTo>
                      <a:pt x="39" y="75"/>
                    </a:lnTo>
                    <a:lnTo>
                      <a:pt x="53" y="11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8" name="Freeform 250"/>
              <p:cNvSpPr>
                <a:spLocks/>
              </p:cNvSpPr>
              <p:nvPr/>
            </p:nvSpPr>
            <p:spPr bwMode="auto">
              <a:xfrm>
                <a:off x="5210" y="2932"/>
                <a:ext cx="52" cy="173"/>
              </a:xfrm>
              <a:custGeom>
                <a:avLst/>
                <a:gdLst>
                  <a:gd name="T0" fmla="*/ 0 w 52"/>
                  <a:gd name="T1" fmla="*/ 0 h 173"/>
                  <a:gd name="T2" fmla="*/ 12 w 52"/>
                  <a:gd name="T3" fmla="*/ 36 h 173"/>
                  <a:gd name="T4" fmla="*/ 25 w 52"/>
                  <a:gd name="T5" fmla="*/ 80 h 173"/>
                  <a:gd name="T6" fmla="*/ 38 w 52"/>
                  <a:gd name="T7" fmla="*/ 127 h 173"/>
                  <a:gd name="T8" fmla="*/ 51 w 52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3">
                    <a:moveTo>
                      <a:pt x="0" y="0"/>
                    </a:moveTo>
                    <a:lnTo>
                      <a:pt x="12" y="36"/>
                    </a:lnTo>
                    <a:lnTo>
                      <a:pt x="25" y="80"/>
                    </a:lnTo>
                    <a:lnTo>
                      <a:pt x="38" y="127"/>
                    </a:lnTo>
                    <a:lnTo>
                      <a:pt x="51" y="172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9" name="Freeform 251"/>
              <p:cNvSpPr>
                <a:spLocks/>
              </p:cNvSpPr>
              <p:nvPr/>
            </p:nvSpPr>
            <p:spPr bwMode="auto">
              <a:xfrm>
                <a:off x="5261" y="3104"/>
                <a:ext cx="54" cy="175"/>
              </a:xfrm>
              <a:custGeom>
                <a:avLst/>
                <a:gdLst>
                  <a:gd name="T0" fmla="*/ 0 w 54"/>
                  <a:gd name="T1" fmla="*/ 0 h 175"/>
                  <a:gd name="T2" fmla="*/ 13 w 54"/>
                  <a:gd name="T3" fmla="*/ 44 h 175"/>
                  <a:gd name="T4" fmla="*/ 26 w 54"/>
                  <a:gd name="T5" fmla="*/ 91 h 175"/>
                  <a:gd name="T6" fmla="*/ 39 w 54"/>
                  <a:gd name="T7" fmla="*/ 136 h 175"/>
                  <a:gd name="T8" fmla="*/ 53 w 54"/>
                  <a:gd name="T9" fmla="*/ 17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5">
                    <a:moveTo>
                      <a:pt x="0" y="0"/>
                    </a:moveTo>
                    <a:lnTo>
                      <a:pt x="13" y="44"/>
                    </a:lnTo>
                    <a:lnTo>
                      <a:pt x="26" y="91"/>
                    </a:lnTo>
                    <a:lnTo>
                      <a:pt x="39" y="136"/>
                    </a:lnTo>
                    <a:lnTo>
                      <a:pt x="53" y="174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0" name="Freeform 252"/>
              <p:cNvSpPr>
                <a:spLocks/>
              </p:cNvSpPr>
              <p:nvPr/>
            </p:nvSpPr>
            <p:spPr bwMode="auto">
              <a:xfrm>
                <a:off x="5314" y="3278"/>
                <a:ext cx="52" cy="110"/>
              </a:xfrm>
              <a:custGeom>
                <a:avLst/>
                <a:gdLst>
                  <a:gd name="T0" fmla="*/ 0 w 52"/>
                  <a:gd name="T1" fmla="*/ 0 h 110"/>
                  <a:gd name="T2" fmla="*/ 12 w 52"/>
                  <a:gd name="T3" fmla="*/ 33 h 110"/>
                  <a:gd name="T4" fmla="*/ 25 w 52"/>
                  <a:gd name="T5" fmla="*/ 64 h 110"/>
                  <a:gd name="T6" fmla="*/ 38 w 52"/>
                  <a:gd name="T7" fmla="*/ 91 h 110"/>
                  <a:gd name="T8" fmla="*/ 51 w 52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0">
                    <a:moveTo>
                      <a:pt x="0" y="0"/>
                    </a:moveTo>
                    <a:lnTo>
                      <a:pt x="12" y="33"/>
                    </a:lnTo>
                    <a:lnTo>
                      <a:pt x="25" y="64"/>
                    </a:lnTo>
                    <a:lnTo>
                      <a:pt x="38" y="91"/>
                    </a:lnTo>
                    <a:lnTo>
                      <a:pt x="51" y="109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1" name="Freeform 253"/>
              <p:cNvSpPr>
                <a:spLocks/>
              </p:cNvSpPr>
              <p:nvPr/>
            </p:nvSpPr>
            <p:spPr bwMode="auto">
              <a:xfrm>
                <a:off x="5365" y="3387"/>
                <a:ext cx="54" cy="17"/>
              </a:xfrm>
              <a:custGeom>
                <a:avLst/>
                <a:gdLst>
                  <a:gd name="T0" fmla="*/ 0 w 54"/>
                  <a:gd name="T1" fmla="*/ 0 h 17"/>
                  <a:gd name="T2" fmla="*/ 13 w 54"/>
                  <a:gd name="T3" fmla="*/ 11 h 17"/>
                  <a:gd name="T4" fmla="*/ 26 w 54"/>
                  <a:gd name="T5" fmla="*/ 16 h 17"/>
                  <a:gd name="T6" fmla="*/ 39 w 54"/>
                  <a:gd name="T7" fmla="*/ 11 h 17"/>
                  <a:gd name="T8" fmla="*/ 53 w 5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0"/>
                    </a:moveTo>
                    <a:lnTo>
                      <a:pt x="13" y="11"/>
                    </a:lnTo>
                    <a:lnTo>
                      <a:pt x="26" y="16"/>
                    </a:lnTo>
                    <a:lnTo>
                      <a:pt x="39" y="11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2" name="Freeform 254"/>
              <p:cNvSpPr>
                <a:spLocks/>
              </p:cNvSpPr>
              <p:nvPr/>
            </p:nvSpPr>
            <p:spPr bwMode="auto">
              <a:xfrm>
                <a:off x="5418" y="3278"/>
                <a:ext cx="54" cy="110"/>
              </a:xfrm>
              <a:custGeom>
                <a:avLst/>
                <a:gdLst>
                  <a:gd name="T0" fmla="*/ 0 w 54"/>
                  <a:gd name="T1" fmla="*/ 109 h 110"/>
                  <a:gd name="T2" fmla="*/ 13 w 54"/>
                  <a:gd name="T3" fmla="*/ 91 h 110"/>
                  <a:gd name="T4" fmla="*/ 26 w 54"/>
                  <a:gd name="T5" fmla="*/ 64 h 110"/>
                  <a:gd name="T6" fmla="*/ 39 w 54"/>
                  <a:gd name="T7" fmla="*/ 33 h 110"/>
                  <a:gd name="T8" fmla="*/ 53 w 5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0">
                    <a:moveTo>
                      <a:pt x="0" y="109"/>
                    </a:moveTo>
                    <a:lnTo>
                      <a:pt x="13" y="91"/>
                    </a:lnTo>
                    <a:lnTo>
                      <a:pt x="26" y="64"/>
                    </a:lnTo>
                    <a:lnTo>
                      <a:pt x="39" y="33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3" name="Freeform 255"/>
              <p:cNvSpPr>
                <a:spLocks/>
              </p:cNvSpPr>
              <p:nvPr/>
            </p:nvSpPr>
            <p:spPr bwMode="auto">
              <a:xfrm>
                <a:off x="5471" y="3104"/>
                <a:ext cx="52" cy="175"/>
              </a:xfrm>
              <a:custGeom>
                <a:avLst/>
                <a:gdLst>
                  <a:gd name="T0" fmla="*/ 0 w 52"/>
                  <a:gd name="T1" fmla="*/ 174 h 175"/>
                  <a:gd name="T2" fmla="*/ 12 w 52"/>
                  <a:gd name="T3" fmla="*/ 136 h 175"/>
                  <a:gd name="T4" fmla="*/ 25 w 52"/>
                  <a:gd name="T5" fmla="*/ 91 h 175"/>
                  <a:gd name="T6" fmla="*/ 38 w 52"/>
                  <a:gd name="T7" fmla="*/ 44 h 175"/>
                  <a:gd name="T8" fmla="*/ 51 w 52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5">
                    <a:moveTo>
                      <a:pt x="0" y="174"/>
                    </a:moveTo>
                    <a:lnTo>
                      <a:pt x="12" y="136"/>
                    </a:lnTo>
                    <a:lnTo>
                      <a:pt x="25" y="91"/>
                    </a:lnTo>
                    <a:lnTo>
                      <a:pt x="38" y="44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0099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6" grpId="0" animBg="1"/>
      <p:bldP spid="22547" grpId="0" animBg="1"/>
      <p:bldP spid="22602" grpId="0" animBg="1"/>
      <p:bldP spid="2260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 anchor="b"/>
          <a:lstStyle/>
          <a:p>
            <a:pPr>
              <a:buClr>
                <a:srgbClr val="FFCC00"/>
              </a:buClr>
            </a:pPr>
            <a:r>
              <a:rPr lang="en-US"/>
              <a:t>Pathlength difference</a:t>
            </a:r>
          </a:p>
        </p:txBody>
      </p:sp>
      <p:grpSp>
        <p:nvGrpSpPr>
          <p:cNvPr id="130051" name="Group 3"/>
          <p:cNvGrpSpPr>
            <a:grpSpLocks/>
          </p:cNvGrpSpPr>
          <p:nvPr/>
        </p:nvGrpSpPr>
        <p:grpSpPr bwMode="auto">
          <a:xfrm>
            <a:off x="1338263" y="2260600"/>
            <a:ext cx="68262" cy="3351213"/>
            <a:chOff x="1059" y="1664"/>
            <a:chExt cx="43" cy="2111"/>
          </a:xfrm>
        </p:grpSpPr>
        <p:sp>
          <p:nvSpPr>
            <p:cNvPr id="130052" name="Rectangle 4"/>
            <p:cNvSpPr>
              <a:spLocks noChangeArrowheads="1"/>
            </p:cNvSpPr>
            <p:nvPr/>
          </p:nvSpPr>
          <p:spPr bwMode="auto">
            <a:xfrm>
              <a:off x="1059" y="1664"/>
              <a:ext cx="43" cy="643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053" name="Rectangle 5"/>
            <p:cNvSpPr>
              <a:spLocks noChangeArrowheads="1"/>
            </p:cNvSpPr>
            <p:nvPr/>
          </p:nvSpPr>
          <p:spPr bwMode="auto">
            <a:xfrm>
              <a:off x="1059" y="2398"/>
              <a:ext cx="43" cy="643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054" name="Rectangle 6"/>
            <p:cNvSpPr>
              <a:spLocks noChangeArrowheads="1"/>
            </p:cNvSpPr>
            <p:nvPr/>
          </p:nvSpPr>
          <p:spPr bwMode="auto">
            <a:xfrm>
              <a:off x="1059" y="3132"/>
              <a:ext cx="43" cy="643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0055" name="Rectangle 7"/>
          <p:cNvSpPr>
            <a:spLocks noChangeArrowheads="1"/>
          </p:cNvSpPr>
          <p:nvPr/>
        </p:nvSpPr>
        <p:spPr bwMode="auto">
          <a:xfrm>
            <a:off x="854075" y="163195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400"/>
              <a:t>Mask</a:t>
            </a:r>
          </a:p>
        </p:txBody>
      </p:sp>
      <p:sp>
        <p:nvSpPr>
          <p:cNvPr id="130056" name="Rectangle 8"/>
          <p:cNvSpPr>
            <a:spLocks noChangeArrowheads="1"/>
          </p:cNvSpPr>
          <p:nvPr/>
        </p:nvSpPr>
        <p:spPr bwMode="auto">
          <a:xfrm>
            <a:off x="4073525" y="2525713"/>
            <a:ext cx="2054225" cy="12842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Wirefram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30057" name="Rectangle 9"/>
          <p:cNvSpPr>
            <a:spLocks noChangeArrowheads="1"/>
          </p:cNvSpPr>
          <p:nvPr/>
        </p:nvSpPr>
        <p:spPr bwMode="auto">
          <a:xfrm>
            <a:off x="4083050" y="3978275"/>
            <a:ext cx="2054225" cy="12842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Wirefram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130058" name="Group 10"/>
          <p:cNvGrpSpPr>
            <a:grpSpLocks/>
          </p:cNvGrpSpPr>
          <p:nvPr/>
        </p:nvGrpSpPr>
        <p:grpSpPr bwMode="auto">
          <a:xfrm>
            <a:off x="4467225" y="1698625"/>
            <a:ext cx="1590675" cy="1130300"/>
            <a:chOff x="2974" y="1342"/>
            <a:chExt cx="1002" cy="712"/>
          </a:xfrm>
        </p:grpSpPr>
        <p:sp>
          <p:nvSpPr>
            <p:cNvPr id="130059" name="Rectangle 11"/>
            <p:cNvSpPr>
              <a:spLocks noChangeArrowheads="1"/>
            </p:cNvSpPr>
            <p:nvPr/>
          </p:nvSpPr>
          <p:spPr bwMode="auto">
            <a:xfrm>
              <a:off x="2974" y="1342"/>
              <a:ext cx="100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/>
                <a:t>Reference</a:t>
              </a:r>
            </a:p>
          </p:txBody>
        </p:sp>
        <p:sp>
          <p:nvSpPr>
            <p:cNvPr id="130060" name="Rectangle 12"/>
            <p:cNvSpPr>
              <a:spLocks noChangeArrowheads="1"/>
            </p:cNvSpPr>
            <p:nvPr/>
          </p:nvSpPr>
          <p:spPr bwMode="auto">
            <a:xfrm>
              <a:off x="3243" y="1766"/>
              <a:ext cx="31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b="1"/>
                <a:t>n</a:t>
              </a:r>
              <a:r>
                <a:rPr lang="en-US" sz="2400" b="1" baseline="-25000"/>
                <a:t>o</a:t>
              </a:r>
            </a:p>
          </p:txBody>
        </p:sp>
      </p:grpSp>
      <p:grpSp>
        <p:nvGrpSpPr>
          <p:cNvPr id="130061" name="Group 13"/>
          <p:cNvGrpSpPr>
            <a:grpSpLocks/>
          </p:cNvGrpSpPr>
          <p:nvPr/>
        </p:nvGrpSpPr>
        <p:grpSpPr bwMode="auto">
          <a:xfrm>
            <a:off x="4565650" y="4886325"/>
            <a:ext cx="1217613" cy="915988"/>
            <a:chOff x="3092" y="3318"/>
            <a:chExt cx="767" cy="577"/>
          </a:xfrm>
        </p:grpSpPr>
        <p:sp>
          <p:nvSpPr>
            <p:cNvPr id="130062" name="Rectangle 14"/>
            <p:cNvSpPr>
              <a:spLocks noChangeArrowheads="1"/>
            </p:cNvSpPr>
            <p:nvPr/>
          </p:nvSpPr>
          <p:spPr bwMode="auto">
            <a:xfrm>
              <a:off x="3092" y="3607"/>
              <a:ext cx="76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/>
                <a:t>Sample</a:t>
              </a:r>
            </a:p>
          </p:txBody>
        </p:sp>
        <p:sp>
          <p:nvSpPr>
            <p:cNvPr id="130063" name="Rectangle 15"/>
            <p:cNvSpPr>
              <a:spLocks noChangeArrowheads="1"/>
            </p:cNvSpPr>
            <p:nvPr/>
          </p:nvSpPr>
          <p:spPr bwMode="auto">
            <a:xfrm>
              <a:off x="3274" y="3318"/>
              <a:ext cx="23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b="1"/>
                <a:t>n</a:t>
              </a:r>
            </a:p>
          </p:txBody>
        </p:sp>
      </p:grpSp>
      <p:grpSp>
        <p:nvGrpSpPr>
          <p:cNvPr id="130064" name="Group 16"/>
          <p:cNvGrpSpPr>
            <a:grpSpLocks/>
          </p:cNvGrpSpPr>
          <p:nvPr/>
        </p:nvGrpSpPr>
        <p:grpSpPr bwMode="auto">
          <a:xfrm>
            <a:off x="4083050" y="4027488"/>
            <a:ext cx="1865313" cy="944562"/>
            <a:chOff x="2788" y="2777"/>
            <a:chExt cx="1175" cy="595"/>
          </a:xfrm>
        </p:grpSpPr>
        <p:sp>
          <p:nvSpPr>
            <p:cNvPr id="130065" name="Freeform 17"/>
            <p:cNvSpPr>
              <a:spLocks/>
            </p:cNvSpPr>
            <p:nvPr/>
          </p:nvSpPr>
          <p:spPr bwMode="auto">
            <a:xfrm>
              <a:off x="2788" y="2900"/>
              <a:ext cx="39" cy="173"/>
            </a:xfrm>
            <a:custGeom>
              <a:avLst/>
              <a:gdLst>
                <a:gd name="T0" fmla="*/ 0 w 39"/>
                <a:gd name="T1" fmla="*/ 172 h 173"/>
                <a:gd name="T2" fmla="*/ 9 w 39"/>
                <a:gd name="T3" fmla="*/ 127 h 173"/>
                <a:gd name="T4" fmla="*/ 19 w 39"/>
                <a:gd name="T5" fmla="*/ 80 h 173"/>
                <a:gd name="T6" fmla="*/ 28 w 39"/>
                <a:gd name="T7" fmla="*/ 36 h 173"/>
                <a:gd name="T8" fmla="*/ 38 w 39"/>
                <a:gd name="T9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73">
                  <a:moveTo>
                    <a:pt x="0" y="172"/>
                  </a:moveTo>
                  <a:lnTo>
                    <a:pt x="9" y="127"/>
                  </a:lnTo>
                  <a:lnTo>
                    <a:pt x="19" y="80"/>
                  </a:lnTo>
                  <a:lnTo>
                    <a:pt x="28" y="36"/>
                  </a:lnTo>
                  <a:lnTo>
                    <a:pt x="38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66" name="Freeform 18"/>
            <p:cNvSpPr>
              <a:spLocks/>
            </p:cNvSpPr>
            <p:nvPr/>
          </p:nvSpPr>
          <p:spPr bwMode="auto">
            <a:xfrm>
              <a:off x="2826" y="2790"/>
              <a:ext cx="41" cy="111"/>
            </a:xfrm>
            <a:custGeom>
              <a:avLst/>
              <a:gdLst>
                <a:gd name="T0" fmla="*/ 0 w 41"/>
                <a:gd name="T1" fmla="*/ 110 h 111"/>
                <a:gd name="T2" fmla="*/ 10 w 41"/>
                <a:gd name="T3" fmla="*/ 75 h 111"/>
                <a:gd name="T4" fmla="*/ 19 w 41"/>
                <a:gd name="T5" fmla="*/ 44 h 111"/>
                <a:gd name="T6" fmla="*/ 29 w 41"/>
                <a:gd name="T7" fmla="*/ 17 h 111"/>
                <a:gd name="T8" fmla="*/ 40 w 41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1">
                  <a:moveTo>
                    <a:pt x="0" y="110"/>
                  </a:moveTo>
                  <a:lnTo>
                    <a:pt x="10" y="75"/>
                  </a:lnTo>
                  <a:lnTo>
                    <a:pt x="19" y="44"/>
                  </a:lnTo>
                  <a:lnTo>
                    <a:pt x="29" y="17"/>
                  </a:lnTo>
                  <a:lnTo>
                    <a:pt x="40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67" name="Freeform 19"/>
            <p:cNvSpPr>
              <a:spLocks/>
            </p:cNvSpPr>
            <p:nvPr/>
          </p:nvSpPr>
          <p:spPr bwMode="auto">
            <a:xfrm>
              <a:off x="2866" y="2777"/>
              <a:ext cx="40" cy="17"/>
            </a:xfrm>
            <a:custGeom>
              <a:avLst/>
              <a:gdLst>
                <a:gd name="T0" fmla="*/ 0 w 40"/>
                <a:gd name="T1" fmla="*/ 16 h 17"/>
                <a:gd name="T2" fmla="*/ 9 w 40"/>
                <a:gd name="T3" fmla="*/ 4 h 17"/>
                <a:gd name="T4" fmla="*/ 19 w 40"/>
                <a:gd name="T5" fmla="*/ 0 h 17"/>
                <a:gd name="T6" fmla="*/ 29 w 40"/>
                <a:gd name="T7" fmla="*/ 4 h 17"/>
                <a:gd name="T8" fmla="*/ 39 w 40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">
                  <a:moveTo>
                    <a:pt x="0" y="16"/>
                  </a:moveTo>
                  <a:lnTo>
                    <a:pt x="9" y="4"/>
                  </a:lnTo>
                  <a:lnTo>
                    <a:pt x="19" y="0"/>
                  </a:lnTo>
                  <a:lnTo>
                    <a:pt x="29" y="4"/>
                  </a:lnTo>
                  <a:lnTo>
                    <a:pt x="39" y="16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68" name="Freeform 20"/>
            <p:cNvSpPr>
              <a:spLocks/>
            </p:cNvSpPr>
            <p:nvPr/>
          </p:nvSpPr>
          <p:spPr bwMode="auto">
            <a:xfrm>
              <a:off x="2905" y="2790"/>
              <a:ext cx="40" cy="111"/>
            </a:xfrm>
            <a:custGeom>
              <a:avLst/>
              <a:gdLst>
                <a:gd name="T0" fmla="*/ 0 w 40"/>
                <a:gd name="T1" fmla="*/ 0 h 111"/>
                <a:gd name="T2" fmla="*/ 9 w 40"/>
                <a:gd name="T3" fmla="*/ 17 h 111"/>
                <a:gd name="T4" fmla="*/ 19 w 40"/>
                <a:gd name="T5" fmla="*/ 44 h 111"/>
                <a:gd name="T6" fmla="*/ 29 w 40"/>
                <a:gd name="T7" fmla="*/ 75 h 111"/>
                <a:gd name="T8" fmla="*/ 39 w 40"/>
                <a:gd name="T9" fmla="*/ 1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11">
                  <a:moveTo>
                    <a:pt x="0" y="0"/>
                  </a:moveTo>
                  <a:lnTo>
                    <a:pt x="9" y="17"/>
                  </a:lnTo>
                  <a:lnTo>
                    <a:pt x="19" y="44"/>
                  </a:lnTo>
                  <a:lnTo>
                    <a:pt x="29" y="75"/>
                  </a:lnTo>
                  <a:lnTo>
                    <a:pt x="39" y="11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69" name="Freeform 21"/>
            <p:cNvSpPr>
              <a:spLocks/>
            </p:cNvSpPr>
            <p:nvPr/>
          </p:nvSpPr>
          <p:spPr bwMode="auto">
            <a:xfrm>
              <a:off x="2944" y="2900"/>
              <a:ext cx="41" cy="173"/>
            </a:xfrm>
            <a:custGeom>
              <a:avLst/>
              <a:gdLst>
                <a:gd name="T0" fmla="*/ 0 w 41"/>
                <a:gd name="T1" fmla="*/ 0 h 173"/>
                <a:gd name="T2" fmla="*/ 10 w 41"/>
                <a:gd name="T3" fmla="*/ 36 h 173"/>
                <a:gd name="T4" fmla="*/ 20 w 41"/>
                <a:gd name="T5" fmla="*/ 80 h 173"/>
                <a:gd name="T6" fmla="*/ 30 w 41"/>
                <a:gd name="T7" fmla="*/ 127 h 173"/>
                <a:gd name="T8" fmla="*/ 40 w 41"/>
                <a:gd name="T9" fmla="*/ 17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3">
                  <a:moveTo>
                    <a:pt x="0" y="0"/>
                  </a:moveTo>
                  <a:lnTo>
                    <a:pt x="10" y="36"/>
                  </a:lnTo>
                  <a:lnTo>
                    <a:pt x="20" y="80"/>
                  </a:lnTo>
                  <a:lnTo>
                    <a:pt x="30" y="127"/>
                  </a:lnTo>
                  <a:lnTo>
                    <a:pt x="40" y="172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70" name="Freeform 22"/>
            <p:cNvSpPr>
              <a:spLocks/>
            </p:cNvSpPr>
            <p:nvPr/>
          </p:nvSpPr>
          <p:spPr bwMode="auto">
            <a:xfrm>
              <a:off x="2984" y="3072"/>
              <a:ext cx="40" cy="175"/>
            </a:xfrm>
            <a:custGeom>
              <a:avLst/>
              <a:gdLst>
                <a:gd name="T0" fmla="*/ 0 w 40"/>
                <a:gd name="T1" fmla="*/ 0 h 175"/>
                <a:gd name="T2" fmla="*/ 9 w 40"/>
                <a:gd name="T3" fmla="*/ 44 h 175"/>
                <a:gd name="T4" fmla="*/ 19 w 40"/>
                <a:gd name="T5" fmla="*/ 91 h 175"/>
                <a:gd name="T6" fmla="*/ 29 w 40"/>
                <a:gd name="T7" fmla="*/ 136 h 175"/>
                <a:gd name="T8" fmla="*/ 39 w 40"/>
                <a:gd name="T9" fmla="*/ 17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5">
                  <a:moveTo>
                    <a:pt x="0" y="0"/>
                  </a:moveTo>
                  <a:lnTo>
                    <a:pt x="9" y="44"/>
                  </a:lnTo>
                  <a:lnTo>
                    <a:pt x="19" y="91"/>
                  </a:lnTo>
                  <a:lnTo>
                    <a:pt x="29" y="136"/>
                  </a:lnTo>
                  <a:lnTo>
                    <a:pt x="39" y="174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71" name="Freeform 23"/>
            <p:cNvSpPr>
              <a:spLocks/>
            </p:cNvSpPr>
            <p:nvPr/>
          </p:nvSpPr>
          <p:spPr bwMode="auto">
            <a:xfrm>
              <a:off x="3023" y="3246"/>
              <a:ext cx="39" cy="110"/>
            </a:xfrm>
            <a:custGeom>
              <a:avLst/>
              <a:gdLst>
                <a:gd name="T0" fmla="*/ 0 w 39"/>
                <a:gd name="T1" fmla="*/ 0 h 110"/>
                <a:gd name="T2" fmla="*/ 9 w 39"/>
                <a:gd name="T3" fmla="*/ 33 h 110"/>
                <a:gd name="T4" fmla="*/ 19 w 39"/>
                <a:gd name="T5" fmla="*/ 64 h 110"/>
                <a:gd name="T6" fmla="*/ 28 w 39"/>
                <a:gd name="T7" fmla="*/ 91 h 110"/>
                <a:gd name="T8" fmla="*/ 38 w 39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10">
                  <a:moveTo>
                    <a:pt x="0" y="0"/>
                  </a:moveTo>
                  <a:lnTo>
                    <a:pt x="9" y="33"/>
                  </a:lnTo>
                  <a:lnTo>
                    <a:pt x="19" y="64"/>
                  </a:lnTo>
                  <a:lnTo>
                    <a:pt x="28" y="91"/>
                  </a:lnTo>
                  <a:lnTo>
                    <a:pt x="38" y="109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72" name="Freeform 24"/>
            <p:cNvSpPr>
              <a:spLocks/>
            </p:cNvSpPr>
            <p:nvPr/>
          </p:nvSpPr>
          <p:spPr bwMode="auto">
            <a:xfrm>
              <a:off x="3061" y="3355"/>
              <a:ext cx="41" cy="17"/>
            </a:xfrm>
            <a:custGeom>
              <a:avLst/>
              <a:gdLst>
                <a:gd name="T0" fmla="*/ 0 w 41"/>
                <a:gd name="T1" fmla="*/ 0 h 17"/>
                <a:gd name="T2" fmla="*/ 10 w 41"/>
                <a:gd name="T3" fmla="*/ 11 h 17"/>
                <a:gd name="T4" fmla="*/ 20 w 41"/>
                <a:gd name="T5" fmla="*/ 16 h 17"/>
                <a:gd name="T6" fmla="*/ 30 w 41"/>
                <a:gd name="T7" fmla="*/ 11 h 17"/>
                <a:gd name="T8" fmla="*/ 40 w 4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">
                  <a:moveTo>
                    <a:pt x="0" y="0"/>
                  </a:moveTo>
                  <a:lnTo>
                    <a:pt x="10" y="11"/>
                  </a:lnTo>
                  <a:lnTo>
                    <a:pt x="20" y="16"/>
                  </a:lnTo>
                  <a:lnTo>
                    <a:pt x="30" y="11"/>
                  </a:lnTo>
                  <a:lnTo>
                    <a:pt x="40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73" name="Freeform 25"/>
            <p:cNvSpPr>
              <a:spLocks/>
            </p:cNvSpPr>
            <p:nvPr/>
          </p:nvSpPr>
          <p:spPr bwMode="auto">
            <a:xfrm>
              <a:off x="3101" y="3246"/>
              <a:ext cx="40" cy="110"/>
            </a:xfrm>
            <a:custGeom>
              <a:avLst/>
              <a:gdLst>
                <a:gd name="T0" fmla="*/ 0 w 40"/>
                <a:gd name="T1" fmla="*/ 109 h 110"/>
                <a:gd name="T2" fmla="*/ 9 w 40"/>
                <a:gd name="T3" fmla="*/ 91 h 110"/>
                <a:gd name="T4" fmla="*/ 19 w 40"/>
                <a:gd name="T5" fmla="*/ 64 h 110"/>
                <a:gd name="T6" fmla="*/ 29 w 40"/>
                <a:gd name="T7" fmla="*/ 33 h 110"/>
                <a:gd name="T8" fmla="*/ 39 w 40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10">
                  <a:moveTo>
                    <a:pt x="0" y="109"/>
                  </a:moveTo>
                  <a:lnTo>
                    <a:pt x="9" y="91"/>
                  </a:lnTo>
                  <a:lnTo>
                    <a:pt x="19" y="64"/>
                  </a:lnTo>
                  <a:lnTo>
                    <a:pt x="29" y="33"/>
                  </a:lnTo>
                  <a:lnTo>
                    <a:pt x="39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74" name="Freeform 26"/>
            <p:cNvSpPr>
              <a:spLocks/>
            </p:cNvSpPr>
            <p:nvPr/>
          </p:nvSpPr>
          <p:spPr bwMode="auto">
            <a:xfrm>
              <a:off x="3140" y="3072"/>
              <a:ext cx="40" cy="175"/>
            </a:xfrm>
            <a:custGeom>
              <a:avLst/>
              <a:gdLst>
                <a:gd name="T0" fmla="*/ 0 w 40"/>
                <a:gd name="T1" fmla="*/ 174 h 175"/>
                <a:gd name="T2" fmla="*/ 9 w 40"/>
                <a:gd name="T3" fmla="*/ 136 h 175"/>
                <a:gd name="T4" fmla="*/ 19 w 40"/>
                <a:gd name="T5" fmla="*/ 91 h 175"/>
                <a:gd name="T6" fmla="*/ 29 w 40"/>
                <a:gd name="T7" fmla="*/ 44 h 175"/>
                <a:gd name="T8" fmla="*/ 39 w 40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5">
                  <a:moveTo>
                    <a:pt x="0" y="174"/>
                  </a:moveTo>
                  <a:lnTo>
                    <a:pt x="9" y="136"/>
                  </a:lnTo>
                  <a:lnTo>
                    <a:pt x="19" y="91"/>
                  </a:lnTo>
                  <a:lnTo>
                    <a:pt x="29" y="44"/>
                  </a:lnTo>
                  <a:lnTo>
                    <a:pt x="39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75" name="Freeform 27"/>
            <p:cNvSpPr>
              <a:spLocks/>
            </p:cNvSpPr>
            <p:nvPr/>
          </p:nvSpPr>
          <p:spPr bwMode="auto">
            <a:xfrm>
              <a:off x="3179" y="2900"/>
              <a:ext cx="41" cy="173"/>
            </a:xfrm>
            <a:custGeom>
              <a:avLst/>
              <a:gdLst>
                <a:gd name="T0" fmla="*/ 0 w 41"/>
                <a:gd name="T1" fmla="*/ 172 h 173"/>
                <a:gd name="T2" fmla="*/ 10 w 41"/>
                <a:gd name="T3" fmla="*/ 127 h 173"/>
                <a:gd name="T4" fmla="*/ 20 w 41"/>
                <a:gd name="T5" fmla="*/ 80 h 173"/>
                <a:gd name="T6" fmla="*/ 30 w 41"/>
                <a:gd name="T7" fmla="*/ 36 h 173"/>
                <a:gd name="T8" fmla="*/ 40 w 41"/>
                <a:gd name="T9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3">
                  <a:moveTo>
                    <a:pt x="0" y="172"/>
                  </a:moveTo>
                  <a:lnTo>
                    <a:pt x="10" y="127"/>
                  </a:lnTo>
                  <a:lnTo>
                    <a:pt x="20" y="80"/>
                  </a:lnTo>
                  <a:lnTo>
                    <a:pt x="30" y="36"/>
                  </a:lnTo>
                  <a:lnTo>
                    <a:pt x="40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76" name="Freeform 28"/>
            <p:cNvSpPr>
              <a:spLocks/>
            </p:cNvSpPr>
            <p:nvPr/>
          </p:nvSpPr>
          <p:spPr bwMode="auto">
            <a:xfrm>
              <a:off x="3219" y="2790"/>
              <a:ext cx="40" cy="111"/>
            </a:xfrm>
            <a:custGeom>
              <a:avLst/>
              <a:gdLst>
                <a:gd name="T0" fmla="*/ 0 w 40"/>
                <a:gd name="T1" fmla="*/ 110 h 111"/>
                <a:gd name="T2" fmla="*/ 9 w 40"/>
                <a:gd name="T3" fmla="*/ 75 h 111"/>
                <a:gd name="T4" fmla="*/ 19 w 40"/>
                <a:gd name="T5" fmla="*/ 44 h 111"/>
                <a:gd name="T6" fmla="*/ 29 w 40"/>
                <a:gd name="T7" fmla="*/ 17 h 111"/>
                <a:gd name="T8" fmla="*/ 39 w 40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11">
                  <a:moveTo>
                    <a:pt x="0" y="110"/>
                  </a:moveTo>
                  <a:lnTo>
                    <a:pt x="9" y="75"/>
                  </a:lnTo>
                  <a:lnTo>
                    <a:pt x="19" y="44"/>
                  </a:lnTo>
                  <a:lnTo>
                    <a:pt x="29" y="17"/>
                  </a:lnTo>
                  <a:lnTo>
                    <a:pt x="39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77" name="Freeform 29"/>
            <p:cNvSpPr>
              <a:spLocks/>
            </p:cNvSpPr>
            <p:nvPr/>
          </p:nvSpPr>
          <p:spPr bwMode="auto">
            <a:xfrm>
              <a:off x="3258" y="2777"/>
              <a:ext cx="40" cy="17"/>
            </a:xfrm>
            <a:custGeom>
              <a:avLst/>
              <a:gdLst>
                <a:gd name="T0" fmla="*/ 0 w 40"/>
                <a:gd name="T1" fmla="*/ 16 h 17"/>
                <a:gd name="T2" fmla="*/ 9 w 40"/>
                <a:gd name="T3" fmla="*/ 4 h 17"/>
                <a:gd name="T4" fmla="*/ 19 w 40"/>
                <a:gd name="T5" fmla="*/ 0 h 17"/>
                <a:gd name="T6" fmla="*/ 29 w 40"/>
                <a:gd name="T7" fmla="*/ 4 h 17"/>
                <a:gd name="T8" fmla="*/ 39 w 40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">
                  <a:moveTo>
                    <a:pt x="0" y="16"/>
                  </a:moveTo>
                  <a:lnTo>
                    <a:pt x="9" y="4"/>
                  </a:lnTo>
                  <a:lnTo>
                    <a:pt x="19" y="0"/>
                  </a:lnTo>
                  <a:lnTo>
                    <a:pt x="29" y="4"/>
                  </a:lnTo>
                  <a:lnTo>
                    <a:pt x="39" y="16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78" name="Freeform 30"/>
            <p:cNvSpPr>
              <a:spLocks/>
            </p:cNvSpPr>
            <p:nvPr/>
          </p:nvSpPr>
          <p:spPr bwMode="auto">
            <a:xfrm>
              <a:off x="3297" y="2790"/>
              <a:ext cx="40" cy="111"/>
            </a:xfrm>
            <a:custGeom>
              <a:avLst/>
              <a:gdLst>
                <a:gd name="T0" fmla="*/ 0 w 40"/>
                <a:gd name="T1" fmla="*/ 0 h 111"/>
                <a:gd name="T2" fmla="*/ 9 w 40"/>
                <a:gd name="T3" fmla="*/ 17 h 111"/>
                <a:gd name="T4" fmla="*/ 19 w 40"/>
                <a:gd name="T5" fmla="*/ 44 h 111"/>
                <a:gd name="T6" fmla="*/ 29 w 40"/>
                <a:gd name="T7" fmla="*/ 75 h 111"/>
                <a:gd name="T8" fmla="*/ 39 w 40"/>
                <a:gd name="T9" fmla="*/ 1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11">
                  <a:moveTo>
                    <a:pt x="0" y="0"/>
                  </a:moveTo>
                  <a:lnTo>
                    <a:pt x="9" y="17"/>
                  </a:lnTo>
                  <a:lnTo>
                    <a:pt x="19" y="44"/>
                  </a:lnTo>
                  <a:lnTo>
                    <a:pt x="29" y="75"/>
                  </a:lnTo>
                  <a:lnTo>
                    <a:pt x="39" y="11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79" name="Freeform 31"/>
            <p:cNvSpPr>
              <a:spLocks/>
            </p:cNvSpPr>
            <p:nvPr/>
          </p:nvSpPr>
          <p:spPr bwMode="auto">
            <a:xfrm>
              <a:off x="3336" y="2900"/>
              <a:ext cx="41" cy="173"/>
            </a:xfrm>
            <a:custGeom>
              <a:avLst/>
              <a:gdLst>
                <a:gd name="T0" fmla="*/ 0 w 41"/>
                <a:gd name="T1" fmla="*/ 0 h 173"/>
                <a:gd name="T2" fmla="*/ 10 w 41"/>
                <a:gd name="T3" fmla="*/ 36 h 173"/>
                <a:gd name="T4" fmla="*/ 20 w 41"/>
                <a:gd name="T5" fmla="*/ 80 h 173"/>
                <a:gd name="T6" fmla="*/ 30 w 41"/>
                <a:gd name="T7" fmla="*/ 127 h 173"/>
                <a:gd name="T8" fmla="*/ 40 w 41"/>
                <a:gd name="T9" fmla="*/ 17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3">
                  <a:moveTo>
                    <a:pt x="0" y="0"/>
                  </a:moveTo>
                  <a:lnTo>
                    <a:pt x="10" y="36"/>
                  </a:lnTo>
                  <a:lnTo>
                    <a:pt x="20" y="80"/>
                  </a:lnTo>
                  <a:lnTo>
                    <a:pt x="30" y="127"/>
                  </a:lnTo>
                  <a:lnTo>
                    <a:pt x="40" y="172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80" name="Freeform 32"/>
            <p:cNvSpPr>
              <a:spLocks/>
            </p:cNvSpPr>
            <p:nvPr/>
          </p:nvSpPr>
          <p:spPr bwMode="auto">
            <a:xfrm>
              <a:off x="3376" y="3072"/>
              <a:ext cx="39" cy="175"/>
            </a:xfrm>
            <a:custGeom>
              <a:avLst/>
              <a:gdLst>
                <a:gd name="T0" fmla="*/ 0 w 39"/>
                <a:gd name="T1" fmla="*/ 0 h 175"/>
                <a:gd name="T2" fmla="*/ 9 w 39"/>
                <a:gd name="T3" fmla="*/ 44 h 175"/>
                <a:gd name="T4" fmla="*/ 19 w 39"/>
                <a:gd name="T5" fmla="*/ 91 h 175"/>
                <a:gd name="T6" fmla="*/ 28 w 39"/>
                <a:gd name="T7" fmla="*/ 136 h 175"/>
                <a:gd name="T8" fmla="*/ 38 w 39"/>
                <a:gd name="T9" fmla="*/ 17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75">
                  <a:moveTo>
                    <a:pt x="0" y="0"/>
                  </a:moveTo>
                  <a:lnTo>
                    <a:pt x="9" y="44"/>
                  </a:lnTo>
                  <a:lnTo>
                    <a:pt x="19" y="91"/>
                  </a:lnTo>
                  <a:lnTo>
                    <a:pt x="28" y="136"/>
                  </a:lnTo>
                  <a:lnTo>
                    <a:pt x="38" y="174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81" name="Freeform 33"/>
            <p:cNvSpPr>
              <a:spLocks/>
            </p:cNvSpPr>
            <p:nvPr/>
          </p:nvSpPr>
          <p:spPr bwMode="auto">
            <a:xfrm>
              <a:off x="3414" y="3246"/>
              <a:ext cx="40" cy="110"/>
            </a:xfrm>
            <a:custGeom>
              <a:avLst/>
              <a:gdLst>
                <a:gd name="T0" fmla="*/ 0 w 40"/>
                <a:gd name="T1" fmla="*/ 0 h 110"/>
                <a:gd name="T2" fmla="*/ 9 w 40"/>
                <a:gd name="T3" fmla="*/ 33 h 110"/>
                <a:gd name="T4" fmla="*/ 19 w 40"/>
                <a:gd name="T5" fmla="*/ 64 h 110"/>
                <a:gd name="T6" fmla="*/ 29 w 40"/>
                <a:gd name="T7" fmla="*/ 91 h 110"/>
                <a:gd name="T8" fmla="*/ 39 w 40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10">
                  <a:moveTo>
                    <a:pt x="0" y="0"/>
                  </a:moveTo>
                  <a:lnTo>
                    <a:pt x="9" y="33"/>
                  </a:lnTo>
                  <a:lnTo>
                    <a:pt x="19" y="64"/>
                  </a:lnTo>
                  <a:lnTo>
                    <a:pt x="29" y="91"/>
                  </a:lnTo>
                  <a:lnTo>
                    <a:pt x="39" y="109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82" name="Freeform 34"/>
            <p:cNvSpPr>
              <a:spLocks/>
            </p:cNvSpPr>
            <p:nvPr/>
          </p:nvSpPr>
          <p:spPr bwMode="auto">
            <a:xfrm>
              <a:off x="3453" y="3355"/>
              <a:ext cx="40" cy="17"/>
            </a:xfrm>
            <a:custGeom>
              <a:avLst/>
              <a:gdLst>
                <a:gd name="T0" fmla="*/ 0 w 40"/>
                <a:gd name="T1" fmla="*/ 0 h 17"/>
                <a:gd name="T2" fmla="*/ 9 w 40"/>
                <a:gd name="T3" fmla="*/ 11 h 17"/>
                <a:gd name="T4" fmla="*/ 19 w 40"/>
                <a:gd name="T5" fmla="*/ 16 h 17"/>
                <a:gd name="T6" fmla="*/ 29 w 40"/>
                <a:gd name="T7" fmla="*/ 11 h 17"/>
                <a:gd name="T8" fmla="*/ 39 w 40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">
                  <a:moveTo>
                    <a:pt x="0" y="0"/>
                  </a:moveTo>
                  <a:lnTo>
                    <a:pt x="9" y="11"/>
                  </a:lnTo>
                  <a:lnTo>
                    <a:pt x="19" y="16"/>
                  </a:lnTo>
                  <a:lnTo>
                    <a:pt x="29" y="11"/>
                  </a:lnTo>
                  <a:lnTo>
                    <a:pt x="39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83" name="Freeform 35"/>
            <p:cNvSpPr>
              <a:spLocks/>
            </p:cNvSpPr>
            <p:nvPr/>
          </p:nvSpPr>
          <p:spPr bwMode="auto">
            <a:xfrm>
              <a:off x="3492" y="3246"/>
              <a:ext cx="40" cy="110"/>
            </a:xfrm>
            <a:custGeom>
              <a:avLst/>
              <a:gdLst>
                <a:gd name="T0" fmla="*/ 0 w 40"/>
                <a:gd name="T1" fmla="*/ 109 h 110"/>
                <a:gd name="T2" fmla="*/ 9 w 40"/>
                <a:gd name="T3" fmla="*/ 91 h 110"/>
                <a:gd name="T4" fmla="*/ 19 w 40"/>
                <a:gd name="T5" fmla="*/ 64 h 110"/>
                <a:gd name="T6" fmla="*/ 29 w 40"/>
                <a:gd name="T7" fmla="*/ 33 h 110"/>
                <a:gd name="T8" fmla="*/ 39 w 40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10">
                  <a:moveTo>
                    <a:pt x="0" y="109"/>
                  </a:moveTo>
                  <a:lnTo>
                    <a:pt x="9" y="91"/>
                  </a:lnTo>
                  <a:lnTo>
                    <a:pt x="19" y="64"/>
                  </a:lnTo>
                  <a:lnTo>
                    <a:pt x="29" y="33"/>
                  </a:lnTo>
                  <a:lnTo>
                    <a:pt x="39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84" name="Freeform 36"/>
            <p:cNvSpPr>
              <a:spLocks/>
            </p:cNvSpPr>
            <p:nvPr/>
          </p:nvSpPr>
          <p:spPr bwMode="auto">
            <a:xfrm>
              <a:off x="3531" y="3072"/>
              <a:ext cx="41" cy="175"/>
            </a:xfrm>
            <a:custGeom>
              <a:avLst/>
              <a:gdLst>
                <a:gd name="T0" fmla="*/ 0 w 41"/>
                <a:gd name="T1" fmla="*/ 174 h 175"/>
                <a:gd name="T2" fmla="*/ 10 w 41"/>
                <a:gd name="T3" fmla="*/ 136 h 175"/>
                <a:gd name="T4" fmla="*/ 20 w 41"/>
                <a:gd name="T5" fmla="*/ 91 h 175"/>
                <a:gd name="T6" fmla="*/ 30 w 41"/>
                <a:gd name="T7" fmla="*/ 44 h 175"/>
                <a:gd name="T8" fmla="*/ 40 w 41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5">
                  <a:moveTo>
                    <a:pt x="0" y="174"/>
                  </a:moveTo>
                  <a:lnTo>
                    <a:pt x="10" y="136"/>
                  </a:lnTo>
                  <a:lnTo>
                    <a:pt x="20" y="91"/>
                  </a:lnTo>
                  <a:lnTo>
                    <a:pt x="30" y="44"/>
                  </a:lnTo>
                  <a:lnTo>
                    <a:pt x="40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85" name="Freeform 37"/>
            <p:cNvSpPr>
              <a:spLocks/>
            </p:cNvSpPr>
            <p:nvPr/>
          </p:nvSpPr>
          <p:spPr bwMode="auto">
            <a:xfrm>
              <a:off x="3571" y="2900"/>
              <a:ext cx="40" cy="173"/>
            </a:xfrm>
            <a:custGeom>
              <a:avLst/>
              <a:gdLst>
                <a:gd name="T0" fmla="*/ 0 w 40"/>
                <a:gd name="T1" fmla="*/ 172 h 173"/>
                <a:gd name="T2" fmla="*/ 9 w 40"/>
                <a:gd name="T3" fmla="*/ 127 h 173"/>
                <a:gd name="T4" fmla="*/ 19 w 40"/>
                <a:gd name="T5" fmla="*/ 80 h 173"/>
                <a:gd name="T6" fmla="*/ 29 w 40"/>
                <a:gd name="T7" fmla="*/ 36 h 173"/>
                <a:gd name="T8" fmla="*/ 39 w 40"/>
                <a:gd name="T9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3">
                  <a:moveTo>
                    <a:pt x="0" y="172"/>
                  </a:moveTo>
                  <a:lnTo>
                    <a:pt x="9" y="127"/>
                  </a:lnTo>
                  <a:lnTo>
                    <a:pt x="19" y="80"/>
                  </a:lnTo>
                  <a:lnTo>
                    <a:pt x="29" y="36"/>
                  </a:lnTo>
                  <a:lnTo>
                    <a:pt x="39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86" name="Freeform 38"/>
            <p:cNvSpPr>
              <a:spLocks/>
            </p:cNvSpPr>
            <p:nvPr/>
          </p:nvSpPr>
          <p:spPr bwMode="auto">
            <a:xfrm>
              <a:off x="3610" y="2790"/>
              <a:ext cx="40" cy="111"/>
            </a:xfrm>
            <a:custGeom>
              <a:avLst/>
              <a:gdLst>
                <a:gd name="T0" fmla="*/ 0 w 40"/>
                <a:gd name="T1" fmla="*/ 110 h 111"/>
                <a:gd name="T2" fmla="*/ 9 w 40"/>
                <a:gd name="T3" fmla="*/ 75 h 111"/>
                <a:gd name="T4" fmla="*/ 19 w 40"/>
                <a:gd name="T5" fmla="*/ 44 h 111"/>
                <a:gd name="T6" fmla="*/ 29 w 40"/>
                <a:gd name="T7" fmla="*/ 17 h 111"/>
                <a:gd name="T8" fmla="*/ 39 w 40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11">
                  <a:moveTo>
                    <a:pt x="0" y="110"/>
                  </a:moveTo>
                  <a:lnTo>
                    <a:pt x="9" y="75"/>
                  </a:lnTo>
                  <a:lnTo>
                    <a:pt x="19" y="44"/>
                  </a:lnTo>
                  <a:lnTo>
                    <a:pt x="29" y="17"/>
                  </a:lnTo>
                  <a:lnTo>
                    <a:pt x="39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87" name="Freeform 39"/>
            <p:cNvSpPr>
              <a:spLocks/>
            </p:cNvSpPr>
            <p:nvPr/>
          </p:nvSpPr>
          <p:spPr bwMode="auto">
            <a:xfrm>
              <a:off x="3649" y="2777"/>
              <a:ext cx="41" cy="17"/>
            </a:xfrm>
            <a:custGeom>
              <a:avLst/>
              <a:gdLst>
                <a:gd name="T0" fmla="*/ 0 w 41"/>
                <a:gd name="T1" fmla="*/ 16 h 17"/>
                <a:gd name="T2" fmla="*/ 10 w 41"/>
                <a:gd name="T3" fmla="*/ 4 h 17"/>
                <a:gd name="T4" fmla="*/ 20 w 41"/>
                <a:gd name="T5" fmla="*/ 0 h 17"/>
                <a:gd name="T6" fmla="*/ 30 w 41"/>
                <a:gd name="T7" fmla="*/ 4 h 17"/>
                <a:gd name="T8" fmla="*/ 40 w 41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">
                  <a:moveTo>
                    <a:pt x="0" y="16"/>
                  </a:moveTo>
                  <a:lnTo>
                    <a:pt x="10" y="4"/>
                  </a:lnTo>
                  <a:lnTo>
                    <a:pt x="20" y="0"/>
                  </a:lnTo>
                  <a:lnTo>
                    <a:pt x="30" y="4"/>
                  </a:lnTo>
                  <a:lnTo>
                    <a:pt x="40" y="16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88" name="Freeform 40"/>
            <p:cNvSpPr>
              <a:spLocks/>
            </p:cNvSpPr>
            <p:nvPr/>
          </p:nvSpPr>
          <p:spPr bwMode="auto">
            <a:xfrm>
              <a:off x="3689" y="2790"/>
              <a:ext cx="39" cy="111"/>
            </a:xfrm>
            <a:custGeom>
              <a:avLst/>
              <a:gdLst>
                <a:gd name="T0" fmla="*/ 0 w 39"/>
                <a:gd name="T1" fmla="*/ 0 h 111"/>
                <a:gd name="T2" fmla="*/ 9 w 39"/>
                <a:gd name="T3" fmla="*/ 17 h 111"/>
                <a:gd name="T4" fmla="*/ 18 w 39"/>
                <a:gd name="T5" fmla="*/ 44 h 111"/>
                <a:gd name="T6" fmla="*/ 28 w 39"/>
                <a:gd name="T7" fmla="*/ 75 h 111"/>
                <a:gd name="T8" fmla="*/ 38 w 39"/>
                <a:gd name="T9" fmla="*/ 1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11">
                  <a:moveTo>
                    <a:pt x="0" y="0"/>
                  </a:moveTo>
                  <a:lnTo>
                    <a:pt x="9" y="17"/>
                  </a:lnTo>
                  <a:lnTo>
                    <a:pt x="18" y="44"/>
                  </a:lnTo>
                  <a:lnTo>
                    <a:pt x="28" y="75"/>
                  </a:lnTo>
                  <a:lnTo>
                    <a:pt x="38" y="11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89" name="Freeform 41"/>
            <p:cNvSpPr>
              <a:spLocks/>
            </p:cNvSpPr>
            <p:nvPr/>
          </p:nvSpPr>
          <p:spPr bwMode="auto">
            <a:xfrm>
              <a:off x="3727" y="2900"/>
              <a:ext cx="40" cy="173"/>
            </a:xfrm>
            <a:custGeom>
              <a:avLst/>
              <a:gdLst>
                <a:gd name="T0" fmla="*/ 0 w 40"/>
                <a:gd name="T1" fmla="*/ 0 h 173"/>
                <a:gd name="T2" fmla="*/ 9 w 40"/>
                <a:gd name="T3" fmla="*/ 36 h 173"/>
                <a:gd name="T4" fmla="*/ 19 w 40"/>
                <a:gd name="T5" fmla="*/ 80 h 173"/>
                <a:gd name="T6" fmla="*/ 29 w 40"/>
                <a:gd name="T7" fmla="*/ 127 h 173"/>
                <a:gd name="T8" fmla="*/ 39 w 40"/>
                <a:gd name="T9" fmla="*/ 17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3">
                  <a:moveTo>
                    <a:pt x="0" y="0"/>
                  </a:moveTo>
                  <a:lnTo>
                    <a:pt x="9" y="36"/>
                  </a:lnTo>
                  <a:lnTo>
                    <a:pt x="19" y="80"/>
                  </a:lnTo>
                  <a:lnTo>
                    <a:pt x="29" y="127"/>
                  </a:lnTo>
                  <a:lnTo>
                    <a:pt x="39" y="172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90" name="Freeform 42"/>
            <p:cNvSpPr>
              <a:spLocks/>
            </p:cNvSpPr>
            <p:nvPr/>
          </p:nvSpPr>
          <p:spPr bwMode="auto">
            <a:xfrm>
              <a:off x="3766" y="3072"/>
              <a:ext cx="41" cy="175"/>
            </a:xfrm>
            <a:custGeom>
              <a:avLst/>
              <a:gdLst>
                <a:gd name="T0" fmla="*/ 0 w 41"/>
                <a:gd name="T1" fmla="*/ 0 h 175"/>
                <a:gd name="T2" fmla="*/ 10 w 41"/>
                <a:gd name="T3" fmla="*/ 44 h 175"/>
                <a:gd name="T4" fmla="*/ 20 w 41"/>
                <a:gd name="T5" fmla="*/ 91 h 175"/>
                <a:gd name="T6" fmla="*/ 30 w 41"/>
                <a:gd name="T7" fmla="*/ 136 h 175"/>
                <a:gd name="T8" fmla="*/ 40 w 41"/>
                <a:gd name="T9" fmla="*/ 17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5">
                  <a:moveTo>
                    <a:pt x="0" y="0"/>
                  </a:moveTo>
                  <a:lnTo>
                    <a:pt x="10" y="44"/>
                  </a:lnTo>
                  <a:lnTo>
                    <a:pt x="20" y="91"/>
                  </a:lnTo>
                  <a:lnTo>
                    <a:pt x="30" y="136"/>
                  </a:lnTo>
                  <a:lnTo>
                    <a:pt x="40" y="174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91" name="Freeform 43"/>
            <p:cNvSpPr>
              <a:spLocks/>
            </p:cNvSpPr>
            <p:nvPr/>
          </p:nvSpPr>
          <p:spPr bwMode="auto">
            <a:xfrm>
              <a:off x="3806" y="3246"/>
              <a:ext cx="40" cy="110"/>
            </a:xfrm>
            <a:custGeom>
              <a:avLst/>
              <a:gdLst>
                <a:gd name="T0" fmla="*/ 0 w 40"/>
                <a:gd name="T1" fmla="*/ 0 h 110"/>
                <a:gd name="T2" fmla="*/ 9 w 40"/>
                <a:gd name="T3" fmla="*/ 33 h 110"/>
                <a:gd name="T4" fmla="*/ 19 w 40"/>
                <a:gd name="T5" fmla="*/ 64 h 110"/>
                <a:gd name="T6" fmla="*/ 29 w 40"/>
                <a:gd name="T7" fmla="*/ 91 h 110"/>
                <a:gd name="T8" fmla="*/ 39 w 40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10">
                  <a:moveTo>
                    <a:pt x="0" y="0"/>
                  </a:moveTo>
                  <a:lnTo>
                    <a:pt x="9" y="33"/>
                  </a:lnTo>
                  <a:lnTo>
                    <a:pt x="19" y="64"/>
                  </a:lnTo>
                  <a:lnTo>
                    <a:pt x="29" y="91"/>
                  </a:lnTo>
                  <a:lnTo>
                    <a:pt x="39" y="109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92" name="Freeform 44"/>
            <p:cNvSpPr>
              <a:spLocks/>
            </p:cNvSpPr>
            <p:nvPr/>
          </p:nvSpPr>
          <p:spPr bwMode="auto">
            <a:xfrm>
              <a:off x="3845" y="3355"/>
              <a:ext cx="40" cy="17"/>
            </a:xfrm>
            <a:custGeom>
              <a:avLst/>
              <a:gdLst>
                <a:gd name="T0" fmla="*/ 0 w 40"/>
                <a:gd name="T1" fmla="*/ 0 h 17"/>
                <a:gd name="T2" fmla="*/ 9 w 40"/>
                <a:gd name="T3" fmla="*/ 11 h 17"/>
                <a:gd name="T4" fmla="*/ 19 w 40"/>
                <a:gd name="T5" fmla="*/ 16 h 17"/>
                <a:gd name="T6" fmla="*/ 29 w 40"/>
                <a:gd name="T7" fmla="*/ 11 h 17"/>
                <a:gd name="T8" fmla="*/ 39 w 40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">
                  <a:moveTo>
                    <a:pt x="0" y="0"/>
                  </a:moveTo>
                  <a:lnTo>
                    <a:pt x="9" y="11"/>
                  </a:lnTo>
                  <a:lnTo>
                    <a:pt x="19" y="16"/>
                  </a:lnTo>
                  <a:lnTo>
                    <a:pt x="29" y="11"/>
                  </a:lnTo>
                  <a:lnTo>
                    <a:pt x="39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93" name="Freeform 45"/>
            <p:cNvSpPr>
              <a:spLocks/>
            </p:cNvSpPr>
            <p:nvPr/>
          </p:nvSpPr>
          <p:spPr bwMode="auto">
            <a:xfrm>
              <a:off x="3884" y="3246"/>
              <a:ext cx="41" cy="110"/>
            </a:xfrm>
            <a:custGeom>
              <a:avLst/>
              <a:gdLst>
                <a:gd name="T0" fmla="*/ 0 w 41"/>
                <a:gd name="T1" fmla="*/ 109 h 110"/>
                <a:gd name="T2" fmla="*/ 10 w 41"/>
                <a:gd name="T3" fmla="*/ 91 h 110"/>
                <a:gd name="T4" fmla="*/ 20 w 41"/>
                <a:gd name="T5" fmla="*/ 64 h 110"/>
                <a:gd name="T6" fmla="*/ 29 w 41"/>
                <a:gd name="T7" fmla="*/ 33 h 110"/>
                <a:gd name="T8" fmla="*/ 40 w 41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0">
                  <a:moveTo>
                    <a:pt x="0" y="109"/>
                  </a:moveTo>
                  <a:lnTo>
                    <a:pt x="10" y="91"/>
                  </a:lnTo>
                  <a:lnTo>
                    <a:pt x="20" y="64"/>
                  </a:lnTo>
                  <a:lnTo>
                    <a:pt x="29" y="33"/>
                  </a:lnTo>
                  <a:lnTo>
                    <a:pt x="40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94" name="Freeform 46"/>
            <p:cNvSpPr>
              <a:spLocks/>
            </p:cNvSpPr>
            <p:nvPr/>
          </p:nvSpPr>
          <p:spPr bwMode="auto">
            <a:xfrm>
              <a:off x="3924" y="3072"/>
              <a:ext cx="39" cy="175"/>
            </a:xfrm>
            <a:custGeom>
              <a:avLst/>
              <a:gdLst>
                <a:gd name="T0" fmla="*/ 0 w 39"/>
                <a:gd name="T1" fmla="*/ 174 h 175"/>
                <a:gd name="T2" fmla="*/ 9 w 39"/>
                <a:gd name="T3" fmla="*/ 136 h 175"/>
                <a:gd name="T4" fmla="*/ 19 w 39"/>
                <a:gd name="T5" fmla="*/ 91 h 175"/>
                <a:gd name="T6" fmla="*/ 28 w 39"/>
                <a:gd name="T7" fmla="*/ 44 h 175"/>
                <a:gd name="T8" fmla="*/ 38 w 39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75">
                  <a:moveTo>
                    <a:pt x="0" y="174"/>
                  </a:moveTo>
                  <a:lnTo>
                    <a:pt x="9" y="136"/>
                  </a:lnTo>
                  <a:lnTo>
                    <a:pt x="19" y="91"/>
                  </a:lnTo>
                  <a:lnTo>
                    <a:pt x="28" y="44"/>
                  </a:lnTo>
                  <a:lnTo>
                    <a:pt x="38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0095" name="Rectangle 47"/>
          <p:cNvSpPr>
            <a:spLocks noChangeArrowheads="1"/>
          </p:cNvSpPr>
          <p:nvPr/>
        </p:nvSpPr>
        <p:spPr bwMode="auto">
          <a:xfrm>
            <a:off x="649288" y="2554288"/>
            <a:ext cx="688975" cy="281622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0096" name="Group 48"/>
          <p:cNvGrpSpPr>
            <a:grpSpLocks/>
          </p:cNvGrpSpPr>
          <p:nvPr/>
        </p:nvGrpSpPr>
        <p:grpSpPr bwMode="auto">
          <a:xfrm>
            <a:off x="4097338" y="2795588"/>
            <a:ext cx="2486025" cy="944562"/>
            <a:chOff x="3957" y="2809"/>
            <a:chExt cx="1566" cy="595"/>
          </a:xfrm>
        </p:grpSpPr>
        <p:sp>
          <p:nvSpPr>
            <p:cNvPr id="130097" name="Freeform 49"/>
            <p:cNvSpPr>
              <a:spLocks/>
            </p:cNvSpPr>
            <p:nvPr/>
          </p:nvSpPr>
          <p:spPr bwMode="auto">
            <a:xfrm>
              <a:off x="3957" y="2932"/>
              <a:ext cx="52" cy="173"/>
            </a:xfrm>
            <a:custGeom>
              <a:avLst/>
              <a:gdLst>
                <a:gd name="T0" fmla="*/ 0 w 52"/>
                <a:gd name="T1" fmla="*/ 172 h 173"/>
                <a:gd name="T2" fmla="*/ 12 w 52"/>
                <a:gd name="T3" fmla="*/ 127 h 173"/>
                <a:gd name="T4" fmla="*/ 25 w 52"/>
                <a:gd name="T5" fmla="*/ 80 h 173"/>
                <a:gd name="T6" fmla="*/ 38 w 52"/>
                <a:gd name="T7" fmla="*/ 36 h 173"/>
                <a:gd name="T8" fmla="*/ 51 w 52"/>
                <a:gd name="T9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73">
                  <a:moveTo>
                    <a:pt x="0" y="172"/>
                  </a:moveTo>
                  <a:lnTo>
                    <a:pt x="12" y="127"/>
                  </a:lnTo>
                  <a:lnTo>
                    <a:pt x="25" y="80"/>
                  </a:lnTo>
                  <a:lnTo>
                    <a:pt x="38" y="36"/>
                  </a:lnTo>
                  <a:lnTo>
                    <a:pt x="51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98" name="Freeform 50"/>
            <p:cNvSpPr>
              <a:spLocks/>
            </p:cNvSpPr>
            <p:nvPr/>
          </p:nvSpPr>
          <p:spPr bwMode="auto">
            <a:xfrm>
              <a:off x="4008" y="2822"/>
              <a:ext cx="54" cy="111"/>
            </a:xfrm>
            <a:custGeom>
              <a:avLst/>
              <a:gdLst>
                <a:gd name="T0" fmla="*/ 0 w 54"/>
                <a:gd name="T1" fmla="*/ 110 h 111"/>
                <a:gd name="T2" fmla="*/ 13 w 54"/>
                <a:gd name="T3" fmla="*/ 75 h 111"/>
                <a:gd name="T4" fmla="*/ 26 w 54"/>
                <a:gd name="T5" fmla="*/ 44 h 111"/>
                <a:gd name="T6" fmla="*/ 39 w 54"/>
                <a:gd name="T7" fmla="*/ 17 h 111"/>
                <a:gd name="T8" fmla="*/ 53 w 54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11">
                  <a:moveTo>
                    <a:pt x="0" y="110"/>
                  </a:moveTo>
                  <a:lnTo>
                    <a:pt x="13" y="75"/>
                  </a:lnTo>
                  <a:lnTo>
                    <a:pt x="26" y="44"/>
                  </a:lnTo>
                  <a:lnTo>
                    <a:pt x="39" y="17"/>
                  </a:lnTo>
                  <a:lnTo>
                    <a:pt x="53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99" name="Freeform 51"/>
            <p:cNvSpPr>
              <a:spLocks/>
            </p:cNvSpPr>
            <p:nvPr/>
          </p:nvSpPr>
          <p:spPr bwMode="auto">
            <a:xfrm>
              <a:off x="4061" y="2809"/>
              <a:ext cx="54" cy="17"/>
            </a:xfrm>
            <a:custGeom>
              <a:avLst/>
              <a:gdLst>
                <a:gd name="T0" fmla="*/ 0 w 54"/>
                <a:gd name="T1" fmla="*/ 16 h 17"/>
                <a:gd name="T2" fmla="*/ 13 w 54"/>
                <a:gd name="T3" fmla="*/ 4 h 17"/>
                <a:gd name="T4" fmla="*/ 26 w 54"/>
                <a:gd name="T5" fmla="*/ 0 h 17"/>
                <a:gd name="T6" fmla="*/ 39 w 54"/>
                <a:gd name="T7" fmla="*/ 4 h 17"/>
                <a:gd name="T8" fmla="*/ 53 w 54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">
                  <a:moveTo>
                    <a:pt x="0" y="16"/>
                  </a:moveTo>
                  <a:lnTo>
                    <a:pt x="13" y="4"/>
                  </a:lnTo>
                  <a:lnTo>
                    <a:pt x="26" y="0"/>
                  </a:lnTo>
                  <a:lnTo>
                    <a:pt x="39" y="4"/>
                  </a:lnTo>
                  <a:lnTo>
                    <a:pt x="53" y="16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00" name="Freeform 52"/>
            <p:cNvSpPr>
              <a:spLocks/>
            </p:cNvSpPr>
            <p:nvPr/>
          </p:nvSpPr>
          <p:spPr bwMode="auto">
            <a:xfrm>
              <a:off x="4114" y="2822"/>
              <a:ext cx="52" cy="111"/>
            </a:xfrm>
            <a:custGeom>
              <a:avLst/>
              <a:gdLst>
                <a:gd name="T0" fmla="*/ 0 w 52"/>
                <a:gd name="T1" fmla="*/ 0 h 111"/>
                <a:gd name="T2" fmla="*/ 12 w 52"/>
                <a:gd name="T3" fmla="*/ 17 h 111"/>
                <a:gd name="T4" fmla="*/ 25 w 52"/>
                <a:gd name="T5" fmla="*/ 44 h 111"/>
                <a:gd name="T6" fmla="*/ 38 w 52"/>
                <a:gd name="T7" fmla="*/ 75 h 111"/>
                <a:gd name="T8" fmla="*/ 51 w 52"/>
                <a:gd name="T9" fmla="*/ 1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11">
                  <a:moveTo>
                    <a:pt x="0" y="0"/>
                  </a:moveTo>
                  <a:lnTo>
                    <a:pt x="12" y="17"/>
                  </a:lnTo>
                  <a:lnTo>
                    <a:pt x="25" y="44"/>
                  </a:lnTo>
                  <a:lnTo>
                    <a:pt x="38" y="75"/>
                  </a:lnTo>
                  <a:lnTo>
                    <a:pt x="51" y="11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01" name="Freeform 53"/>
            <p:cNvSpPr>
              <a:spLocks/>
            </p:cNvSpPr>
            <p:nvPr/>
          </p:nvSpPr>
          <p:spPr bwMode="auto">
            <a:xfrm>
              <a:off x="4165" y="2932"/>
              <a:ext cx="54" cy="173"/>
            </a:xfrm>
            <a:custGeom>
              <a:avLst/>
              <a:gdLst>
                <a:gd name="T0" fmla="*/ 0 w 54"/>
                <a:gd name="T1" fmla="*/ 0 h 173"/>
                <a:gd name="T2" fmla="*/ 13 w 54"/>
                <a:gd name="T3" fmla="*/ 36 h 173"/>
                <a:gd name="T4" fmla="*/ 26 w 54"/>
                <a:gd name="T5" fmla="*/ 80 h 173"/>
                <a:gd name="T6" fmla="*/ 39 w 54"/>
                <a:gd name="T7" fmla="*/ 127 h 173"/>
                <a:gd name="T8" fmla="*/ 53 w 54"/>
                <a:gd name="T9" fmla="*/ 17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3">
                  <a:moveTo>
                    <a:pt x="0" y="0"/>
                  </a:moveTo>
                  <a:lnTo>
                    <a:pt x="13" y="36"/>
                  </a:lnTo>
                  <a:lnTo>
                    <a:pt x="26" y="80"/>
                  </a:lnTo>
                  <a:lnTo>
                    <a:pt x="39" y="127"/>
                  </a:lnTo>
                  <a:lnTo>
                    <a:pt x="53" y="172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02" name="Freeform 54"/>
            <p:cNvSpPr>
              <a:spLocks/>
            </p:cNvSpPr>
            <p:nvPr/>
          </p:nvSpPr>
          <p:spPr bwMode="auto">
            <a:xfrm>
              <a:off x="4218" y="3104"/>
              <a:ext cx="52" cy="175"/>
            </a:xfrm>
            <a:custGeom>
              <a:avLst/>
              <a:gdLst>
                <a:gd name="T0" fmla="*/ 0 w 52"/>
                <a:gd name="T1" fmla="*/ 0 h 175"/>
                <a:gd name="T2" fmla="*/ 12 w 52"/>
                <a:gd name="T3" fmla="*/ 44 h 175"/>
                <a:gd name="T4" fmla="*/ 25 w 52"/>
                <a:gd name="T5" fmla="*/ 91 h 175"/>
                <a:gd name="T6" fmla="*/ 38 w 52"/>
                <a:gd name="T7" fmla="*/ 136 h 175"/>
                <a:gd name="T8" fmla="*/ 51 w 52"/>
                <a:gd name="T9" fmla="*/ 17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75">
                  <a:moveTo>
                    <a:pt x="0" y="0"/>
                  </a:moveTo>
                  <a:lnTo>
                    <a:pt x="12" y="44"/>
                  </a:lnTo>
                  <a:lnTo>
                    <a:pt x="25" y="91"/>
                  </a:lnTo>
                  <a:lnTo>
                    <a:pt x="38" y="136"/>
                  </a:lnTo>
                  <a:lnTo>
                    <a:pt x="51" y="174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03" name="Freeform 55"/>
            <p:cNvSpPr>
              <a:spLocks/>
            </p:cNvSpPr>
            <p:nvPr/>
          </p:nvSpPr>
          <p:spPr bwMode="auto">
            <a:xfrm>
              <a:off x="4269" y="3278"/>
              <a:ext cx="54" cy="110"/>
            </a:xfrm>
            <a:custGeom>
              <a:avLst/>
              <a:gdLst>
                <a:gd name="T0" fmla="*/ 0 w 54"/>
                <a:gd name="T1" fmla="*/ 0 h 110"/>
                <a:gd name="T2" fmla="*/ 13 w 54"/>
                <a:gd name="T3" fmla="*/ 33 h 110"/>
                <a:gd name="T4" fmla="*/ 26 w 54"/>
                <a:gd name="T5" fmla="*/ 64 h 110"/>
                <a:gd name="T6" fmla="*/ 40 w 54"/>
                <a:gd name="T7" fmla="*/ 91 h 110"/>
                <a:gd name="T8" fmla="*/ 53 w 54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10">
                  <a:moveTo>
                    <a:pt x="0" y="0"/>
                  </a:moveTo>
                  <a:lnTo>
                    <a:pt x="13" y="33"/>
                  </a:lnTo>
                  <a:lnTo>
                    <a:pt x="26" y="64"/>
                  </a:lnTo>
                  <a:lnTo>
                    <a:pt x="40" y="91"/>
                  </a:lnTo>
                  <a:lnTo>
                    <a:pt x="53" y="109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04" name="Freeform 56"/>
            <p:cNvSpPr>
              <a:spLocks/>
            </p:cNvSpPr>
            <p:nvPr/>
          </p:nvSpPr>
          <p:spPr bwMode="auto">
            <a:xfrm>
              <a:off x="4322" y="3387"/>
              <a:ext cx="54" cy="17"/>
            </a:xfrm>
            <a:custGeom>
              <a:avLst/>
              <a:gdLst>
                <a:gd name="T0" fmla="*/ 0 w 54"/>
                <a:gd name="T1" fmla="*/ 0 h 17"/>
                <a:gd name="T2" fmla="*/ 13 w 54"/>
                <a:gd name="T3" fmla="*/ 11 h 17"/>
                <a:gd name="T4" fmla="*/ 26 w 54"/>
                <a:gd name="T5" fmla="*/ 16 h 17"/>
                <a:gd name="T6" fmla="*/ 39 w 54"/>
                <a:gd name="T7" fmla="*/ 11 h 17"/>
                <a:gd name="T8" fmla="*/ 53 w 5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">
                  <a:moveTo>
                    <a:pt x="0" y="0"/>
                  </a:moveTo>
                  <a:lnTo>
                    <a:pt x="13" y="11"/>
                  </a:lnTo>
                  <a:lnTo>
                    <a:pt x="26" y="16"/>
                  </a:lnTo>
                  <a:lnTo>
                    <a:pt x="39" y="11"/>
                  </a:lnTo>
                  <a:lnTo>
                    <a:pt x="53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05" name="Freeform 57"/>
            <p:cNvSpPr>
              <a:spLocks/>
            </p:cNvSpPr>
            <p:nvPr/>
          </p:nvSpPr>
          <p:spPr bwMode="auto">
            <a:xfrm>
              <a:off x="4375" y="3278"/>
              <a:ext cx="52" cy="110"/>
            </a:xfrm>
            <a:custGeom>
              <a:avLst/>
              <a:gdLst>
                <a:gd name="T0" fmla="*/ 0 w 52"/>
                <a:gd name="T1" fmla="*/ 109 h 110"/>
                <a:gd name="T2" fmla="*/ 12 w 52"/>
                <a:gd name="T3" fmla="*/ 91 h 110"/>
                <a:gd name="T4" fmla="*/ 25 w 52"/>
                <a:gd name="T5" fmla="*/ 64 h 110"/>
                <a:gd name="T6" fmla="*/ 38 w 52"/>
                <a:gd name="T7" fmla="*/ 33 h 110"/>
                <a:gd name="T8" fmla="*/ 51 w 52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10">
                  <a:moveTo>
                    <a:pt x="0" y="109"/>
                  </a:moveTo>
                  <a:lnTo>
                    <a:pt x="12" y="91"/>
                  </a:lnTo>
                  <a:lnTo>
                    <a:pt x="25" y="64"/>
                  </a:lnTo>
                  <a:lnTo>
                    <a:pt x="38" y="33"/>
                  </a:lnTo>
                  <a:lnTo>
                    <a:pt x="51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06" name="Freeform 58"/>
            <p:cNvSpPr>
              <a:spLocks/>
            </p:cNvSpPr>
            <p:nvPr/>
          </p:nvSpPr>
          <p:spPr bwMode="auto">
            <a:xfrm>
              <a:off x="4426" y="3104"/>
              <a:ext cx="54" cy="175"/>
            </a:xfrm>
            <a:custGeom>
              <a:avLst/>
              <a:gdLst>
                <a:gd name="T0" fmla="*/ 0 w 54"/>
                <a:gd name="T1" fmla="*/ 174 h 175"/>
                <a:gd name="T2" fmla="*/ 13 w 54"/>
                <a:gd name="T3" fmla="*/ 136 h 175"/>
                <a:gd name="T4" fmla="*/ 26 w 54"/>
                <a:gd name="T5" fmla="*/ 91 h 175"/>
                <a:gd name="T6" fmla="*/ 39 w 54"/>
                <a:gd name="T7" fmla="*/ 44 h 175"/>
                <a:gd name="T8" fmla="*/ 53 w 54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5">
                  <a:moveTo>
                    <a:pt x="0" y="174"/>
                  </a:moveTo>
                  <a:lnTo>
                    <a:pt x="13" y="136"/>
                  </a:lnTo>
                  <a:lnTo>
                    <a:pt x="26" y="91"/>
                  </a:lnTo>
                  <a:lnTo>
                    <a:pt x="39" y="44"/>
                  </a:lnTo>
                  <a:lnTo>
                    <a:pt x="53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07" name="Freeform 59"/>
            <p:cNvSpPr>
              <a:spLocks/>
            </p:cNvSpPr>
            <p:nvPr/>
          </p:nvSpPr>
          <p:spPr bwMode="auto">
            <a:xfrm>
              <a:off x="4479" y="2932"/>
              <a:ext cx="53" cy="173"/>
            </a:xfrm>
            <a:custGeom>
              <a:avLst/>
              <a:gdLst>
                <a:gd name="T0" fmla="*/ 0 w 53"/>
                <a:gd name="T1" fmla="*/ 172 h 173"/>
                <a:gd name="T2" fmla="*/ 13 w 53"/>
                <a:gd name="T3" fmla="*/ 127 h 173"/>
                <a:gd name="T4" fmla="*/ 26 w 53"/>
                <a:gd name="T5" fmla="*/ 80 h 173"/>
                <a:gd name="T6" fmla="*/ 39 w 53"/>
                <a:gd name="T7" fmla="*/ 36 h 173"/>
                <a:gd name="T8" fmla="*/ 52 w 53"/>
                <a:gd name="T9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3">
                  <a:moveTo>
                    <a:pt x="0" y="172"/>
                  </a:moveTo>
                  <a:lnTo>
                    <a:pt x="13" y="127"/>
                  </a:lnTo>
                  <a:lnTo>
                    <a:pt x="26" y="80"/>
                  </a:lnTo>
                  <a:lnTo>
                    <a:pt x="39" y="36"/>
                  </a:lnTo>
                  <a:lnTo>
                    <a:pt x="52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08" name="Freeform 60"/>
            <p:cNvSpPr>
              <a:spLocks/>
            </p:cNvSpPr>
            <p:nvPr/>
          </p:nvSpPr>
          <p:spPr bwMode="auto">
            <a:xfrm>
              <a:off x="4531" y="2822"/>
              <a:ext cx="54" cy="111"/>
            </a:xfrm>
            <a:custGeom>
              <a:avLst/>
              <a:gdLst>
                <a:gd name="T0" fmla="*/ 0 w 54"/>
                <a:gd name="T1" fmla="*/ 110 h 111"/>
                <a:gd name="T2" fmla="*/ 13 w 54"/>
                <a:gd name="T3" fmla="*/ 75 h 111"/>
                <a:gd name="T4" fmla="*/ 26 w 54"/>
                <a:gd name="T5" fmla="*/ 44 h 111"/>
                <a:gd name="T6" fmla="*/ 39 w 54"/>
                <a:gd name="T7" fmla="*/ 17 h 111"/>
                <a:gd name="T8" fmla="*/ 53 w 54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11">
                  <a:moveTo>
                    <a:pt x="0" y="110"/>
                  </a:moveTo>
                  <a:lnTo>
                    <a:pt x="13" y="75"/>
                  </a:lnTo>
                  <a:lnTo>
                    <a:pt x="26" y="44"/>
                  </a:lnTo>
                  <a:lnTo>
                    <a:pt x="39" y="17"/>
                  </a:lnTo>
                  <a:lnTo>
                    <a:pt x="53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09" name="Freeform 61"/>
            <p:cNvSpPr>
              <a:spLocks/>
            </p:cNvSpPr>
            <p:nvPr/>
          </p:nvSpPr>
          <p:spPr bwMode="auto">
            <a:xfrm>
              <a:off x="4584" y="2809"/>
              <a:ext cx="53" cy="17"/>
            </a:xfrm>
            <a:custGeom>
              <a:avLst/>
              <a:gdLst>
                <a:gd name="T0" fmla="*/ 0 w 53"/>
                <a:gd name="T1" fmla="*/ 16 h 17"/>
                <a:gd name="T2" fmla="*/ 13 w 53"/>
                <a:gd name="T3" fmla="*/ 4 h 17"/>
                <a:gd name="T4" fmla="*/ 25 w 53"/>
                <a:gd name="T5" fmla="*/ 0 h 17"/>
                <a:gd name="T6" fmla="*/ 38 w 53"/>
                <a:gd name="T7" fmla="*/ 4 h 17"/>
                <a:gd name="T8" fmla="*/ 52 w 53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">
                  <a:moveTo>
                    <a:pt x="0" y="16"/>
                  </a:moveTo>
                  <a:lnTo>
                    <a:pt x="13" y="4"/>
                  </a:lnTo>
                  <a:lnTo>
                    <a:pt x="25" y="0"/>
                  </a:lnTo>
                  <a:lnTo>
                    <a:pt x="38" y="4"/>
                  </a:lnTo>
                  <a:lnTo>
                    <a:pt x="52" y="16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10" name="Freeform 62"/>
            <p:cNvSpPr>
              <a:spLocks/>
            </p:cNvSpPr>
            <p:nvPr/>
          </p:nvSpPr>
          <p:spPr bwMode="auto">
            <a:xfrm>
              <a:off x="4636" y="2822"/>
              <a:ext cx="52" cy="111"/>
            </a:xfrm>
            <a:custGeom>
              <a:avLst/>
              <a:gdLst>
                <a:gd name="T0" fmla="*/ 0 w 52"/>
                <a:gd name="T1" fmla="*/ 0 h 111"/>
                <a:gd name="T2" fmla="*/ 12 w 52"/>
                <a:gd name="T3" fmla="*/ 17 h 111"/>
                <a:gd name="T4" fmla="*/ 25 w 52"/>
                <a:gd name="T5" fmla="*/ 44 h 111"/>
                <a:gd name="T6" fmla="*/ 38 w 52"/>
                <a:gd name="T7" fmla="*/ 75 h 111"/>
                <a:gd name="T8" fmla="*/ 51 w 52"/>
                <a:gd name="T9" fmla="*/ 1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11">
                  <a:moveTo>
                    <a:pt x="0" y="0"/>
                  </a:moveTo>
                  <a:lnTo>
                    <a:pt x="12" y="17"/>
                  </a:lnTo>
                  <a:lnTo>
                    <a:pt x="25" y="44"/>
                  </a:lnTo>
                  <a:lnTo>
                    <a:pt x="38" y="75"/>
                  </a:lnTo>
                  <a:lnTo>
                    <a:pt x="51" y="11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11" name="Freeform 63"/>
            <p:cNvSpPr>
              <a:spLocks/>
            </p:cNvSpPr>
            <p:nvPr/>
          </p:nvSpPr>
          <p:spPr bwMode="auto">
            <a:xfrm>
              <a:off x="4687" y="2932"/>
              <a:ext cx="54" cy="173"/>
            </a:xfrm>
            <a:custGeom>
              <a:avLst/>
              <a:gdLst>
                <a:gd name="T0" fmla="*/ 0 w 54"/>
                <a:gd name="T1" fmla="*/ 0 h 173"/>
                <a:gd name="T2" fmla="*/ 13 w 54"/>
                <a:gd name="T3" fmla="*/ 36 h 173"/>
                <a:gd name="T4" fmla="*/ 26 w 54"/>
                <a:gd name="T5" fmla="*/ 80 h 173"/>
                <a:gd name="T6" fmla="*/ 39 w 54"/>
                <a:gd name="T7" fmla="*/ 127 h 173"/>
                <a:gd name="T8" fmla="*/ 53 w 54"/>
                <a:gd name="T9" fmla="*/ 17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3">
                  <a:moveTo>
                    <a:pt x="0" y="0"/>
                  </a:moveTo>
                  <a:lnTo>
                    <a:pt x="13" y="36"/>
                  </a:lnTo>
                  <a:lnTo>
                    <a:pt x="26" y="80"/>
                  </a:lnTo>
                  <a:lnTo>
                    <a:pt x="39" y="127"/>
                  </a:lnTo>
                  <a:lnTo>
                    <a:pt x="53" y="172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12" name="Freeform 64"/>
            <p:cNvSpPr>
              <a:spLocks/>
            </p:cNvSpPr>
            <p:nvPr/>
          </p:nvSpPr>
          <p:spPr bwMode="auto">
            <a:xfrm>
              <a:off x="4740" y="3104"/>
              <a:ext cx="53" cy="175"/>
            </a:xfrm>
            <a:custGeom>
              <a:avLst/>
              <a:gdLst>
                <a:gd name="T0" fmla="*/ 0 w 53"/>
                <a:gd name="T1" fmla="*/ 0 h 175"/>
                <a:gd name="T2" fmla="*/ 13 w 53"/>
                <a:gd name="T3" fmla="*/ 44 h 175"/>
                <a:gd name="T4" fmla="*/ 26 w 53"/>
                <a:gd name="T5" fmla="*/ 91 h 175"/>
                <a:gd name="T6" fmla="*/ 39 w 53"/>
                <a:gd name="T7" fmla="*/ 136 h 175"/>
                <a:gd name="T8" fmla="*/ 52 w 53"/>
                <a:gd name="T9" fmla="*/ 17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5">
                  <a:moveTo>
                    <a:pt x="0" y="0"/>
                  </a:moveTo>
                  <a:lnTo>
                    <a:pt x="13" y="44"/>
                  </a:lnTo>
                  <a:lnTo>
                    <a:pt x="26" y="91"/>
                  </a:lnTo>
                  <a:lnTo>
                    <a:pt x="39" y="136"/>
                  </a:lnTo>
                  <a:lnTo>
                    <a:pt x="52" y="174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13" name="Freeform 65"/>
            <p:cNvSpPr>
              <a:spLocks/>
            </p:cNvSpPr>
            <p:nvPr/>
          </p:nvSpPr>
          <p:spPr bwMode="auto">
            <a:xfrm>
              <a:off x="4792" y="3278"/>
              <a:ext cx="52" cy="110"/>
            </a:xfrm>
            <a:custGeom>
              <a:avLst/>
              <a:gdLst>
                <a:gd name="T0" fmla="*/ 0 w 52"/>
                <a:gd name="T1" fmla="*/ 0 h 110"/>
                <a:gd name="T2" fmla="*/ 12 w 52"/>
                <a:gd name="T3" fmla="*/ 33 h 110"/>
                <a:gd name="T4" fmla="*/ 25 w 52"/>
                <a:gd name="T5" fmla="*/ 64 h 110"/>
                <a:gd name="T6" fmla="*/ 38 w 52"/>
                <a:gd name="T7" fmla="*/ 91 h 110"/>
                <a:gd name="T8" fmla="*/ 51 w 5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10">
                  <a:moveTo>
                    <a:pt x="0" y="0"/>
                  </a:moveTo>
                  <a:lnTo>
                    <a:pt x="12" y="33"/>
                  </a:lnTo>
                  <a:lnTo>
                    <a:pt x="25" y="64"/>
                  </a:lnTo>
                  <a:lnTo>
                    <a:pt x="38" y="91"/>
                  </a:lnTo>
                  <a:lnTo>
                    <a:pt x="51" y="109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14" name="Freeform 66"/>
            <p:cNvSpPr>
              <a:spLocks/>
            </p:cNvSpPr>
            <p:nvPr/>
          </p:nvSpPr>
          <p:spPr bwMode="auto">
            <a:xfrm>
              <a:off x="4843" y="3387"/>
              <a:ext cx="53" cy="17"/>
            </a:xfrm>
            <a:custGeom>
              <a:avLst/>
              <a:gdLst>
                <a:gd name="T0" fmla="*/ 0 w 53"/>
                <a:gd name="T1" fmla="*/ 0 h 17"/>
                <a:gd name="T2" fmla="*/ 13 w 53"/>
                <a:gd name="T3" fmla="*/ 11 h 17"/>
                <a:gd name="T4" fmla="*/ 26 w 53"/>
                <a:gd name="T5" fmla="*/ 16 h 17"/>
                <a:gd name="T6" fmla="*/ 38 w 53"/>
                <a:gd name="T7" fmla="*/ 11 h 17"/>
                <a:gd name="T8" fmla="*/ 52 w 5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">
                  <a:moveTo>
                    <a:pt x="0" y="0"/>
                  </a:moveTo>
                  <a:lnTo>
                    <a:pt x="13" y="11"/>
                  </a:lnTo>
                  <a:lnTo>
                    <a:pt x="26" y="16"/>
                  </a:lnTo>
                  <a:lnTo>
                    <a:pt x="38" y="11"/>
                  </a:lnTo>
                  <a:lnTo>
                    <a:pt x="52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15" name="Freeform 67"/>
            <p:cNvSpPr>
              <a:spLocks/>
            </p:cNvSpPr>
            <p:nvPr/>
          </p:nvSpPr>
          <p:spPr bwMode="auto">
            <a:xfrm>
              <a:off x="4895" y="3278"/>
              <a:ext cx="54" cy="110"/>
            </a:xfrm>
            <a:custGeom>
              <a:avLst/>
              <a:gdLst>
                <a:gd name="T0" fmla="*/ 0 w 54"/>
                <a:gd name="T1" fmla="*/ 109 h 110"/>
                <a:gd name="T2" fmla="*/ 13 w 54"/>
                <a:gd name="T3" fmla="*/ 91 h 110"/>
                <a:gd name="T4" fmla="*/ 26 w 54"/>
                <a:gd name="T5" fmla="*/ 64 h 110"/>
                <a:gd name="T6" fmla="*/ 39 w 54"/>
                <a:gd name="T7" fmla="*/ 33 h 110"/>
                <a:gd name="T8" fmla="*/ 53 w 54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10">
                  <a:moveTo>
                    <a:pt x="0" y="109"/>
                  </a:moveTo>
                  <a:lnTo>
                    <a:pt x="13" y="91"/>
                  </a:lnTo>
                  <a:lnTo>
                    <a:pt x="26" y="64"/>
                  </a:lnTo>
                  <a:lnTo>
                    <a:pt x="39" y="33"/>
                  </a:lnTo>
                  <a:lnTo>
                    <a:pt x="53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16" name="Freeform 68"/>
            <p:cNvSpPr>
              <a:spLocks/>
            </p:cNvSpPr>
            <p:nvPr/>
          </p:nvSpPr>
          <p:spPr bwMode="auto">
            <a:xfrm>
              <a:off x="4948" y="3104"/>
              <a:ext cx="53" cy="175"/>
            </a:xfrm>
            <a:custGeom>
              <a:avLst/>
              <a:gdLst>
                <a:gd name="T0" fmla="*/ 0 w 53"/>
                <a:gd name="T1" fmla="*/ 174 h 175"/>
                <a:gd name="T2" fmla="*/ 13 w 53"/>
                <a:gd name="T3" fmla="*/ 136 h 175"/>
                <a:gd name="T4" fmla="*/ 26 w 53"/>
                <a:gd name="T5" fmla="*/ 91 h 175"/>
                <a:gd name="T6" fmla="*/ 39 w 53"/>
                <a:gd name="T7" fmla="*/ 44 h 175"/>
                <a:gd name="T8" fmla="*/ 52 w 53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5">
                  <a:moveTo>
                    <a:pt x="0" y="174"/>
                  </a:moveTo>
                  <a:lnTo>
                    <a:pt x="13" y="136"/>
                  </a:lnTo>
                  <a:lnTo>
                    <a:pt x="26" y="91"/>
                  </a:lnTo>
                  <a:lnTo>
                    <a:pt x="39" y="44"/>
                  </a:lnTo>
                  <a:lnTo>
                    <a:pt x="52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17" name="Freeform 69"/>
            <p:cNvSpPr>
              <a:spLocks/>
            </p:cNvSpPr>
            <p:nvPr/>
          </p:nvSpPr>
          <p:spPr bwMode="auto">
            <a:xfrm>
              <a:off x="5000" y="2932"/>
              <a:ext cx="54" cy="173"/>
            </a:xfrm>
            <a:custGeom>
              <a:avLst/>
              <a:gdLst>
                <a:gd name="T0" fmla="*/ 0 w 54"/>
                <a:gd name="T1" fmla="*/ 172 h 173"/>
                <a:gd name="T2" fmla="*/ 13 w 54"/>
                <a:gd name="T3" fmla="*/ 127 h 173"/>
                <a:gd name="T4" fmla="*/ 26 w 54"/>
                <a:gd name="T5" fmla="*/ 80 h 173"/>
                <a:gd name="T6" fmla="*/ 39 w 54"/>
                <a:gd name="T7" fmla="*/ 36 h 173"/>
                <a:gd name="T8" fmla="*/ 53 w 54"/>
                <a:gd name="T9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3">
                  <a:moveTo>
                    <a:pt x="0" y="172"/>
                  </a:moveTo>
                  <a:lnTo>
                    <a:pt x="13" y="127"/>
                  </a:lnTo>
                  <a:lnTo>
                    <a:pt x="26" y="80"/>
                  </a:lnTo>
                  <a:lnTo>
                    <a:pt x="39" y="36"/>
                  </a:lnTo>
                  <a:lnTo>
                    <a:pt x="53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18" name="Freeform 70"/>
            <p:cNvSpPr>
              <a:spLocks/>
            </p:cNvSpPr>
            <p:nvPr/>
          </p:nvSpPr>
          <p:spPr bwMode="auto">
            <a:xfrm>
              <a:off x="5053" y="2822"/>
              <a:ext cx="52" cy="111"/>
            </a:xfrm>
            <a:custGeom>
              <a:avLst/>
              <a:gdLst>
                <a:gd name="T0" fmla="*/ 0 w 52"/>
                <a:gd name="T1" fmla="*/ 110 h 111"/>
                <a:gd name="T2" fmla="*/ 12 w 52"/>
                <a:gd name="T3" fmla="*/ 75 h 111"/>
                <a:gd name="T4" fmla="*/ 25 w 52"/>
                <a:gd name="T5" fmla="*/ 44 h 111"/>
                <a:gd name="T6" fmla="*/ 38 w 52"/>
                <a:gd name="T7" fmla="*/ 17 h 111"/>
                <a:gd name="T8" fmla="*/ 51 w 52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11">
                  <a:moveTo>
                    <a:pt x="0" y="110"/>
                  </a:moveTo>
                  <a:lnTo>
                    <a:pt x="12" y="75"/>
                  </a:lnTo>
                  <a:lnTo>
                    <a:pt x="25" y="44"/>
                  </a:lnTo>
                  <a:lnTo>
                    <a:pt x="38" y="17"/>
                  </a:lnTo>
                  <a:lnTo>
                    <a:pt x="51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19" name="Freeform 71"/>
            <p:cNvSpPr>
              <a:spLocks/>
            </p:cNvSpPr>
            <p:nvPr/>
          </p:nvSpPr>
          <p:spPr bwMode="auto">
            <a:xfrm>
              <a:off x="5104" y="2809"/>
              <a:ext cx="54" cy="17"/>
            </a:xfrm>
            <a:custGeom>
              <a:avLst/>
              <a:gdLst>
                <a:gd name="T0" fmla="*/ 0 w 54"/>
                <a:gd name="T1" fmla="*/ 16 h 17"/>
                <a:gd name="T2" fmla="*/ 13 w 54"/>
                <a:gd name="T3" fmla="*/ 4 h 17"/>
                <a:gd name="T4" fmla="*/ 26 w 54"/>
                <a:gd name="T5" fmla="*/ 0 h 17"/>
                <a:gd name="T6" fmla="*/ 39 w 54"/>
                <a:gd name="T7" fmla="*/ 4 h 17"/>
                <a:gd name="T8" fmla="*/ 53 w 54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">
                  <a:moveTo>
                    <a:pt x="0" y="16"/>
                  </a:moveTo>
                  <a:lnTo>
                    <a:pt x="13" y="4"/>
                  </a:lnTo>
                  <a:lnTo>
                    <a:pt x="26" y="0"/>
                  </a:lnTo>
                  <a:lnTo>
                    <a:pt x="39" y="4"/>
                  </a:lnTo>
                  <a:lnTo>
                    <a:pt x="53" y="16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20" name="Freeform 72"/>
            <p:cNvSpPr>
              <a:spLocks/>
            </p:cNvSpPr>
            <p:nvPr/>
          </p:nvSpPr>
          <p:spPr bwMode="auto">
            <a:xfrm>
              <a:off x="5157" y="2822"/>
              <a:ext cx="54" cy="111"/>
            </a:xfrm>
            <a:custGeom>
              <a:avLst/>
              <a:gdLst>
                <a:gd name="T0" fmla="*/ 0 w 54"/>
                <a:gd name="T1" fmla="*/ 0 h 111"/>
                <a:gd name="T2" fmla="*/ 12 w 54"/>
                <a:gd name="T3" fmla="*/ 17 h 111"/>
                <a:gd name="T4" fmla="*/ 26 w 54"/>
                <a:gd name="T5" fmla="*/ 44 h 111"/>
                <a:gd name="T6" fmla="*/ 39 w 54"/>
                <a:gd name="T7" fmla="*/ 75 h 111"/>
                <a:gd name="T8" fmla="*/ 53 w 54"/>
                <a:gd name="T9" fmla="*/ 1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11">
                  <a:moveTo>
                    <a:pt x="0" y="0"/>
                  </a:moveTo>
                  <a:lnTo>
                    <a:pt x="12" y="17"/>
                  </a:lnTo>
                  <a:lnTo>
                    <a:pt x="26" y="44"/>
                  </a:lnTo>
                  <a:lnTo>
                    <a:pt x="39" y="75"/>
                  </a:lnTo>
                  <a:lnTo>
                    <a:pt x="53" y="11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21" name="Freeform 73"/>
            <p:cNvSpPr>
              <a:spLocks/>
            </p:cNvSpPr>
            <p:nvPr/>
          </p:nvSpPr>
          <p:spPr bwMode="auto">
            <a:xfrm>
              <a:off x="5210" y="2932"/>
              <a:ext cx="52" cy="173"/>
            </a:xfrm>
            <a:custGeom>
              <a:avLst/>
              <a:gdLst>
                <a:gd name="T0" fmla="*/ 0 w 52"/>
                <a:gd name="T1" fmla="*/ 0 h 173"/>
                <a:gd name="T2" fmla="*/ 12 w 52"/>
                <a:gd name="T3" fmla="*/ 36 h 173"/>
                <a:gd name="T4" fmla="*/ 25 w 52"/>
                <a:gd name="T5" fmla="*/ 80 h 173"/>
                <a:gd name="T6" fmla="*/ 38 w 52"/>
                <a:gd name="T7" fmla="*/ 127 h 173"/>
                <a:gd name="T8" fmla="*/ 51 w 52"/>
                <a:gd name="T9" fmla="*/ 17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73">
                  <a:moveTo>
                    <a:pt x="0" y="0"/>
                  </a:moveTo>
                  <a:lnTo>
                    <a:pt x="12" y="36"/>
                  </a:lnTo>
                  <a:lnTo>
                    <a:pt x="25" y="80"/>
                  </a:lnTo>
                  <a:lnTo>
                    <a:pt x="38" y="127"/>
                  </a:lnTo>
                  <a:lnTo>
                    <a:pt x="51" y="172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22" name="Freeform 74"/>
            <p:cNvSpPr>
              <a:spLocks/>
            </p:cNvSpPr>
            <p:nvPr/>
          </p:nvSpPr>
          <p:spPr bwMode="auto">
            <a:xfrm>
              <a:off x="5261" y="3104"/>
              <a:ext cx="54" cy="175"/>
            </a:xfrm>
            <a:custGeom>
              <a:avLst/>
              <a:gdLst>
                <a:gd name="T0" fmla="*/ 0 w 54"/>
                <a:gd name="T1" fmla="*/ 0 h 175"/>
                <a:gd name="T2" fmla="*/ 13 w 54"/>
                <a:gd name="T3" fmla="*/ 44 h 175"/>
                <a:gd name="T4" fmla="*/ 26 w 54"/>
                <a:gd name="T5" fmla="*/ 91 h 175"/>
                <a:gd name="T6" fmla="*/ 39 w 54"/>
                <a:gd name="T7" fmla="*/ 136 h 175"/>
                <a:gd name="T8" fmla="*/ 53 w 54"/>
                <a:gd name="T9" fmla="*/ 17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5">
                  <a:moveTo>
                    <a:pt x="0" y="0"/>
                  </a:moveTo>
                  <a:lnTo>
                    <a:pt x="13" y="44"/>
                  </a:lnTo>
                  <a:lnTo>
                    <a:pt x="26" y="91"/>
                  </a:lnTo>
                  <a:lnTo>
                    <a:pt x="39" y="136"/>
                  </a:lnTo>
                  <a:lnTo>
                    <a:pt x="53" y="174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23" name="Freeform 75"/>
            <p:cNvSpPr>
              <a:spLocks/>
            </p:cNvSpPr>
            <p:nvPr/>
          </p:nvSpPr>
          <p:spPr bwMode="auto">
            <a:xfrm>
              <a:off x="5314" y="3278"/>
              <a:ext cx="52" cy="110"/>
            </a:xfrm>
            <a:custGeom>
              <a:avLst/>
              <a:gdLst>
                <a:gd name="T0" fmla="*/ 0 w 52"/>
                <a:gd name="T1" fmla="*/ 0 h 110"/>
                <a:gd name="T2" fmla="*/ 12 w 52"/>
                <a:gd name="T3" fmla="*/ 33 h 110"/>
                <a:gd name="T4" fmla="*/ 25 w 52"/>
                <a:gd name="T5" fmla="*/ 64 h 110"/>
                <a:gd name="T6" fmla="*/ 38 w 52"/>
                <a:gd name="T7" fmla="*/ 91 h 110"/>
                <a:gd name="T8" fmla="*/ 51 w 5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10">
                  <a:moveTo>
                    <a:pt x="0" y="0"/>
                  </a:moveTo>
                  <a:lnTo>
                    <a:pt x="12" y="33"/>
                  </a:lnTo>
                  <a:lnTo>
                    <a:pt x="25" y="64"/>
                  </a:lnTo>
                  <a:lnTo>
                    <a:pt x="38" y="91"/>
                  </a:lnTo>
                  <a:lnTo>
                    <a:pt x="51" y="109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24" name="Freeform 76"/>
            <p:cNvSpPr>
              <a:spLocks/>
            </p:cNvSpPr>
            <p:nvPr/>
          </p:nvSpPr>
          <p:spPr bwMode="auto">
            <a:xfrm>
              <a:off x="5365" y="3387"/>
              <a:ext cx="54" cy="17"/>
            </a:xfrm>
            <a:custGeom>
              <a:avLst/>
              <a:gdLst>
                <a:gd name="T0" fmla="*/ 0 w 54"/>
                <a:gd name="T1" fmla="*/ 0 h 17"/>
                <a:gd name="T2" fmla="*/ 13 w 54"/>
                <a:gd name="T3" fmla="*/ 11 h 17"/>
                <a:gd name="T4" fmla="*/ 26 w 54"/>
                <a:gd name="T5" fmla="*/ 16 h 17"/>
                <a:gd name="T6" fmla="*/ 39 w 54"/>
                <a:gd name="T7" fmla="*/ 11 h 17"/>
                <a:gd name="T8" fmla="*/ 53 w 5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">
                  <a:moveTo>
                    <a:pt x="0" y="0"/>
                  </a:moveTo>
                  <a:lnTo>
                    <a:pt x="13" y="11"/>
                  </a:lnTo>
                  <a:lnTo>
                    <a:pt x="26" y="16"/>
                  </a:lnTo>
                  <a:lnTo>
                    <a:pt x="39" y="11"/>
                  </a:lnTo>
                  <a:lnTo>
                    <a:pt x="53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25" name="Freeform 77"/>
            <p:cNvSpPr>
              <a:spLocks/>
            </p:cNvSpPr>
            <p:nvPr/>
          </p:nvSpPr>
          <p:spPr bwMode="auto">
            <a:xfrm>
              <a:off x="5418" y="3278"/>
              <a:ext cx="54" cy="110"/>
            </a:xfrm>
            <a:custGeom>
              <a:avLst/>
              <a:gdLst>
                <a:gd name="T0" fmla="*/ 0 w 54"/>
                <a:gd name="T1" fmla="*/ 109 h 110"/>
                <a:gd name="T2" fmla="*/ 13 w 54"/>
                <a:gd name="T3" fmla="*/ 91 h 110"/>
                <a:gd name="T4" fmla="*/ 26 w 54"/>
                <a:gd name="T5" fmla="*/ 64 h 110"/>
                <a:gd name="T6" fmla="*/ 39 w 54"/>
                <a:gd name="T7" fmla="*/ 33 h 110"/>
                <a:gd name="T8" fmla="*/ 53 w 54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10">
                  <a:moveTo>
                    <a:pt x="0" y="109"/>
                  </a:moveTo>
                  <a:lnTo>
                    <a:pt x="13" y="91"/>
                  </a:lnTo>
                  <a:lnTo>
                    <a:pt x="26" y="64"/>
                  </a:lnTo>
                  <a:lnTo>
                    <a:pt x="39" y="33"/>
                  </a:lnTo>
                  <a:lnTo>
                    <a:pt x="53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26" name="Freeform 78"/>
            <p:cNvSpPr>
              <a:spLocks/>
            </p:cNvSpPr>
            <p:nvPr/>
          </p:nvSpPr>
          <p:spPr bwMode="auto">
            <a:xfrm>
              <a:off x="5471" y="3104"/>
              <a:ext cx="52" cy="175"/>
            </a:xfrm>
            <a:custGeom>
              <a:avLst/>
              <a:gdLst>
                <a:gd name="T0" fmla="*/ 0 w 52"/>
                <a:gd name="T1" fmla="*/ 174 h 175"/>
                <a:gd name="T2" fmla="*/ 12 w 52"/>
                <a:gd name="T3" fmla="*/ 136 h 175"/>
                <a:gd name="T4" fmla="*/ 25 w 52"/>
                <a:gd name="T5" fmla="*/ 91 h 175"/>
                <a:gd name="T6" fmla="*/ 38 w 52"/>
                <a:gd name="T7" fmla="*/ 44 h 175"/>
                <a:gd name="T8" fmla="*/ 51 w 52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75">
                  <a:moveTo>
                    <a:pt x="0" y="174"/>
                  </a:moveTo>
                  <a:lnTo>
                    <a:pt x="12" y="136"/>
                  </a:lnTo>
                  <a:lnTo>
                    <a:pt x="25" y="91"/>
                  </a:lnTo>
                  <a:lnTo>
                    <a:pt x="38" y="44"/>
                  </a:lnTo>
                  <a:lnTo>
                    <a:pt x="51" y="0"/>
                  </a:ln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0127" name="Group 79"/>
          <p:cNvGrpSpPr>
            <a:grpSpLocks/>
          </p:cNvGrpSpPr>
          <p:nvPr/>
        </p:nvGrpSpPr>
        <p:grpSpPr bwMode="auto">
          <a:xfrm>
            <a:off x="5938838" y="2808288"/>
            <a:ext cx="2378075" cy="2214562"/>
            <a:chOff x="3957" y="2009"/>
            <a:chExt cx="1498" cy="1395"/>
          </a:xfrm>
        </p:grpSpPr>
        <p:grpSp>
          <p:nvGrpSpPr>
            <p:cNvPr id="130128" name="Group 80"/>
            <p:cNvGrpSpPr>
              <a:grpSpLocks/>
            </p:cNvGrpSpPr>
            <p:nvPr/>
          </p:nvGrpSpPr>
          <p:grpSpPr bwMode="auto">
            <a:xfrm>
              <a:off x="3957" y="2809"/>
              <a:ext cx="1462" cy="595"/>
              <a:chOff x="3957" y="2809"/>
              <a:chExt cx="1462" cy="595"/>
            </a:xfrm>
          </p:grpSpPr>
          <p:sp>
            <p:nvSpPr>
              <p:cNvPr id="130129" name="Freeform 81"/>
              <p:cNvSpPr>
                <a:spLocks/>
              </p:cNvSpPr>
              <p:nvPr/>
            </p:nvSpPr>
            <p:spPr bwMode="auto">
              <a:xfrm>
                <a:off x="3957" y="2932"/>
                <a:ext cx="52" cy="173"/>
              </a:xfrm>
              <a:custGeom>
                <a:avLst/>
                <a:gdLst>
                  <a:gd name="T0" fmla="*/ 0 w 52"/>
                  <a:gd name="T1" fmla="*/ 172 h 173"/>
                  <a:gd name="T2" fmla="*/ 12 w 52"/>
                  <a:gd name="T3" fmla="*/ 127 h 173"/>
                  <a:gd name="T4" fmla="*/ 25 w 52"/>
                  <a:gd name="T5" fmla="*/ 80 h 173"/>
                  <a:gd name="T6" fmla="*/ 38 w 52"/>
                  <a:gd name="T7" fmla="*/ 36 h 173"/>
                  <a:gd name="T8" fmla="*/ 51 w 52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3">
                    <a:moveTo>
                      <a:pt x="0" y="172"/>
                    </a:moveTo>
                    <a:lnTo>
                      <a:pt x="12" y="127"/>
                    </a:lnTo>
                    <a:lnTo>
                      <a:pt x="25" y="80"/>
                    </a:lnTo>
                    <a:lnTo>
                      <a:pt x="38" y="36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30" name="Freeform 82"/>
              <p:cNvSpPr>
                <a:spLocks/>
              </p:cNvSpPr>
              <p:nvPr/>
            </p:nvSpPr>
            <p:spPr bwMode="auto">
              <a:xfrm>
                <a:off x="4008" y="2822"/>
                <a:ext cx="54" cy="111"/>
              </a:xfrm>
              <a:custGeom>
                <a:avLst/>
                <a:gdLst>
                  <a:gd name="T0" fmla="*/ 0 w 54"/>
                  <a:gd name="T1" fmla="*/ 110 h 111"/>
                  <a:gd name="T2" fmla="*/ 13 w 54"/>
                  <a:gd name="T3" fmla="*/ 75 h 111"/>
                  <a:gd name="T4" fmla="*/ 26 w 54"/>
                  <a:gd name="T5" fmla="*/ 44 h 111"/>
                  <a:gd name="T6" fmla="*/ 39 w 54"/>
                  <a:gd name="T7" fmla="*/ 17 h 111"/>
                  <a:gd name="T8" fmla="*/ 53 w 5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1">
                    <a:moveTo>
                      <a:pt x="0" y="110"/>
                    </a:moveTo>
                    <a:lnTo>
                      <a:pt x="13" y="75"/>
                    </a:lnTo>
                    <a:lnTo>
                      <a:pt x="26" y="44"/>
                    </a:lnTo>
                    <a:lnTo>
                      <a:pt x="39" y="17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31" name="Freeform 83"/>
              <p:cNvSpPr>
                <a:spLocks/>
              </p:cNvSpPr>
              <p:nvPr/>
            </p:nvSpPr>
            <p:spPr bwMode="auto">
              <a:xfrm>
                <a:off x="4061" y="2809"/>
                <a:ext cx="54" cy="17"/>
              </a:xfrm>
              <a:custGeom>
                <a:avLst/>
                <a:gdLst>
                  <a:gd name="T0" fmla="*/ 0 w 54"/>
                  <a:gd name="T1" fmla="*/ 16 h 17"/>
                  <a:gd name="T2" fmla="*/ 13 w 54"/>
                  <a:gd name="T3" fmla="*/ 4 h 17"/>
                  <a:gd name="T4" fmla="*/ 26 w 54"/>
                  <a:gd name="T5" fmla="*/ 0 h 17"/>
                  <a:gd name="T6" fmla="*/ 39 w 54"/>
                  <a:gd name="T7" fmla="*/ 4 h 17"/>
                  <a:gd name="T8" fmla="*/ 53 w 54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16"/>
                    </a:moveTo>
                    <a:lnTo>
                      <a:pt x="13" y="4"/>
                    </a:lnTo>
                    <a:lnTo>
                      <a:pt x="26" y="0"/>
                    </a:lnTo>
                    <a:lnTo>
                      <a:pt x="39" y="4"/>
                    </a:lnTo>
                    <a:lnTo>
                      <a:pt x="53" y="16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32" name="Freeform 84"/>
              <p:cNvSpPr>
                <a:spLocks/>
              </p:cNvSpPr>
              <p:nvPr/>
            </p:nvSpPr>
            <p:spPr bwMode="auto">
              <a:xfrm>
                <a:off x="4114" y="2822"/>
                <a:ext cx="52" cy="111"/>
              </a:xfrm>
              <a:custGeom>
                <a:avLst/>
                <a:gdLst>
                  <a:gd name="T0" fmla="*/ 0 w 52"/>
                  <a:gd name="T1" fmla="*/ 0 h 111"/>
                  <a:gd name="T2" fmla="*/ 12 w 52"/>
                  <a:gd name="T3" fmla="*/ 17 h 111"/>
                  <a:gd name="T4" fmla="*/ 25 w 52"/>
                  <a:gd name="T5" fmla="*/ 44 h 111"/>
                  <a:gd name="T6" fmla="*/ 38 w 52"/>
                  <a:gd name="T7" fmla="*/ 75 h 111"/>
                  <a:gd name="T8" fmla="*/ 51 w 52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1">
                    <a:moveTo>
                      <a:pt x="0" y="0"/>
                    </a:moveTo>
                    <a:lnTo>
                      <a:pt x="12" y="17"/>
                    </a:lnTo>
                    <a:lnTo>
                      <a:pt x="25" y="44"/>
                    </a:lnTo>
                    <a:lnTo>
                      <a:pt x="38" y="75"/>
                    </a:lnTo>
                    <a:lnTo>
                      <a:pt x="51" y="11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33" name="Freeform 85"/>
              <p:cNvSpPr>
                <a:spLocks/>
              </p:cNvSpPr>
              <p:nvPr/>
            </p:nvSpPr>
            <p:spPr bwMode="auto">
              <a:xfrm>
                <a:off x="4165" y="2932"/>
                <a:ext cx="54" cy="173"/>
              </a:xfrm>
              <a:custGeom>
                <a:avLst/>
                <a:gdLst>
                  <a:gd name="T0" fmla="*/ 0 w 54"/>
                  <a:gd name="T1" fmla="*/ 0 h 173"/>
                  <a:gd name="T2" fmla="*/ 13 w 54"/>
                  <a:gd name="T3" fmla="*/ 36 h 173"/>
                  <a:gd name="T4" fmla="*/ 26 w 54"/>
                  <a:gd name="T5" fmla="*/ 80 h 173"/>
                  <a:gd name="T6" fmla="*/ 39 w 54"/>
                  <a:gd name="T7" fmla="*/ 127 h 173"/>
                  <a:gd name="T8" fmla="*/ 53 w 54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0"/>
                    </a:moveTo>
                    <a:lnTo>
                      <a:pt x="13" y="36"/>
                    </a:lnTo>
                    <a:lnTo>
                      <a:pt x="26" y="80"/>
                    </a:lnTo>
                    <a:lnTo>
                      <a:pt x="39" y="127"/>
                    </a:lnTo>
                    <a:lnTo>
                      <a:pt x="53" y="172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34" name="Freeform 86"/>
              <p:cNvSpPr>
                <a:spLocks/>
              </p:cNvSpPr>
              <p:nvPr/>
            </p:nvSpPr>
            <p:spPr bwMode="auto">
              <a:xfrm>
                <a:off x="4218" y="3104"/>
                <a:ext cx="52" cy="175"/>
              </a:xfrm>
              <a:custGeom>
                <a:avLst/>
                <a:gdLst>
                  <a:gd name="T0" fmla="*/ 0 w 52"/>
                  <a:gd name="T1" fmla="*/ 0 h 175"/>
                  <a:gd name="T2" fmla="*/ 12 w 52"/>
                  <a:gd name="T3" fmla="*/ 44 h 175"/>
                  <a:gd name="T4" fmla="*/ 25 w 52"/>
                  <a:gd name="T5" fmla="*/ 91 h 175"/>
                  <a:gd name="T6" fmla="*/ 38 w 52"/>
                  <a:gd name="T7" fmla="*/ 136 h 175"/>
                  <a:gd name="T8" fmla="*/ 51 w 52"/>
                  <a:gd name="T9" fmla="*/ 17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5">
                    <a:moveTo>
                      <a:pt x="0" y="0"/>
                    </a:moveTo>
                    <a:lnTo>
                      <a:pt x="12" y="44"/>
                    </a:lnTo>
                    <a:lnTo>
                      <a:pt x="25" y="91"/>
                    </a:lnTo>
                    <a:lnTo>
                      <a:pt x="38" y="136"/>
                    </a:lnTo>
                    <a:lnTo>
                      <a:pt x="51" y="174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35" name="Freeform 87"/>
              <p:cNvSpPr>
                <a:spLocks/>
              </p:cNvSpPr>
              <p:nvPr/>
            </p:nvSpPr>
            <p:spPr bwMode="auto">
              <a:xfrm>
                <a:off x="4269" y="3278"/>
                <a:ext cx="54" cy="110"/>
              </a:xfrm>
              <a:custGeom>
                <a:avLst/>
                <a:gdLst>
                  <a:gd name="T0" fmla="*/ 0 w 54"/>
                  <a:gd name="T1" fmla="*/ 0 h 110"/>
                  <a:gd name="T2" fmla="*/ 13 w 54"/>
                  <a:gd name="T3" fmla="*/ 33 h 110"/>
                  <a:gd name="T4" fmla="*/ 26 w 54"/>
                  <a:gd name="T5" fmla="*/ 64 h 110"/>
                  <a:gd name="T6" fmla="*/ 40 w 54"/>
                  <a:gd name="T7" fmla="*/ 91 h 110"/>
                  <a:gd name="T8" fmla="*/ 53 w 54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0">
                    <a:moveTo>
                      <a:pt x="0" y="0"/>
                    </a:moveTo>
                    <a:lnTo>
                      <a:pt x="13" y="33"/>
                    </a:lnTo>
                    <a:lnTo>
                      <a:pt x="26" y="64"/>
                    </a:lnTo>
                    <a:lnTo>
                      <a:pt x="40" y="91"/>
                    </a:lnTo>
                    <a:lnTo>
                      <a:pt x="53" y="109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36" name="Freeform 88"/>
              <p:cNvSpPr>
                <a:spLocks/>
              </p:cNvSpPr>
              <p:nvPr/>
            </p:nvSpPr>
            <p:spPr bwMode="auto">
              <a:xfrm>
                <a:off x="4322" y="3387"/>
                <a:ext cx="54" cy="17"/>
              </a:xfrm>
              <a:custGeom>
                <a:avLst/>
                <a:gdLst>
                  <a:gd name="T0" fmla="*/ 0 w 54"/>
                  <a:gd name="T1" fmla="*/ 0 h 17"/>
                  <a:gd name="T2" fmla="*/ 13 w 54"/>
                  <a:gd name="T3" fmla="*/ 11 h 17"/>
                  <a:gd name="T4" fmla="*/ 26 w 54"/>
                  <a:gd name="T5" fmla="*/ 16 h 17"/>
                  <a:gd name="T6" fmla="*/ 39 w 54"/>
                  <a:gd name="T7" fmla="*/ 11 h 17"/>
                  <a:gd name="T8" fmla="*/ 53 w 5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0"/>
                    </a:moveTo>
                    <a:lnTo>
                      <a:pt x="13" y="11"/>
                    </a:lnTo>
                    <a:lnTo>
                      <a:pt x="26" y="16"/>
                    </a:lnTo>
                    <a:lnTo>
                      <a:pt x="39" y="11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37" name="Freeform 89"/>
              <p:cNvSpPr>
                <a:spLocks/>
              </p:cNvSpPr>
              <p:nvPr/>
            </p:nvSpPr>
            <p:spPr bwMode="auto">
              <a:xfrm>
                <a:off x="4375" y="3278"/>
                <a:ext cx="52" cy="110"/>
              </a:xfrm>
              <a:custGeom>
                <a:avLst/>
                <a:gdLst>
                  <a:gd name="T0" fmla="*/ 0 w 52"/>
                  <a:gd name="T1" fmla="*/ 109 h 110"/>
                  <a:gd name="T2" fmla="*/ 12 w 52"/>
                  <a:gd name="T3" fmla="*/ 91 h 110"/>
                  <a:gd name="T4" fmla="*/ 25 w 52"/>
                  <a:gd name="T5" fmla="*/ 64 h 110"/>
                  <a:gd name="T6" fmla="*/ 38 w 52"/>
                  <a:gd name="T7" fmla="*/ 33 h 110"/>
                  <a:gd name="T8" fmla="*/ 51 w 52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0">
                    <a:moveTo>
                      <a:pt x="0" y="109"/>
                    </a:moveTo>
                    <a:lnTo>
                      <a:pt x="12" y="91"/>
                    </a:lnTo>
                    <a:lnTo>
                      <a:pt x="25" y="64"/>
                    </a:lnTo>
                    <a:lnTo>
                      <a:pt x="38" y="33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38" name="Freeform 90"/>
              <p:cNvSpPr>
                <a:spLocks/>
              </p:cNvSpPr>
              <p:nvPr/>
            </p:nvSpPr>
            <p:spPr bwMode="auto">
              <a:xfrm>
                <a:off x="4426" y="3104"/>
                <a:ext cx="54" cy="175"/>
              </a:xfrm>
              <a:custGeom>
                <a:avLst/>
                <a:gdLst>
                  <a:gd name="T0" fmla="*/ 0 w 54"/>
                  <a:gd name="T1" fmla="*/ 174 h 175"/>
                  <a:gd name="T2" fmla="*/ 13 w 54"/>
                  <a:gd name="T3" fmla="*/ 136 h 175"/>
                  <a:gd name="T4" fmla="*/ 26 w 54"/>
                  <a:gd name="T5" fmla="*/ 91 h 175"/>
                  <a:gd name="T6" fmla="*/ 39 w 54"/>
                  <a:gd name="T7" fmla="*/ 44 h 175"/>
                  <a:gd name="T8" fmla="*/ 53 w 54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5">
                    <a:moveTo>
                      <a:pt x="0" y="174"/>
                    </a:moveTo>
                    <a:lnTo>
                      <a:pt x="13" y="136"/>
                    </a:lnTo>
                    <a:lnTo>
                      <a:pt x="26" y="91"/>
                    </a:lnTo>
                    <a:lnTo>
                      <a:pt x="39" y="44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39" name="Freeform 91"/>
              <p:cNvSpPr>
                <a:spLocks/>
              </p:cNvSpPr>
              <p:nvPr/>
            </p:nvSpPr>
            <p:spPr bwMode="auto">
              <a:xfrm>
                <a:off x="4479" y="2932"/>
                <a:ext cx="53" cy="173"/>
              </a:xfrm>
              <a:custGeom>
                <a:avLst/>
                <a:gdLst>
                  <a:gd name="T0" fmla="*/ 0 w 53"/>
                  <a:gd name="T1" fmla="*/ 172 h 173"/>
                  <a:gd name="T2" fmla="*/ 13 w 53"/>
                  <a:gd name="T3" fmla="*/ 127 h 173"/>
                  <a:gd name="T4" fmla="*/ 26 w 53"/>
                  <a:gd name="T5" fmla="*/ 80 h 173"/>
                  <a:gd name="T6" fmla="*/ 39 w 53"/>
                  <a:gd name="T7" fmla="*/ 36 h 173"/>
                  <a:gd name="T8" fmla="*/ 52 w 53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3">
                    <a:moveTo>
                      <a:pt x="0" y="172"/>
                    </a:moveTo>
                    <a:lnTo>
                      <a:pt x="13" y="127"/>
                    </a:lnTo>
                    <a:lnTo>
                      <a:pt x="26" y="80"/>
                    </a:lnTo>
                    <a:lnTo>
                      <a:pt x="39" y="36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40" name="Freeform 92"/>
              <p:cNvSpPr>
                <a:spLocks/>
              </p:cNvSpPr>
              <p:nvPr/>
            </p:nvSpPr>
            <p:spPr bwMode="auto">
              <a:xfrm>
                <a:off x="4531" y="2822"/>
                <a:ext cx="54" cy="111"/>
              </a:xfrm>
              <a:custGeom>
                <a:avLst/>
                <a:gdLst>
                  <a:gd name="T0" fmla="*/ 0 w 54"/>
                  <a:gd name="T1" fmla="*/ 110 h 111"/>
                  <a:gd name="T2" fmla="*/ 13 w 54"/>
                  <a:gd name="T3" fmla="*/ 75 h 111"/>
                  <a:gd name="T4" fmla="*/ 26 w 54"/>
                  <a:gd name="T5" fmla="*/ 44 h 111"/>
                  <a:gd name="T6" fmla="*/ 39 w 54"/>
                  <a:gd name="T7" fmla="*/ 17 h 111"/>
                  <a:gd name="T8" fmla="*/ 53 w 5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1">
                    <a:moveTo>
                      <a:pt x="0" y="110"/>
                    </a:moveTo>
                    <a:lnTo>
                      <a:pt x="13" y="75"/>
                    </a:lnTo>
                    <a:lnTo>
                      <a:pt x="26" y="44"/>
                    </a:lnTo>
                    <a:lnTo>
                      <a:pt x="39" y="17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41" name="Freeform 93"/>
              <p:cNvSpPr>
                <a:spLocks/>
              </p:cNvSpPr>
              <p:nvPr/>
            </p:nvSpPr>
            <p:spPr bwMode="auto">
              <a:xfrm>
                <a:off x="4584" y="2809"/>
                <a:ext cx="53" cy="17"/>
              </a:xfrm>
              <a:custGeom>
                <a:avLst/>
                <a:gdLst>
                  <a:gd name="T0" fmla="*/ 0 w 53"/>
                  <a:gd name="T1" fmla="*/ 16 h 17"/>
                  <a:gd name="T2" fmla="*/ 13 w 53"/>
                  <a:gd name="T3" fmla="*/ 4 h 17"/>
                  <a:gd name="T4" fmla="*/ 25 w 53"/>
                  <a:gd name="T5" fmla="*/ 0 h 17"/>
                  <a:gd name="T6" fmla="*/ 38 w 53"/>
                  <a:gd name="T7" fmla="*/ 4 h 17"/>
                  <a:gd name="T8" fmla="*/ 52 w 53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">
                    <a:moveTo>
                      <a:pt x="0" y="16"/>
                    </a:moveTo>
                    <a:lnTo>
                      <a:pt x="13" y="4"/>
                    </a:lnTo>
                    <a:lnTo>
                      <a:pt x="25" y="0"/>
                    </a:lnTo>
                    <a:lnTo>
                      <a:pt x="38" y="4"/>
                    </a:lnTo>
                    <a:lnTo>
                      <a:pt x="52" y="16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42" name="Freeform 94"/>
              <p:cNvSpPr>
                <a:spLocks/>
              </p:cNvSpPr>
              <p:nvPr/>
            </p:nvSpPr>
            <p:spPr bwMode="auto">
              <a:xfrm>
                <a:off x="4636" y="2822"/>
                <a:ext cx="52" cy="111"/>
              </a:xfrm>
              <a:custGeom>
                <a:avLst/>
                <a:gdLst>
                  <a:gd name="T0" fmla="*/ 0 w 52"/>
                  <a:gd name="T1" fmla="*/ 0 h 111"/>
                  <a:gd name="T2" fmla="*/ 12 w 52"/>
                  <a:gd name="T3" fmla="*/ 17 h 111"/>
                  <a:gd name="T4" fmla="*/ 25 w 52"/>
                  <a:gd name="T5" fmla="*/ 44 h 111"/>
                  <a:gd name="T6" fmla="*/ 38 w 52"/>
                  <a:gd name="T7" fmla="*/ 75 h 111"/>
                  <a:gd name="T8" fmla="*/ 51 w 52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1">
                    <a:moveTo>
                      <a:pt x="0" y="0"/>
                    </a:moveTo>
                    <a:lnTo>
                      <a:pt x="12" y="17"/>
                    </a:lnTo>
                    <a:lnTo>
                      <a:pt x="25" y="44"/>
                    </a:lnTo>
                    <a:lnTo>
                      <a:pt x="38" y="75"/>
                    </a:lnTo>
                    <a:lnTo>
                      <a:pt x="51" y="11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43" name="Freeform 95"/>
              <p:cNvSpPr>
                <a:spLocks/>
              </p:cNvSpPr>
              <p:nvPr/>
            </p:nvSpPr>
            <p:spPr bwMode="auto">
              <a:xfrm>
                <a:off x="4687" y="2932"/>
                <a:ext cx="54" cy="173"/>
              </a:xfrm>
              <a:custGeom>
                <a:avLst/>
                <a:gdLst>
                  <a:gd name="T0" fmla="*/ 0 w 54"/>
                  <a:gd name="T1" fmla="*/ 0 h 173"/>
                  <a:gd name="T2" fmla="*/ 13 w 54"/>
                  <a:gd name="T3" fmla="*/ 36 h 173"/>
                  <a:gd name="T4" fmla="*/ 26 w 54"/>
                  <a:gd name="T5" fmla="*/ 80 h 173"/>
                  <a:gd name="T6" fmla="*/ 39 w 54"/>
                  <a:gd name="T7" fmla="*/ 127 h 173"/>
                  <a:gd name="T8" fmla="*/ 53 w 54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0"/>
                    </a:moveTo>
                    <a:lnTo>
                      <a:pt x="13" y="36"/>
                    </a:lnTo>
                    <a:lnTo>
                      <a:pt x="26" y="80"/>
                    </a:lnTo>
                    <a:lnTo>
                      <a:pt x="39" y="127"/>
                    </a:lnTo>
                    <a:lnTo>
                      <a:pt x="53" y="172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44" name="Freeform 96"/>
              <p:cNvSpPr>
                <a:spLocks/>
              </p:cNvSpPr>
              <p:nvPr/>
            </p:nvSpPr>
            <p:spPr bwMode="auto">
              <a:xfrm>
                <a:off x="4740" y="3104"/>
                <a:ext cx="53" cy="175"/>
              </a:xfrm>
              <a:custGeom>
                <a:avLst/>
                <a:gdLst>
                  <a:gd name="T0" fmla="*/ 0 w 53"/>
                  <a:gd name="T1" fmla="*/ 0 h 175"/>
                  <a:gd name="T2" fmla="*/ 13 w 53"/>
                  <a:gd name="T3" fmla="*/ 44 h 175"/>
                  <a:gd name="T4" fmla="*/ 26 w 53"/>
                  <a:gd name="T5" fmla="*/ 91 h 175"/>
                  <a:gd name="T6" fmla="*/ 39 w 53"/>
                  <a:gd name="T7" fmla="*/ 136 h 175"/>
                  <a:gd name="T8" fmla="*/ 52 w 53"/>
                  <a:gd name="T9" fmla="*/ 17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5">
                    <a:moveTo>
                      <a:pt x="0" y="0"/>
                    </a:moveTo>
                    <a:lnTo>
                      <a:pt x="13" y="44"/>
                    </a:lnTo>
                    <a:lnTo>
                      <a:pt x="26" y="91"/>
                    </a:lnTo>
                    <a:lnTo>
                      <a:pt x="39" y="136"/>
                    </a:lnTo>
                    <a:lnTo>
                      <a:pt x="52" y="174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45" name="Freeform 97"/>
              <p:cNvSpPr>
                <a:spLocks/>
              </p:cNvSpPr>
              <p:nvPr/>
            </p:nvSpPr>
            <p:spPr bwMode="auto">
              <a:xfrm>
                <a:off x="4792" y="3278"/>
                <a:ext cx="52" cy="110"/>
              </a:xfrm>
              <a:custGeom>
                <a:avLst/>
                <a:gdLst>
                  <a:gd name="T0" fmla="*/ 0 w 52"/>
                  <a:gd name="T1" fmla="*/ 0 h 110"/>
                  <a:gd name="T2" fmla="*/ 12 w 52"/>
                  <a:gd name="T3" fmla="*/ 33 h 110"/>
                  <a:gd name="T4" fmla="*/ 25 w 52"/>
                  <a:gd name="T5" fmla="*/ 64 h 110"/>
                  <a:gd name="T6" fmla="*/ 38 w 52"/>
                  <a:gd name="T7" fmla="*/ 91 h 110"/>
                  <a:gd name="T8" fmla="*/ 51 w 52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0">
                    <a:moveTo>
                      <a:pt x="0" y="0"/>
                    </a:moveTo>
                    <a:lnTo>
                      <a:pt x="12" y="33"/>
                    </a:lnTo>
                    <a:lnTo>
                      <a:pt x="25" y="64"/>
                    </a:lnTo>
                    <a:lnTo>
                      <a:pt x="38" y="91"/>
                    </a:lnTo>
                    <a:lnTo>
                      <a:pt x="51" y="109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46" name="Freeform 98"/>
              <p:cNvSpPr>
                <a:spLocks/>
              </p:cNvSpPr>
              <p:nvPr/>
            </p:nvSpPr>
            <p:spPr bwMode="auto">
              <a:xfrm>
                <a:off x="4843" y="3387"/>
                <a:ext cx="53" cy="17"/>
              </a:xfrm>
              <a:custGeom>
                <a:avLst/>
                <a:gdLst>
                  <a:gd name="T0" fmla="*/ 0 w 53"/>
                  <a:gd name="T1" fmla="*/ 0 h 17"/>
                  <a:gd name="T2" fmla="*/ 13 w 53"/>
                  <a:gd name="T3" fmla="*/ 11 h 17"/>
                  <a:gd name="T4" fmla="*/ 26 w 53"/>
                  <a:gd name="T5" fmla="*/ 16 h 17"/>
                  <a:gd name="T6" fmla="*/ 38 w 53"/>
                  <a:gd name="T7" fmla="*/ 11 h 17"/>
                  <a:gd name="T8" fmla="*/ 52 w 53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">
                    <a:moveTo>
                      <a:pt x="0" y="0"/>
                    </a:moveTo>
                    <a:lnTo>
                      <a:pt x="13" y="11"/>
                    </a:lnTo>
                    <a:lnTo>
                      <a:pt x="26" y="16"/>
                    </a:lnTo>
                    <a:lnTo>
                      <a:pt x="38" y="11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47" name="Freeform 99"/>
              <p:cNvSpPr>
                <a:spLocks/>
              </p:cNvSpPr>
              <p:nvPr/>
            </p:nvSpPr>
            <p:spPr bwMode="auto">
              <a:xfrm>
                <a:off x="4895" y="3278"/>
                <a:ext cx="54" cy="110"/>
              </a:xfrm>
              <a:custGeom>
                <a:avLst/>
                <a:gdLst>
                  <a:gd name="T0" fmla="*/ 0 w 54"/>
                  <a:gd name="T1" fmla="*/ 109 h 110"/>
                  <a:gd name="T2" fmla="*/ 13 w 54"/>
                  <a:gd name="T3" fmla="*/ 91 h 110"/>
                  <a:gd name="T4" fmla="*/ 26 w 54"/>
                  <a:gd name="T5" fmla="*/ 64 h 110"/>
                  <a:gd name="T6" fmla="*/ 39 w 54"/>
                  <a:gd name="T7" fmla="*/ 33 h 110"/>
                  <a:gd name="T8" fmla="*/ 53 w 5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0">
                    <a:moveTo>
                      <a:pt x="0" y="109"/>
                    </a:moveTo>
                    <a:lnTo>
                      <a:pt x="13" y="91"/>
                    </a:lnTo>
                    <a:lnTo>
                      <a:pt x="26" y="64"/>
                    </a:lnTo>
                    <a:lnTo>
                      <a:pt x="39" y="33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48" name="Freeform 100"/>
              <p:cNvSpPr>
                <a:spLocks/>
              </p:cNvSpPr>
              <p:nvPr/>
            </p:nvSpPr>
            <p:spPr bwMode="auto">
              <a:xfrm>
                <a:off x="4948" y="3104"/>
                <a:ext cx="53" cy="175"/>
              </a:xfrm>
              <a:custGeom>
                <a:avLst/>
                <a:gdLst>
                  <a:gd name="T0" fmla="*/ 0 w 53"/>
                  <a:gd name="T1" fmla="*/ 174 h 175"/>
                  <a:gd name="T2" fmla="*/ 13 w 53"/>
                  <a:gd name="T3" fmla="*/ 136 h 175"/>
                  <a:gd name="T4" fmla="*/ 26 w 53"/>
                  <a:gd name="T5" fmla="*/ 91 h 175"/>
                  <a:gd name="T6" fmla="*/ 39 w 53"/>
                  <a:gd name="T7" fmla="*/ 44 h 175"/>
                  <a:gd name="T8" fmla="*/ 52 w 53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5">
                    <a:moveTo>
                      <a:pt x="0" y="174"/>
                    </a:moveTo>
                    <a:lnTo>
                      <a:pt x="13" y="136"/>
                    </a:lnTo>
                    <a:lnTo>
                      <a:pt x="26" y="91"/>
                    </a:lnTo>
                    <a:lnTo>
                      <a:pt x="39" y="44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49" name="Freeform 101"/>
              <p:cNvSpPr>
                <a:spLocks/>
              </p:cNvSpPr>
              <p:nvPr/>
            </p:nvSpPr>
            <p:spPr bwMode="auto">
              <a:xfrm>
                <a:off x="5000" y="2932"/>
                <a:ext cx="54" cy="173"/>
              </a:xfrm>
              <a:custGeom>
                <a:avLst/>
                <a:gdLst>
                  <a:gd name="T0" fmla="*/ 0 w 54"/>
                  <a:gd name="T1" fmla="*/ 172 h 173"/>
                  <a:gd name="T2" fmla="*/ 13 w 54"/>
                  <a:gd name="T3" fmla="*/ 127 h 173"/>
                  <a:gd name="T4" fmla="*/ 26 w 54"/>
                  <a:gd name="T5" fmla="*/ 80 h 173"/>
                  <a:gd name="T6" fmla="*/ 39 w 54"/>
                  <a:gd name="T7" fmla="*/ 36 h 173"/>
                  <a:gd name="T8" fmla="*/ 53 w 5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172"/>
                    </a:moveTo>
                    <a:lnTo>
                      <a:pt x="13" y="127"/>
                    </a:lnTo>
                    <a:lnTo>
                      <a:pt x="26" y="80"/>
                    </a:lnTo>
                    <a:lnTo>
                      <a:pt x="39" y="36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50" name="Freeform 102"/>
              <p:cNvSpPr>
                <a:spLocks/>
              </p:cNvSpPr>
              <p:nvPr/>
            </p:nvSpPr>
            <p:spPr bwMode="auto">
              <a:xfrm>
                <a:off x="5053" y="2822"/>
                <a:ext cx="52" cy="111"/>
              </a:xfrm>
              <a:custGeom>
                <a:avLst/>
                <a:gdLst>
                  <a:gd name="T0" fmla="*/ 0 w 52"/>
                  <a:gd name="T1" fmla="*/ 110 h 111"/>
                  <a:gd name="T2" fmla="*/ 12 w 52"/>
                  <a:gd name="T3" fmla="*/ 75 h 111"/>
                  <a:gd name="T4" fmla="*/ 25 w 52"/>
                  <a:gd name="T5" fmla="*/ 44 h 111"/>
                  <a:gd name="T6" fmla="*/ 38 w 52"/>
                  <a:gd name="T7" fmla="*/ 17 h 111"/>
                  <a:gd name="T8" fmla="*/ 51 w 52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1">
                    <a:moveTo>
                      <a:pt x="0" y="110"/>
                    </a:moveTo>
                    <a:lnTo>
                      <a:pt x="12" y="75"/>
                    </a:lnTo>
                    <a:lnTo>
                      <a:pt x="25" y="44"/>
                    </a:lnTo>
                    <a:lnTo>
                      <a:pt x="38" y="17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51" name="Freeform 103"/>
              <p:cNvSpPr>
                <a:spLocks/>
              </p:cNvSpPr>
              <p:nvPr/>
            </p:nvSpPr>
            <p:spPr bwMode="auto">
              <a:xfrm>
                <a:off x="5104" y="2809"/>
                <a:ext cx="54" cy="17"/>
              </a:xfrm>
              <a:custGeom>
                <a:avLst/>
                <a:gdLst>
                  <a:gd name="T0" fmla="*/ 0 w 54"/>
                  <a:gd name="T1" fmla="*/ 16 h 17"/>
                  <a:gd name="T2" fmla="*/ 13 w 54"/>
                  <a:gd name="T3" fmla="*/ 4 h 17"/>
                  <a:gd name="T4" fmla="*/ 26 w 54"/>
                  <a:gd name="T5" fmla="*/ 0 h 17"/>
                  <a:gd name="T6" fmla="*/ 39 w 54"/>
                  <a:gd name="T7" fmla="*/ 4 h 17"/>
                  <a:gd name="T8" fmla="*/ 53 w 54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16"/>
                    </a:moveTo>
                    <a:lnTo>
                      <a:pt x="13" y="4"/>
                    </a:lnTo>
                    <a:lnTo>
                      <a:pt x="26" y="0"/>
                    </a:lnTo>
                    <a:lnTo>
                      <a:pt x="39" y="4"/>
                    </a:lnTo>
                    <a:lnTo>
                      <a:pt x="53" y="16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52" name="Freeform 104"/>
              <p:cNvSpPr>
                <a:spLocks/>
              </p:cNvSpPr>
              <p:nvPr/>
            </p:nvSpPr>
            <p:spPr bwMode="auto">
              <a:xfrm>
                <a:off x="5157" y="2822"/>
                <a:ext cx="54" cy="111"/>
              </a:xfrm>
              <a:custGeom>
                <a:avLst/>
                <a:gdLst>
                  <a:gd name="T0" fmla="*/ 0 w 54"/>
                  <a:gd name="T1" fmla="*/ 0 h 111"/>
                  <a:gd name="T2" fmla="*/ 12 w 54"/>
                  <a:gd name="T3" fmla="*/ 17 h 111"/>
                  <a:gd name="T4" fmla="*/ 26 w 54"/>
                  <a:gd name="T5" fmla="*/ 44 h 111"/>
                  <a:gd name="T6" fmla="*/ 39 w 54"/>
                  <a:gd name="T7" fmla="*/ 75 h 111"/>
                  <a:gd name="T8" fmla="*/ 53 w 54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1">
                    <a:moveTo>
                      <a:pt x="0" y="0"/>
                    </a:moveTo>
                    <a:lnTo>
                      <a:pt x="12" y="17"/>
                    </a:lnTo>
                    <a:lnTo>
                      <a:pt x="26" y="44"/>
                    </a:lnTo>
                    <a:lnTo>
                      <a:pt x="39" y="75"/>
                    </a:lnTo>
                    <a:lnTo>
                      <a:pt x="53" y="11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53" name="Freeform 105"/>
              <p:cNvSpPr>
                <a:spLocks/>
              </p:cNvSpPr>
              <p:nvPr/>
            </p:nvSpPr>
            <p:spPr bwMode="auto">
              <a:xfrm>
                <a:off x="5210" y="2932"/>
                <a:ext cx="52" cy="173"/>
              </a:xfrm>
              <a:custGeom>
                <a:avLst/>
                <a:gdLst>
                  <a:gd name="T0" fmla="*/ 0 w 52"/>
                  <a:gd name="T1" fmla="*/ 0 h 173"/>
                  <a:gd name="T2" fmla="*/ 12 w 52"/>
                  <a:gd name="T3" fmla="*/ 36 h 173"/>
                  <a:gd name="T4" fmla="*/ 25 w 52"/>
                  <a:gd name="T5" fmla="*/ 80 h 173"/>
                  <a:gd name="T6" fmla="*/ 38 w 52"/>
                  <a:gd name="T7" fmla="*/ 127 h 173"/>
                  <a:gd name="T8" fmla="*/ 51 w 52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3">
                    <a:moveTo>
                      <a:pt x="0" y="0"/>
                    </a:moveTo>
                    <a:lnTo>
                      <a:pt x="12" y="36"/>
                    </a:lnTo>
                    <a:lnTo>
                      <a:pt x="25" y="80"/>
                    </a:lnTo>
                    <a:lnTo>
                      <a:pt x="38" y="127"/>
                    </a:lnTo>
                    <a:lnTo>
                      <a:pt x="51" y="172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54" name="Freeform 106"/>
              <p:cNvSpPr>
                <a:spLocks/>
              </p:cNvSpPr>
              <p:nvPr/>
            </p:nvSpPr>
            <p:spPr bwMode="auto">
              <a:xfrm>
                <a:off x="5261" y="3104"/>
                <a:ext cx="54" cy="175"/>
              </a:xfrm>
              <a:custGeom>
                <a:avLst/>
                <a:gdLst>
                  <a:gd name="T0" fmla="*/ 0 w 54"/>
                  <a:gd name="T1" fmla="*/ 0 h 175"/>
                  <a:gd name="T2" fmla="*/ 13 w 54"/>
                  <a:gd name="T3" fmla="*/ 44 h 175"/>
                  <a:gd name="T4" fmla="*/ 26 w 54"/>
                  <a:gd name="T5" fmla="*/ 91 h 175"/>
                  <a:gd name="T6" fmla="*/ 39 w 54"/>
                  <a:gd name="T7" fmla="*/ 136 h 175"/>
                  <a:gd name="T8" fmla="*/ 53 w 54"/>
                  <a:gd name="T9" fmla="*/ 17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5">
                    <a:moveTo>
                      <a:pt x="0" y="0"/>
                    </a:moveTo>
                    <a:lnTo>
                      <a:pt x="13" y="44"/>
                    </a:lnTo>
                    <a:lnTo>
                      <a:pt x="26" y="91"/>
                    </a:lnTo>
                    <a:lnTo>
                      <a:pt x="39" y="136"/>
                    </a:lnTo>
                    <a:lnTo>
                      <a:pt x="53" y="174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55" name="Freeform 107"/>
              <p:cNvSpPr>
                <a:spLocks/>
              </p:cNvSpPr>
              <p:nvPr/>
            </p:nvSpPr>
            <p:spPr bwMode="auto">
              <a:xfrm>
                <a:off x="5314" y="3278"/>
                <a:ext cx="52" cy="110"/>
              </a:xfrm>
              <a:custGeom>
                <a:avLst/>
                <a:gdLst>
                  <a:gd name="T0" fmla="*/ 0 w 52"/>
                  <a:gd name="T1" fmla="*/ 0 h 110"/>
                  <a:gd name="T2" fmla="*/ 12 w 52"/>
                  <a:gd name="T3" fmla="*/ 33 h 110"/>
                  <a:gd name="T4" fmla="*/ 25 w 52"/>
                  <a:gd name="T5" fmla="*/ 64 h 110"/>
                  <a:gd name="T6" fmla="*/ 38 w 52"/>
                  <a:gd name="T7" fmla="*/ 91 h 110"/>
                  <a:gd name="T8" fmla="*/ 51 w 52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0">
                    <a:moveTo>
                      <a:pt x="0" y="0"/>
                    </a:moveTo>
                    <a:lnTo>
                      <a:pt x="12" y="33"/>
                    </a:lnTo>
                    <a:lnTo>
                      <a:pt x="25" y="64"/>
                    </a:lnTo>
                    <a:lnTo>
                      <a:pt x="38" y="91"/>
                    </a:lnTo>
                    <a:lnTo>
                      <a:pt x="51" y="109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56" name="Freeform 108"/>
              <p:cNvSpPr>
                <a:spLocks/>
              </p:cNvSpPr>
              <p:nvPr/>
            </p:nvSpPr>
            <p:spPr bwMode="auto">
              <a:xfrm>
                <a:off x="5365" y="3387"/>
                <a:ext cx="54" cy="17"/>
              </a:xfrm>
              <a:custGeom>
                <a:avLst/>
                <a:gdLst>
                  <a:gd name="T0" fmla="*/ 0 w 54"/>
                  <a:gd name="T1" fmla="*/ 0 h 17"/>
                  <a:gd name="T2" fmla="*/ 13 w 54"/>
                  <a:gd name="T3" fmla="*/ 11 h 17"/>
                  <a:gd name="T4" fmla="*/ 26 w 54"/>
                  <a:gd name="T5" fmla="*/ 16 h 17"/>
                  <a:gd name="T6" fmla="*/ 39 w 54"/>
                  <a:gd name="T7" fmla="*/ 11 h 17"/>
                  <a:gd name="T8" fmla="*/ 53 w 5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0"/>
                    </a:moveTo>
                    <a:lnTo>
                      <a:pt x="13" y="11"/>
                    </a:lnTo>
                    <a:lnTo>
                      <a:pt x="26" y="16"/>
                    </a:lnTo>
                    <a:lnTo>
                      <a:pt x="39" y="11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0157" name="Group 109"/>
            <p:cNvGrpSpPr>
              <a:grpSpLocks/>
            </p:cNvGrpSpPr>
            <p:nvPr/>
          </p:nvGrpSpPr>
          <p:grpSpPr bwMode="auto">
            <a:xfrm>
              <a:off x="4358" y="2009"/>
              <a:ext cx="1097" cy="595"/>
              <a:chOff x="4358" y="2009"/>
              <a:chExt cx="1097" cy="595"/>
            </a:xfrm>
          </p:grpSpPr>
          <p:sp>
            <p:nvSpPr>
              <p:cNvPr id="130158" name="Freeform 110"/>
              <p:cNvSpPr>
                <a:spLocks/>
              </p:cNvSpPr>
              <p:nvPr/>
            </p:nvSpPr>
            <p:spPr bwMode="auto">
              <a:xfrm>
                <a:off x="4358" y="2132"/>
                <a:ext cx="52" cy="173"/>
              </a:xfrm>
              <a:custGeom>
                <a:avLst/>
                <a:gdLst>
                  <a:gd name="T0" fmla="*/ 0 w 52"/>
                  <a:gd name="T1" fmla="*/ 172 h 173"/>
                  <a:gd name="T2" fmla="*/ 12 w 52"/>
                  <a:gd name="T3" fmla="*/ 127 h 173"/>
                  <a:gd name="T4" fmla="*/ 25 w 52"/>
                  <a:gd name="T5" fmla="*/ 80 h 173"/>
                  <a:gd name="T6" fmla="*/ 38 w 52"/>
                  <a:gd name="T7" fmla="*/ 36 h 173"/>
                  <a:gd name="T8" fmla="*/ 51 w 52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3">
                    <a:moveTo>
                      <a:pt x="0" y="172"/>
                    </a:moveTo>
                    <a:lnTo>
                      <a:pt x="12" y="127"/>
                    </a:lnTo>
                    <a:lnTo>
                      <a:pt x="25" y="80"/>
                    </a:lnTo>
                    <a:lnTo>
                      <a:pt x="38" y="36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59" name="Freeform 111"/>
              <p:cNvSpPr>
                <a:spLocks/>
              </p:cNvSpPr>
              <p:nvPr/>
            </p:nvSpPr>
            <p:spPr bwMode="auto">
              <a:xfrm>
                <a:off x="4409" y="2022"/>
                <a:ext cx="54" cy="111"/>
              </a:xfrm>
              <a:custGeom>
                <a:avLst/>
                <a:gdLst>
                  <a:gd name="T0" fmla="*/ 0 w 54"/>
                  <a:gd name="T1" fmla="*/ 110 h 111"/>
                  <a:gd name="T2" fmla="*/ 13 w 54"/>
                  <a:gd name="T3" fmla="*/ 75 h 111"/>
                  <a:gd name="T4" fmla="*/ 26 w 54"/>
                  <a:gd name="T5" fmla="*/ 44 h 111"/>
                  <a:gd name="T6" fmla="*/ 39 w 54"/>
                  <a:gd name="T7" fmla="*/ 17 h 111"/>
                  <a:gd name="T8" fmla="*/ 53 w 5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1">
                    <a:moveTo>
                      <a:pt x="0" y="110"/>
                    </a:moveTo>
                    <a:lnTo>
                      <a:pt x="13" y="75"/>
                    </a:lnTo>
                    <a:lnTo>
                      <a:pt x="26" y="44"/>
                    </a:lnTo>
                    <a:lnTo>
                      <a:pt x="39" y="17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60" name="Freeform 112"/>
              <p:cNvSpPr>
                <a:spLocks/>
              </p:cNvSpPr>
              <p:nvPr/>
            </p:nvSpPr>
            <p:spPr bwMode="auto">
              <a:xfrm>
                <a:off x="4462" y="2009"/>
                <a:ext cx="54" cy="17"/>
              </a:xfrm>
              <a:custGeom>
                <a:avLst/>
                <a:gdLst>
                  <a:gd name="T0" fmla="*/ 0 w 54"/>
                  <a:gd name="T1" fmla="*/ 16 h 17"/>
                  <a:gd name="T2" fmla="*/ 13 w 54"/>
                  <a:gd name="T3" fmla="*/ 4 h 17"/>
                  <a:gd name="T4" fmla="*/ 26 w 54"/>
                  <a:gd name="T5" fmla="*/ 0 h 17"/>
                  <a:gd name="T6" fmla="*/ 39 w 54"/>
                  <a:gd name="T7" fmla="*/ 4 h 17"/>
                  <a:gd name="T8" fmla="*/ 53 w 54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16"/>
                    </a:moveTo>
                    <a:lnTo>
                      <a:pt x="13" y="4"/>
                    </a:lnTo>
                    <a:lnTo>
                      <a:pt x="26" y="0"/>
                    </a:lnTo>
                    <a:lnTo>
                      <a:pt x="39" y="4"/>
                    </a:lnTo>
                    <a:lnTo>
                      <a:pt x="53" y="16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61" name="Freeform 113"/>
              <p:cNvSpPr>
                <a:spLocks/>
              </p:cNvSpPr>
              <p:nvPr/>
            </p:nvSpPr>
            <p:spPr bwMode="auto">
              <a:xfrm>
                <a:off x="4515" y="2022"/>
                <a:ext cx="52" cy="111"/>
              </a:xfrm>
              <a:custGeom>
                <a:avLst/>
                <a:gdLst>
                  <a:gd name="T0" fmla="*/ 0 w 52"/>
                  <a:gd name="T1" fmla="*/ 0 h 111"/>
                  <a:gd name="T2" fmla="*/ 12 w 52"/>
                  <a:gd name="T3" fmla="*/ 17 h 111"/>
                  <a:gd name="T4" fmla="*/ 25 w 52"/>
                  <a:gd name="T5" fmla="*/ 44 h 111"/>
                  <a:gd name="T6" fmla="*/ 38 w 52"/>
                  <a:gd name="T7" fmla="*/ 75 h 111"/>
                  <a:gd name="T8" fmla="*/ 51 w 52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1">
                    <a:moveTo>
                      <a:pt x="0" y="0"/>
                    </a:moveTo>
                    <a:lnTo>
                      <a:pt x="12" y="17"/>
                    </a:lnTo>
                    <a:lnTo>
                      <a:pt x="25" y="44"/>
                    </a:lnTo>
                    <a:lnTo>
                      <a:pt x="38" y="75"/>
                    </a:lnTo>
                    <a:lnTo>
                      <a:pt x="51" y="11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62" name="Freeform 114"/>
              <p:cNvSpPr>
                <a:spLocks/>
              </p:cNvSpPr>
              <p:nvPr/>
            </p:nvSpPr>
            <p:spPr bwMode="auto">
              <a:xfrm>
                <a:off x="4566" y="2132"/>
                <a:ext cx="54" cy="173"/>
              </a:xfrm>
              <a:custGeom>
                <a:avLst/>
                <a:gdLst>
                  <a:gd name="T0" fmla="*/ 0 w 54"/>
                  <a:gd name="T1" fmla="*/ 0 h 173"/>
                  <a:gd name="T2" fmla="*/ 13 w 54"/>
                  <a:gd name="T3" fmla="*/ 36 h 173"/>
                  <a:gd name="T4" fmla="*/ 26 w 54"/>
                  <a:gd name="T5" fmla="*/ 80 h 173"/>
                  <a:gd name="T6" fmla="*/ 39 w 54"/>
                  <a:gd name="T7" fmla="*/ 127 h 173"/>
                  <a:gd name="T8" fmla="*/ 53 w 54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0"/>
                    </a:moveTo>
                    <a:lnTo>
                      <a:pt x="13" y="36"/>
                    </a:lnTo>
                    <a:lnTo>
                      <a:pt x="26" y="80"/>
                    </a:lnTo>
                    <a:lnTo>
                      <a:pt x="39" y="127"/>
                    </a:lnTo>
                    <a:lnTo>
                      <a:pt x="53" y="172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63" name="Freeform 115"/>
              <p:cNvSpPr>
                <a:spLocks/>
              </p:cNvSpPr>
              <p:nvPr/>
            </p:nvSpPr>
            <p:spPr bwMode="auto">
              <a:xfrm>
                <a:off x="4619" y="2304"/>
                <a:ext cx="52" cy="175"/>
              </a:xfrm>
              <a:custGeom>
                <a:avLst/>
                <a:gdLst>
                  <a:gd name="T0" fmla="*/ 0 w 52"/>
                  <a:gd name="T1" fmla="*/ 0 h 175"/>
                  <a:gd name="T2" fmla="*/ 12 w 52"/>
                  <a:gd name="T3" fmla="*/ 44 h 175"/>
                  <a:gd name="T4" fmla="*/ 25 w 52"/>
                  <a:gd name="T5" fmla="*/ 91 h 175"/>
                  <a:gd name="T6" fmla="*/ 38 w 52"/>
                  <a:gd name="T7" fmla="*/ 136 h 175"/>
                  <a:gd name="T8" fmla="*/ 51 w 52"/>
                  <a:gd name="T9" fmla="*/ 17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75">
                    <a:moveTo>
                      <a:pt x="0" y="0"/>
                    </a:moveTo>
                    <a:lnTo>
                      <a:pt x="12" y="44"/>
                    </a:lnTo>
                    <a:lnTo>
                      <a:pt x="25" y="91"/>
                    </a:lnTo>
                    <a:lnTo>
                      <a:pt x="38" y="136"/>
                    </a:lnTo>
                    <a:lnTo>
                      <a:pt x="51" y="174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64" name="Freeform 116"/>
              <p:cNvSpPr>
                <a:spLocks/>
              </p:cNvSpPr>
              <p:nvPr/>
            </p:nvSpPr>
            <p:spPr bwMode="auto">
              <a:xfrm>
                <a:off x="4670" y="2478"/>
                <a:ext cx="54" cy="110"/>
              </a:xfrm>
              <a:custGeom>
                <a:avLst/>
                <a:gdLst>
                  <a:gd name="T0" fmla="*/ 0 w 54"/>
                  <a:gd name="T1" fmla="*/ 0 h 110"/>
                  <a:gd name="T2" fmla="*/ 13 w 54"/>
                  <a:gd name="T3" fmla="*/ 33 h 110"/>
                  <a:gd name="T4" fmla="*/ 26 w 54"/>
                  <a:gd name="T5" fmla="*/ 64 h 110"/>
                  <a:gd name="T6" fmla="*/ 40 w 54"/>
                  <a:gd name="T7" fmla="*/ 91 h 110"/>
                  <a:gd name="T8" fmla="*/ 53 w 54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0">
                    <a:moveTo>
                      <a:pt x="0" y="0"/>
                    </a:moveTo>
                    <a:lnTo>
                      <a:pt x="13" y="33"/>
                    </a:lnTo>
                    <a:lnTo>
                      <a:pt x="26" y="64"/>
                    </a:lnTo>
                    <a:lnTo>
                      <a:pt x="40" y="91"/>
                    </a:lnTo>
                    <a:lnTo>
                      <a:pt x="53" y="109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65" name="Freeform 117"/>
              <p:cNvSpPr>
                <a:spLocks/>
              </p:cNvSpPr>
              <p:nvPr/>
            </p:nvSpPr>
            <p:spPr bwMode="auto">
              <a:xfrm>
                <a:off x="4723" y="2587"/>
                <a:ext cx="54" cy="17"/>
              </a:xfrm>
              <a:custGeom>
                <a:avLst/>
                <a:gdLst>
                  <a:gd name="T0" fmla="*/ 0 w 54"/>
                  <a:gd name="T1" fmla="*/ 0 h 17"/>
                  <a:gd name="T2" fmla="*/ 13 w 54"/>
                  <a:gd name="T3" fmla="*/ 11 h 17"/>
                  <a:gd name="T4" fmla="*/ 26 w 54"/>
                  <a:gd name="T5" fmla="*/ 16 h 17"/>
                  <a:gd name="T6" fmla="*/ 39 w 54"/>
                  <a:gd name="T7" fmla="*/ 11 h 17"/>
                  <a:gd name="T8" fmla="*/ 53 w 5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">
                    <a:moveTo>
                      <a:pt x="0" y="0"/>
                    </a:moveTo>
                    <a:lnTo>
                      <a:pt x="13" y="11"/>
                    </a:lnTo>
                    <a:lnTo>
                      <a:pt x="26" y="16"/>
                    </a:lnTo>
                    <a:lnTo>
                      <a:pt x="39" y="11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66" name="Freeform 118"/>
              <p:cNvSpPr>
                <a:spLocks/>
              </p:cNvSpPr>
              <p:nvPr/>
            </p:nvSpPr>
            <p:spPr bwMode="auto">
              <a:xfrm>
                <a:off x="4776" y="2478"/>
                <a:ext cx="52" cy="110"/>
              </a:xfrm>
              <a:custGeom>
                <a:avLst/>
                <a:gdLst>
                  <a:gd name="T0" fmla="*/ 0 w 52"/>
                  <a:gd name="T1" fmla="*/ 109 h 110"/>
                  <a:gd name="T2" fmla="*/ 12 w 52"/>
                  <a:gd name="T3" fmla="*/ 91 h 110"/>
                  <a:gd name="T4" fmla="*/ 25 w 52"/>
                  <a:gd name="T5" fmla="*/ 64 h 110"/>
                  <a:gd name="T6" fmla="*/ 38 w 52"/>
                  <a:gd name="T7" fmla="*/ 33 h 110"/>
                  <a:gd name="T8" fmla="*/ 51 w 52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0">
                    <a:moveTo>
                      <a:pt x="0" y="109"/>
                    </a:moveTo>
                    <a:lnTo>
                      <a:pt x="12" y="91"/>
                    </a:lnTo>
                    <a:lnTo>
                      <a:pt x="25" y="64"/>
                    </a:lnTo>
                    <a:lnTo>
                      <a:pt x="38" y="33"/>
                    </a:lnTo>
                    <a:lnTo>
                      <a:pt x="51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67" name="Freeform 119"/>
              <p:cNvSpPr>
                <a:spLocks/>
              </p:cNvSpPr>
              <p:nvPr/>
            </p:nvSpPr>
            <p:spPr bwMode="auto">
              <a:xfrm>
                <a:off x="4827" y="2304"/>
                <a:ext cx="54" cy="175"/>
              </a:xfrm>
              <a:custGeom>
                <a:avLst/>
                <a:gdLst>
                  <a:gd name="T0" fmla="*/ 0 w 54"/>
                  <a:gd name="T1" fmla="*/ 174 h 175"/>
                  <a:gd name="T2" fmla="*/ 13 w 54"/>
                  <a:gd name="T3" fmla="*/ 136 h 175"/>
                  <a:gd name="T4" fmla="*/ 26 w 54"/>
                  <a:gd name="T5" fmla="*/ 91 h 175"/>
                  <a:gd name="T6" fmla="*/ 39 w 54"/>
                  <a:gd name="T7" fmla="*/ 44 h 175"/>
                  <a:gd name="T8" fmla="*/ 53 w 54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5">
                    <a:moveTo>
                      <a:pt x="0" y="174"/>
                    </a:moveTo>
                    <a:lnTo>
                      <a:pt x="13" y="136"/>
                    </a:lnTo>
                    <a:lnTo>
                      <a:pt x="26" y="91"/>
                    </a:lnTo>
                    <a:lnTo>
                      <a:pt x="39" y="44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68" name="Freeform 120"/>
              <p:cNvSpPr>
                <a:spLocks/>
              </p:cNvSpPr>
              <p:nvPr/>
            </p:nvSpPr>
            <p:spPr bwMode="auto">
              <a:xfrm>
                <a:off x="4880" y="2132"/>
                <a:ext cx="53" cy="173"/>
              </a:xfrm>
              <a:custGeom>
                <a:avLst/>
                <a:gdLst>
                  <a:gd name="T0" fmla="*/ 0 w 53"/>
                  <a:gd name="T1" fmla="*/ 172 h 173"/>
                  <a:gd name="T2" fmla="*/ 13 w 53"/>
                  <a:gd name="T3" fmla="*/ 127 h 173"/>
                  <a:gd name="T4" fmla="*/ 26 w 53"/>
                  <a:gd name="T5" fmla="*/ 80 h 173"/>
                  <a:gd name="T6" fmla="*/ 39 w 53"/>
                  <a:gd name="T7" fmla="*/ 36 h 173"/>
                  <a:gd name="T8" fmla="*/ 52 w 53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3">
                    <a:moveTo>
                      <a:pt x="0" y="172"/>
                    </a:moveTo>
                    <a:lnTo>
                      <a:pt x="13" y="127"/>
                    </a:lnTo>
                    <a:lnTo>
                      <a:pt x="26" y="80"/>
                    </a:lnTo>
                    <a:lnTo>
                      <a:pt x="39" y="36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69" name="Freeform 121"/>
              <p:cNvSpPr>
                <a:spLocks/>
              </p:cNvSpPr>
              <p:nvPr/>
            </p:nvSpPr>
            <p:spPr bwMode="auto">
              <a:xfrm>
                <a:off x="4932" y="2022"/>
                <a:ext cx="54" cy="111"/>
              </a:xfrm>
              <a:custGeom>
                <a:avLst/>
                <a:gdLst>
                  <a:gd name="T0" fmla="*/ 0 w 54"/>
                  <a:gd name="T1" fmla="*/ 110 h 111"/>
                  <a:gd name="T2" fmla="*/ 13 w 54"/>
                  <a:gd name="T3" fmla="*/ 75 h 111"/>
                  <a:gd name="T4" fmla="*/ 26 w 54"/>
                  <a:gd name="T5" fmla="*/ 44 h 111"/>
                  <a:gd name="T6" fmla="*/ 39 w 54"/>
                  <a:gd name="T7" fmla="*/ 17 h 111"/>
                  <a:gd name="T8" fmla="*/ 53 w 5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1">
                    <a:moveTo>
                      <a:pt x="0" y="110"/>
                    </a:moveTo>
                    <a:lnTo>
                      <a:pt x="13" y="75"/>
                    </a:lnTo>
                    <a:lnTo>
                      <a:pt x="26" y="44"/>
                    </a:lnTo>
                    <a:lnTo>
                      <a:pt x="39" y="17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70" name="Freeform 122"/>
              <p:cNvSpPr>
                <a:spLocks/>
              </p:cNvSpPr>
              <p:nvPr/>
            </p:nvSpPr>
            <p:spPr bwMode="auto">
              <a:xfrm>
                <a:off x="4985" y="2009"/>
                <a:ext cx="53" cy="17"/>
              </a:xfrm>
              <a:custGeom>
                <a:avLst/>
                <a:gdLst>
                  <a:gd name="T0" fmla="*/ 0 w 53"/>
                  <a:gd name="T1" fmla="*/ 16 h 17"/>
                  <a:gd name="T2" fmla="*/ 13 w 53"/>
                  <a:gd name="T3" fmla="*/ 4 h 17"/>
                  <a:gd name="T4" fmla="*/ 25 w 53"/>
                  <a:gd name="T5" fmla="*/ 0 h 17"/>
                  <a:gd name="T6" fmla="*/ 38 w 53"/>
                  <a:gd name="T7" fmla="*/ 4 h 17"/>
                  <a:gd name="T8" fmla="*/ 52 w 53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">
                    <a:moveTo>
                      <a:pt x="0" y="16"/>
                    </a:moveTo>
                    <a:lnTo>
                      <a:pt x="13" y="4"/>
                    </a:lnTo>
                    <a:lnTo>
                      <a:pt x="25" y="0"/>
                    </a:lnTo>
                    <a:lnTo>
                      <a:pt x="38" y="4"/>
                    </a:lnTo>
                    <a:lnTo>
                      <a:pt x="52" y="16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71" name="Freeform 123"/>
              <p:cNvSpPr>
                <a:spLocks/>
              </p:cNvSpPr>
              <p:nvPr/>
            </p:nvSpPr>
            <p:spPr bwMode="auto">
              <a:xfrm>
                <a:off x="5037" y="2022"/>
                <a:ext cx="52" cy="111"/>
              </a:xfrm>
              <a:custGeom>
                <a:avLst/>
                <a:gdLst>
                  <a:gd name="T0" fmla="*/ 0 w 52"/>
                  <a:gd name="T1" fmla="*/ 0 h 111"/>
                  <a:gd name="T2" fmla="*/ 12 w 52"/>
                  <a:gd name="T3" fmla="*/ 17 h 111"/>
                  <a:gd name="T4" fmla="*/ 25 w 52"/>
                  <a:gd name="T5" fmla="*/ 44 h 111"/>
                  <a:gd name="T6" fmla="*/ 38 w 52"/>
                  <a:gd name="T7" fmla="*/ 75 h 111"/>
                  <a:gd name="T8" fmla="*/ 51 w 52"/>
                  <a:gd name="T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1">
                    <a:moveTo>
                      <a:pt x="0" y="0"/>
                    </a:moveTo>
                    <a:lnTo>
                      <a:pt x="12" y="17"/>
                    </a:lnTo>
                    <a:lnTo>
                      <a:pt x="25" y="44"/>
                    </a:lnTo>
                    <a:lnTo>
                      <a:pt x="38" y="75"/>
                    </a:lnTo>
                    <a:lnTo>
                      <a:pt x="51" y="11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72" name="Freeform 124"/>
              <p:cNvSpPr>
                <a:spLocks/>
              </p:cNvSpPr>
              <p:nvPr/>
            </p:nvSpPr>
            <p:spPr bwMode="auto">
              <a:xfrm>
                <a:off x="5088" y="2132"/>
                <a:ext cx="54" cy="173"/>
              </a:xfrm>
              <a:custGeom>
                <a:avLst/>
                <a:gdLst>
                  <a:gd name="T0" fmla="*/ 0 w 54"/>
                  <a:gd name="T1" fmla="*/ 0 h 173"/>
                  <a:gd name="T2" fmla="*/ 13 w 54"/>
                  <a:gd name="T3" fmla="*/ 36 h 173"/>
                  <a:gd name="T4" fmla="*/ 26 w 54"/>
                  <a:gd name="T5" fmla="*/ 80 h 173"/>
                  <a:gd name="T6" fmla="*/ 39 w 54"/>
                  <a:gd name="T7" fmla="*/ 127 h 173"/>
                  <a:gd name="T8" fmla="*/ 53 w 54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0"/>
                    </a:moveTo>
                    <a:lnTo>
                      <a:pt x="13" y="36"/>
                    </a:lnTo>
                    <a:lnTo>
                      <a:pt x="26" y="80"/>
                    </a:lnTo>
                    <a:lnTo>
                      <a:pt x="39" y="127"/>
                    </a:lnTo>
                    <a:lnTo>
                      <a:pt x="53" y="172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73" name="Freeform 125"/>
              <p:cNvSpPr>
                <a:spLocks/>
              </p:cNvSpPr>
              <p:nvPr/>
            </p:nvSpPr>
            <p:spPr bwMode="auto">
              <a:xfrm>
                <a:off x="5141" y="2304"/>
                <a:ext cx="53" cy="175"/>
              </a:xfrm>
              <a:custGeom>
                <a:avLst/>
                <a:gdLst>
                  <a:gd name="T0" fmla="*/ 0 w 53"/>
                  <a:gd name="T1" fmla="*/ 0 h 175"/>
                  <a:gd name="T2" fmla="*/ 13 w 53"/>
                  <a:gd name="T3" fmla="*/ 44 h 175"/>
                  <a:gd name="T4" fmla="*/ 26 w 53"/>
                  <a:gd name="T5" fmla="*/ 91 h 175"/>
                  <a:gd name="T6" fmla="*/ 39 w 53"/>
                  <a:gd name="T7" fmla="*/ 136 h 175"/>
                  <a:gd name="T8" fmla="*/ 52 w 53"/>
                  <a:gd name="T9" fmla="*/ 17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5">
                    <a:moveTo>
                      <a:pt x="0" y="0"/>
                    </a:moveTo>
                    <a:lnTo>
                      <a:pt x="13" y="44"/>
                    </a:lnTo>
                    <a:lnTo>
                      <a:pt x="26" y="91"/>
                    </a:lnTo>
                    <a:lnTo>
                      <a:pt x="39" y="136"/>
                    </a:lnTo>
                    <a:lnTo>
                      <a:pt x="52" y="174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74" name="Freeform 126"/>
              <p:cNvSpPr>
                <a:spLocks/>
              </p:cNvSpPr>
              <p:nvPr/>
            </p:nvSpPr>
            <p:spPr bwMode="auto">
              <a:xfrm>
                <a:off x="5193" y="2478"/>
                <a:ext cx="52" cy="110"/>
              </a:xfrm>
              <a:custGeom>
                <a:avLst/>
                <a:gdLst>
                  <a:gd name="T0" fmla="*/ 0 w 52"/>
                  <a:gd name="T1" fmla="*/ 0 h 110"/>
                  <a:gd name="T2" fmla="*/ 12 w 52"/>
                  <a:gd name="T3" fmla="*/ 33 h 110"/>
                  <a:gd name="T4" fmla="*/ 25 w 52"/>
                  <a:gd name="T5" fmla="*/ 64 h 110"/>
                  <a:gd name="T6" fmla="*/ 38 w 52"/>
                  <a:gd name="T7" fmla="*/ 91 h 110"/>
                  <a:gd name="T8" fmla="*/ 51 w 52"/>
                  <a:gd name="T9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0">
                    <a:moveTo>
                      <a:pt x="0" y="0"/>
                    </a:moveTo>
                    <a:lnTo>
                      <a:pt x="12" y="33"/>
                    </a:lnTo>
                    <a:lnTo>
                      <a:pt x="25" y="64"/>
                    </a:lnTo>
                    <a:lnTo>
                      <a:pt x="38" y="91"/>
                    </a:lnTo>
                    <a:lnTo>
                      <a:pt x="51" y="109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75" name="Freeform 127"/>
              <p:cNvSpPr>
                <a:spLocks/>
              </p:cNvSpPr>
              <p:nvPr/>
            </p:nvSpPr>
            <p:spPr bwMode="auto">
              <a:xfrm>
                <a:off x="5244" y="2587"/>
                <a:ext cx="53" cy="17"/>
              </a:xfrm>
              <a:custGeom>
                <a:avLst/>
                <a:gdLst>
                  <a:gd name="T0" fmla="*/ 0 w 53"/>
                  <a:gd name="T1" fmla="*/ 0 h 17"/>
                  <a:gd name="T2" fmla="*/ 13 w 53"/>
                  <a:gd name="T3" fmla="*/ 11 h 17"/>
                  <a:gd name="T4" fmla="*/ 26 w 53"/>
                  <a:gd name="T5" fmla="*/ 16 h 17"/>
                  <a:gd name="T6" fmla="*/ 38 w 53"/>
                  <a:gd name="T7" fmla="*/ 11 h 17"/>
                  <a:gd name="T8" fmla="*/ 52 w 53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">
                    <a:moveTo>
                      <a:pt x="0" y="0"/>
                    </a:moveTo>
                    <a:lnTo>
                      <a:pt x="13" y="11"/>
                    </a:lnTo>
                    <a:lnTo>
                      <a:pt x="26" y="16"/>
                    </a:lnTo>
                    <a:lnTo>
                      <a:pt x="38" y="11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76" name="Freeform 128"/>
              <p:cNvSpPr>
                <a:spLocks/>
              </p:cNvSpPr>
              <p:nvPr/>
            </p:nvSpPr>
            <p:spPr bwMode="auto">
              <a:xfrm>
                <a:off x="5296" y="2478"/>
                <a:ext cx="54" cy="110"/>
              </a:xfrm>
              <a:custGeom>
                <a:avLst/>
                <a:gdLst>
                  <a:gd name="T0" fmla="*/ 0 w 54"/>
                  <a:gd name="T1" fmla="*/ 109 h 110"/>
                  <a:gd name="T2" fmla="*/ 13 w 54"/>
                  <a:gd name="T3" fmla="*/ 91 h 110"/>
                  <a:gd name="T4" fmla="*/ 26 w 54"/>
                  <a:gd name="T5" fmla="*/ 64 h 110"/>
                  <a:gd name="T6" fmla="*/ 39 w 54"/>
                  <a:gd name="T7" fmla="*/ 33 h 110"/>
                  <a:gd name="T8" fmla="*/ 53 w 5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10">
                    <a:moveTo>
                      <a:pt x="0" y="109"/>
                    </a:moveTo>
                    <a:lnTo>
                      <a:pt x="13" y="91"/>
                    </a:lnTo>
                    <a:lnTo>
                      <a:pt x="26" y="64"/>
                    </a:lnTo>
                    <a:lnTo>
                      <a:pt x="39" y="33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77" name="Freeform 129"/>
              <p:cNvSpPr>
                <a:spLocks/>
              </p:cNvSpPr>
              <p:nvPr/>
            </p:nvSpPr>
            <p:spPr bwMode="auto">
              <a:xfrm>
                <a:off x="5349" y="2304"/>
                <a:ext cx="53" cy="175"/>
              </a:xfrm>
              <a:custGeom>
                <a:avLst/>
                <a:gdLst>
                  <a:gd name="T0" fmla="*/ 0 w 53"/>
                  <a:gd name="T1" fmla="*/ 174 h 175"/>
                  <a:gd name="T2" fmla="*/ 13 w 53"/>
                  <a:gd name="T3" fmla="*/ 136 h 175"/>
                  <a:gd name="T4" fmla="*/ 26 w 53"/>
                  <a:gd name="T5" fmla="*/ 91 h 175"/>
                  <a:gd name="T6" fmla="*/ 39 w 53"/>
                  <a:gd name="T7" fmla="*/ 44 h 175"/>
                  <a:gd name="T8" fmla="*/ 52 w 53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5">
                    <a:moveTo>
                      <a:pt x="0" y="174"/>
                    </a:moveTo>
                    <a:lnTo>
                      <a:pt x="13" y="136"/>
                    </a:lnTo>
                    <a:lnTo>
                      <a:pt x="26" y="91"/>
                    </a:lnTo>
                    <a:lnTo>
                      <a:pt x="39" y="44"/>
                    </a:lnTo>
                    <a:lnTo>
                      <a:pt x="52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78" name="Freeform 130"/>
              <p:cNvSpPr>
                <a:spLocks/>
              </p:cNvSpPr>
              <p:nvPr/>
            </p:nvSpPr>
            <p:spPr bwMode="auto">
              <a:xfrm>
                <a:off x="5401" y="2132"/>
                <a:ext cx="54" cy="173"/>
              </a:xfrm>
              <a:custGeom>
                <a:avLst/>
                <a:gdLst>
                  <a:gd name="T0" fmla="*/ 0 w 54"/>
                  <a:gd name="T1" fmla="*/ 172 h 173"/>
                  <a:gd name="T2" fmla="*/ 13 w 54"/>
                  <a:gd name="T3" fmla="*/ 127 h 173"/>
                  <a:gd name="T4" fmla="*/ 26 w 54"/>
                  <a:gd name="T5" fmla="*/ 80 h 173"/>
                  <a:gd name="T6" fmla="*/ 39 w 54"/>
                  <a:gd name="T7" fmla="*/ 36 h 173"/>
                  <a:gd name="T8" fmla="*/ 53 w 5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73">
                    <a:moveTo>
                      <a:pt x="0" y="172"/>
                    </a:moveTo>
                    <a:lnTo>
                      <a:pt x="13" y="127"/>
                    </a:lnTo>
                    <a:lnTo>
                      <a:pt x="26" y="80"/>
                    </a:lnTo>
                    <a:lnTo>
                      <a:pt x="39" y="36"/>
                    </a:lnTo>
                    <a:lnTo>
                      <a:pt x="53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0179" name="Oval 131" descr="Small confetti"/>
          <p:cNvSpPr>
            <a:spLocks noChangeArrowheads="1"/>
          </p:cNvSpPr>
          <p:nvPr/>
        </p:nvSpPr>
        <p:spPr bwMode="auto">
          <a:xfrm>
            <a:off x="8004175" y="2057400"/>
            <a:ext cx="392113" cy="3575050"/>
          </a:xfrm>
          <a:prstGeom prst="ellipse">
            <a:avLst/>
          </a:prstGeom>
          <a:pattFill prst="smConfetti">
            <a:fgClr>
              <a:schemeClr val="bg1"/>
            </a:fgClr>
            <a:bgClr>
              <a:srgbClr val="C0C0C0"/>
            </a:bgClr>
          </a:patt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0180" name="Group 132"/>
          <p:cNvGrpSpPr>
            <a:grpSpLocks/>
          </p:cNvGrpSpPr>
          <p:nvPr/>
        </p:nvGrpSpPr>
        <p:grpSpPr bwMode="auto">
          <a:xfrm>
            <a:off x="1412875" y="2211388"/>
            <a:ext cx="2668588" cy="2776537"/>
            <a:chOff x="1106" y="1633"/>
            <a:chExt cx="1681" cy="1749"/>
          </a:xfrm>
        </p:grpSpPr>
        <p:grpSp>
          <p:nvGrpSpPr>
            <p:cNvPr id="130181" name="Group 133"/>
            <p:cNvGrpSpPr>
              <a:grpSpLocks/>
            </p:cNvGrpSpPr>
            <p:nvPr/>
          </p:nvGrpSpPr>
          <p:grpSpPr bwMode="auto">
            <a:xfrm>
              <a:off x="1106" y="2787"/>
              <a:ext cx="1673" cy="595"/>
              <a:chOff x="1106" y="2787"/>
              <a:chExt cx="1673" cy="595"/>
            </a:xfrm>
          </p:grpSpPr>
          <p:sp>
            <p:nvSpPr>
              <p:cNvPr id="130182" name="Freeform 134"/>
              <p:cNvSpPr>
                <a:spLocks/>
              </p:cNvSpPr>
              <p:nvPr/>
            </p:nvSpPr>
            <p:spPr bwMode="auto">
              <a:xfrm>
                <a:off x="1106" y="2910"/>
                <a:ext cx="56" cy="174"/>
              </a:xfrm>
              <a:custGeom>
                <a:avLst/>
                <a:gdLst>
                  <a:gd name="T0" fmla="*/ 0 w 56"/>
                  <a:gd name="T1" fmla="*/ 173 h 174"/>
                  <a:gd name="T2" fmla="*/ 13 w 56"/>
                  <a:gd name="T3" fmla="*/ 128 h 174"/>
                  <a:gd name="T4" fmla="*/ 27 w 56"/>
                  <a:gd name="T5" fmla="*/ 81 h 174"/>
                  <a:gd name="T6" fmla="*/ 41 w 56"/>
                  <a:gd name="T7" fmla="*/ 36 h 174"/>
                  <a:gd name="T8" fmla="*/ 55 w 56"/>
                  <a:gd name="T9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174">
                    <a:moveTo>
                      <a:pt x="0" y="173"/>
                    </a:moveTo>
                    <a:lnTo>
                      <a:pt x="13" y="128"/>
                    </a:lnTo>
                    <a:lnTo>
                      <a:pt x="27" y="81"/>
                    </a:lnTo>
                    <a:lnTo>
                      <a:pt x="41" y="36"/>
                    </a:lnTo>
                    <a:lnTo>
                      <a:pt x="55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83" name="Freeform 135"/>
              <p:cNvSpPr>
                <a:spLocks/>
              </p:cNvSpPr>
              <p:nvPr/>
            </p:nvSpPr>
            <p:spPr bwMode="auto">
              <a:xfrm>
                <a:off x="1161" y="2800"/>
                <a:ext cx="57" cy="111"/>
              </a:xfrm>
              <a:custGeom>
                <a:avLst/>
                <a:gdLst>
                  <a:gd name="T0" fmla="*/ 0 w 57"/>
                  <a:gd name="T1" fmla="*/ 110 h 111"/>
                  <a:gd name="T2" fmla="*/ 14 w 57"/>
                  <a:gd name="T3" fmla="*/ 75 h 111"/>
                  <a:gd name="T4" fmla="*/ 27 w 57"/>
                  <a:gd name="T5" fmla="*/ 44 h 111"/>
                  <a:gd name="T6" fmla="*/ 41 w 57"/>
                  <a:gd name="T7" fmla="*/ 17 h 111"/>
                  <a:gd name="T8" fmla="*/ 56 w 57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11">
                    <a:moveTo>
                      <a:pt x="0" y="110"/>
                    </a:moveTo>
                    <a:lnTo>
                      <a:pt x="14" y="75"/>
                    </a:lnTo>
                    <a:lnTo>
                      <a:pt x="27" y="44"/>
                    </a:lnTo>
                    <a:lnTo>
                      <a:pt x="41" y="17"/>
                    </a:lnTo>
                    <a:lnTo>
                      <a:pt x="56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0184" name="Group 136"/>
              <p:cNvGrpSpPr>
                <a:grpSpLocks/>
              </p:cNvGrpSpPr>
              <p:nvPr/>
            </p:nvGrpSpPr>
            <p:grpSpPr bwMode="auto">
              <a:xfrm>
                <a:off x="1217" y="2787"/>
                <a:ext cx="1562" cy="595"/>
                <a:chOff x="1217" y="2787"/>
                <a:chExt cx="1562" cy="595"/>
              </a:xfrm>
            </p:grpSpPr>
            <p:sp>
              <p:nvSpPr>
                <p:cNvPr id="130185" name="Freeform 137"/>
                <p:cNvSpPr>
                  <a:spLocks/>
                </p:cNvSpPr>
                <p:nvPr/>
              </p:nvSpPr>
              <p:spPr bwMode="auto">
                <a:xfrm>
                  <a:off x="1217" y="2787"/>
                  <a:ext cx="57" cy="17"/>
                </a:xfrm>
                <a:custGeom>
                  <a:avLst/>
                  <a:gdLst>
                    <a:gd name="T0" fmla="*/ 0 w 57"/>
                    <a:gd name="T1" fmla="*/ 16 h 17"/>
                    <a:gd name="T2" fmla="*/ 14 w 57"/>
                    <a:gd name="T3" fmla="*/ 4 h 17"/>
                    <a:gd name="T4" fmla="*/ 28 w 57"/>
                    <a:gd name="T5" fmla="*/ 0 h 17"/>
                    <a:gd name="T6" fmla="*/ 42 w 57"/>
                    <a:gd name="T7" fmla="*/ 4 h 17"/>
                    <a:gd name="T8" fmla="*/ 56 w 57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">
                      <a:moveTo>
                        <a:pt x="0" y="16"/>
                      </a:moveTo>
                      <a:lnTo>
                        <a:pt x="14" y="4"/>
                      </a:lnTo>
                      <a:lnTo>
                        <a:pt x="28" y="0"/>
                      </a:lnTo>
                      <a:lnTo>
                        <a:pt x="42" y="4"/>
                      </a:lnTo>
                      <a:lnTo>
                        <a:pt x="56" y="16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186" name="Freeform 138"/>
                <p:cNvSpPr>
                  <a:spLocks/>
                </p:cNvSpPr>
                <p:nvPr/>
              </p:nvSpPr>
              <p:spPr bwMode="auto">
                <a:xfrm>
                  <a:off x="1273" y="2800"/>
                  <a:ext cx="57" cy="111"/>
                </a:xfrm>
                <a:custGeom>
                  <a:avLst/>
                  <a:gdLst>
                    <a:gd name="T0" fmla="*/ 0 w 57"/>
                    <a:gd name="T1" fmla="*/ 0 h 111"/>
                    <a:gd name="T2" fmla="*/ 14 w 57"/>
                    <a:gd name="T3" fmla="*/ 17 h 111"/>
                    <a:gd name="T4" fmla="*/ 28 w 57"/>
                    <a:gd name="T5" fmla="*/ 44 h 111"/>
                    <a:gd name="T6" fmla="*/ 42 w 57"/>
                    <a:gd name="T7" fmla="*/ 75 h 111"/>
                    <a:gd name="T8" fmla="*/ 56 w 57"/>
                    <a:gd name="T9" fmla="*/ 11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11">
                      <a:moveTo>
                        <a:pt x="0" y="0"/>
                      </a:moveTo>
                      <a:lnTo>
                        <a:pt x="14" y="17"/>
                      </a:lnTo>
                      <a:lnTo>
                        <a:pt x="28" y="44"/>
                      </a:lnTo>
                      <a:lnTo>
                        <a:pt x="42" y="75"/>
                      </a:lnTo>
                      <a:lnTo>
                        <a:pt x="56" y="11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187" name="Freeform 139"/>
                <p:cNvSpPr>
                  <a:spLocks/>
                </p:cNvSpPr>
                <p:nvPr/>
              </p:nvSpPr>
              <p:spPr bwMode="auto">
                <a:xfrm>
                  <a:off x="1329" y="2910"/>
                  <a:ext cx="56" cy="174"/>
                </a:xfrm>
                <a:custGeom>
                  <a:avLst/>
                  <a:gdLst>
                    <a:gd name="T0" fmla="*/ 0 w 56"/>
                    <a:gd name="T1" fmla="*/ 0 h 174"/>
                    <a:gd name="T2" fmla="*/ 13 w 56"/>
                    <a:gd name="T3" fmla="*/ 36 h 174"/>
                    <a:gd name="T4" fmla="*/ 27 w 56"/>
                    <a:gd name="T5" fmla="*/ 81 h 174"/>
                    <a:gd name="T6" fmla="*/ 41 w 56"/>
                    <a:gd name="T7" fmla="*/ 128 h 174"/>
                    <a:gd name="T8" fmla="*/ 55 w 56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4">
                      <a:moveTo>
                        <a:pt x="0" y="0"/>
                      </a:moveTo>
                      <a:lnTo>
                        <a:pt x="13" y="36"/>
                      </a:lnTo>
                      <a:lnTo>
                        <a:pt x="27" y="81"/>
                      </a:lnTo>
                      <a:lnTo>
                        <a:pt x="41" y="128"/>
                      </a:lnTo>
                      <a:lnTo>
                        <a:pt x="55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188" name="Freeform 140"/>
                <p:cNvSpPr>
                  <a:spLocks/>
                </p:cNvSpPr>
                <p:nvPr/>
              </p:nvSpPr>
              <p:spPr bwMode="auto">
                <a:xfrm>
                  <a:off x="1384" y="3083"/>
                  <a:ext cx="58" cy="174"/>
                </a:xfrm>
                <a:custGeom>
                  <a:avLst/>
                  <a:gdLst>
                    <a:gd name="T0" fmla="*/ 0 w 58"/>
                    <a:gd name="T1" fmla="*/ 0 h 174"/>
                    <a:gd name="T2" fmla="*/ 14 w 58"/>
                    <a:gd name="T3" fmla="*/ 44 h 174"/>
                    <a:gd name="T4" fmla="*/ 28 w 58"/>
                    <a:gd name="T5" fmla="*/ 91 h 174"/>
                    <a:gd name="T6" fmla="*/ 42 w 58"/>
                    <a:gd name="T7" fmla="*/ 135 h 174"/>
                    <a:gd name="T8" fmla="*/ 57 w 58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74">
                      <a:moveTo>
                        <a:pt x="0" y="0"/>
                      </a:moveTo>
                      <a:lnTo>
                        <a:pt x="14" y="44"/>
                      </a:lnTo>
                      <a:lnTo>
                        <a:pt x="28" y="91"/>
                      </a:lnTo>
                      <a:lnTo>
                        <a:pt x="42" y="135"/>
                      </a:lnTo>
                      <a:lnTo>
                        <a:pt x="57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189" name="Freeform 141"/>
                <p:cNvSpPr>
                  <a:spLocks/>
                </p:cNvSpPr>
                <p:nvPr/>
              </p:nvSpPr>
              <p:spPr bwMode="auto">
                <a:xfrm>
                  <a:off x="1441" y="3256"/>
                  <a:ext cx="56" cy="110"/>
                </a:xfrm>
                <a:custGeom>
                  <a:avLst/>
                  <a:gdLst>
                    <a:gd name="T0" fmla="*/ 0 w 56"/>
                    <a:gd name="T1" fmla="*/ 0 h 110"/>
                    <a:gd name="T2" fmla="*/ 13 w 56"/>
                    <a:gd name="T3" fmla="*/ 33 h 110"/>
                    <a:gd name="T4" fmla="*/ 27 w 56"/>
                    <a:gd name="T5" fmla="*/ 64 h 110"/>
                    <a:gd name="T6" fmla="*/ 41 w 56"/>
                    <a:gd name="T7" fmla="*/ 91 h 110"/>
                    <a:gd name="T8" fmla="*/ 55 w 56"/>
                    <a:gd name="T9" fmla="*/ 109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10">
                      <a:moveTo>
                        <a:pt x="0" y="0"/>
                      </a:moveTo>
                      <a:lnTo>
                        <a:pt x="13" y="33"/>
                      </a:lnTo>
                      <a:lnTo>
                        <a:pt x="27" y="64"/>
                      </a:lnTo>
                      <a:lnTo>
                        <a:pt x="41" y="91"/>
                      </a:lnTo>
                      <a:lnTo>
                        <a:pt x="55" y="109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190" name="Freeform 142"/>
                <p:cNvSpPr>
                  <a:spLocks/>
                </p:cNvSpPr>
                <p:nvPr/>
              </p:nvSpPr>
              <p:spPr bwMode="auto">
                <a:xfrm>
                  <a:off x="1496" y="3365"/>
                  <a:ext cx="56" cy="17"/>
                </a:xfrm>
                <a:custGeom>
                  <a:avLst/>
                  <a:gdLst>
                    <a:gd name="T0" fmla="*/ 0 w 56"/>
                    <a:gd name="T1" fmla="*/ 0 h 17"/>
                    <a:gd name="T2" fmla="*/ 13 w 56"/>
                    <a:gd name="T3" fmla="*/ 11 h 17"/>
                    <a:gd name="T4" fmla="*/ 27 w 56"/>
                    <a:gd name="T5" fmla="*/ 16 h 17"/>
                    <a:gd name="T6" fmla="*/ 41 w 56"/>
                    <a:gd name="T7" fmla="*/ 11 h 17"/>
                    <a:gd name="T8" fmla="*/ 55 w 56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">
                      <a:moveTo>
                        <a:pt x="0" y="0"/>
                      </a:moveTo>
                      <a:lnTo>
                        <a:pt x="13" y="11"/>
                      </a:lnTo>
                      <a:lnTo>
                        <a:pt x="27" y="16"/>
                      </a:lnTo>
                      <a:lnTo>
                        <a:pt x="41" y="11"/>
                      </a:lnTo>
                      <a:lnTo>
                        <a:pt x="55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191" name="Freeform 143"/>
                <p:cNvSpPr>
                  <a:spLocks/>
                </p:cNvSpPr>
                <p:nvPr/>
              </p:nvSpPr>
              <p:spPr bwMode="auto">
                <a:xfrm>
                  <a:off x="1551" y="3256"/>
                  <a:ext cx="58" cy="110"/>
                </a:xfrm>
                <a:custGeom>
                  <a:avLst/>
                  <a:gdLst>
                    <a:gd name="T0" fmla="*/ 0 w 58"/>
                    <a:gd name="T1" fmla="*/ 109 h 110"/>
                    <a:gd name="T2" fmla="*/ 14 w 58"/>
                    <a:gd name="T3" fmla="*/ 91 h 110"/>
                    <a:gd name="T4" fmla="*/ 28 w 58"/>
                    <a:gd name="T5" fmla="*/ 64 h 110"/>
                    <a:gd name="T6" fmla="*/ 42 w 58"/>
                    <a:gd name="T7" fmla="*/ 33 h 110"/>
                    <a:gd name="T8" fmla="*/ 57 w 58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10">
                      <a:moveTo>
                        <a:pt x="0" y="109"/>
                      </a:moveTo>
                      <a:lnTo>
                        <a:pt x="14" y="91"/>
                      </a:lnTo>
                      <a:lnTo>
                        <a:pt x="28" y="64"/>
                      </a:lnTo>
                      <a:lnTo>
                        <a:pt x="42" y="33"/>
                      </a:lnTo>
                      <a:lnTo>
                        <a:pt x="57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192" name="Freeform 144"/>
                <p:cNvSpPr>
                  <a:spLocks/>
                </p:cNvSpPr>
                <p:nvPr/>
              </p:nvSpPr>
              <p:spPr bwMode="auto">
                <a:xfrm>
                  <a:off x="1608" y="3083"/>
                  <a:ext cx="56" cy="174"/>
                </a:xfrm>
                <a:custGeom>
                  <a:avLst/>
                  <a:gdLst>
                    <a:gd name="T0" fmla="*/ 0 w 56"/>
                    <a:gd name="T1" fmla="*/ 173 h 174"/>
                    <a:gd name="T2" fmla="*/ 13 w 56"/>
                    <a:gd name="T3" fmla="*/ 135 h 174"/>
                    <a:gd name="T4" fmla="*/ 27 w 56"/>
                    <a:gd name="T5" fmla="*/ 91 h 174"/>
                    <a:gd name="T6" fmla="*/ 41 w 56"/>
                    <a:gd name="T7" fmla="*/ 44 h 174"/>
                    <a:gd name="T8" fmla="*/ 55 w 56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4">
                      <a:moveTo>
                        <a:pt x="0" y="173"/>
                      </a:moveTo>
                      <a:lnTo>
                        <a:pt x="13" y="135"/>
                      </a:lnTo>
                      <a:lnTo>
                        <a:pt x="27" y="91"/>
                      </a:lnTo>
                      <a:lnTo>
                        <a:pt x="41" y="44"/>
                      </a:lnTo>
                      <a:lnTo>
                        <a:pt x="55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193" name="Freeform 145"/>
                <p:cNvSpPr>
                  <a:spLocks/>
                </p:cNvSpPr>
                <p:nvPr/>
              </p:nvSpPr>
              <p:spPr bwMode="auto">
                <a:xfrm>
                  <a:off x="1663" y="2910"/>
                  <a:ext cx="57" cy="174"/>
                </a:xfrm>
                <a:custGeom>
                  <a:avLst/>
                  <a:gdLst>
                    <a:gd name="T0" fmla="*/ 0 w 57"/>
                    <a:gd name="T1" fmla="*/ 173 h 174"/>
                    <a:gd name="T2" fmla="*/ 14 w 57"/>
                    <a:gd name="T3" fmla="*/ 128 h 174"/>
                    <a:gd name="T4" fmla="*/ 28 w 57"/>
                    <a:gd name="T5" fmla="*/ 81 h 174"/>
                    <a:gd name="T6" fmla="*/ 42 w 57"/>
                    <a:gd name="T7" fmla="*/ 36 h 174"/>
                    <a:gd name="T8" fmla="*/ 56 w 57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4">
                      <a:moveTo>
                        <a:pt x="0" y="173"/>
                      </a:moveTo>
                      <a:lnTo>
                        <a:pt x="14" y="128"/>
                      </a:lnTo>
                      <a:lnTo>
                        <a:pt x="28" y="81"/>
                      </a:lnTo>
                      <a:lnTo>
                        <a:pt x="42" y="36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194" name="Freeform 146"/>
                <p:cNvSpPr>
                  <a:spLocks/>
                </p:cNvSpPr>
                <p:nvPr/>
              </p:nvSpPr>
              <p:spPr bwMode="auto">
                <a:xfrm>
                  <a:off x="1719" y="2800"/>
                  <a:ext cx="57" cy="111"/>
                </a:xfrm>
                <a:custGeom>
                  <a:avLst/>
                  <a:gdLst>
                    <a:gd name="T0" fmla="*/ 0 w 57"/>
                    <a:gd name="T1" fmla="*/ 110 h 111"/>
                    <a:gd name="T2" fmla="*/ 14 w 57"/>
                    <a:gd name="T3" fmla="*/ 75 h 111"/>
                    <a:gd name="T4" fmla="*/ 28 w 57"/>
                    <a:gd name="T5" fmla="*/ 44 h 111"/>
                    <a:gd name="T6" fmla="*/ 42 w 57"/>
                    <a:gd name="T7" fmla="*/ 17 h 111"/>
                    <a:gd name="T8" fmla="*/ 56 w 57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11">
                      <a:moveTo>
                        <a:pt x="0" y="110"/>
                      </a:moveTo>
                      <a:lnTo>
                        <a:pt x="14" y="75"/>
                      </a:lnTo>
                      <a:lnTo>
                        <a:pt x="28" y="44"/>
                      </a:lnTo>
                      <a:lnTo>
                        <a:pt x="42" y="17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195" name="Freeform 147"/>
                <p:cNvSpPr>
                  <a:spLocks/>
                </p:cNvSpPr>
                <p:nvPr/>
              </p:nvSpPr>
              <p:spPr bwMode="auto">
                <a:xfrm>
                  <a:off x="1775" y="2787"/>
                  <a:ext cx="57" cy="17"/>
                </a:xfrm>
                <a:custGeom>
                  <a:avLst/>
                  <a:gdLst>
                    <a:gd name="T0" fmla="*/ 0 w 57"/>
                    <a:gd name="T1" fmla="*/ 16 h 17"/>
                    <a:gd name="T2" fmla="*/ 14 w 57"/>
                    <a:gd name="T3" fmla="*/ 4 h 17"/>
                    <a:gd name="T4" fmla="*/ 27 w 57"/>
                    <a:gd name="T5" fmla="*/ 0 h 17"/>
                    <a:gd name="T6" fmla="*/ 41 w 57"/>
                    <a:gd name="T7" fmla="*/ 4 h 17"/>
                    <a:gd name="T8" fmla="*/ 56 w 57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">
                      <a:moveTo>
                        <a:pt x="0" y="16"/>
                      </a:moveTo>
                      <a:lnTo>
                        <a:pt x="14" y="4"/>
                      </a:lnTo>
                      <a:lnTo>
                        <a:pt x="27" y="0"/>
                      </a:lnTo>
                      <a:lnTo>
                        <a:pt x="41" y="4"/>
                      </a:lnTo>
                      <a:lnTo>
                        <a:pt x="56" y="16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196" name="Freeform 148"/>
                <p:cNvSpPr>
                  <a:spLocks/>
                </p:cNvSpPr>
                <p:nvPr/>
              </p:nvSpPr>
              <p:spPr bwMode="auto">
                <a:xfrm>
                  <a:off x="1831" y="2800"/>
                  <a:ext cx="56" cy="111"/>
                </a:xfrm>
                <a:custGeom>
                  <a:avLst/>
                  <a:gdLst>
                    <a:gd name="T0" fmla="*/ 0 w 56"/>
                    <a:gd name="T1" fmla="*/ 0 h 111"/>
                    <a:gd name="T2" fmla="*/ 13 w 56"/>
                    <a:gd name="T3" fmla="*/ 17 h 111"/>
                    <a:gd name="T4" fmla="*/ 27 w 56"/>
                    <a:gd name="T5" fmla="*/ 44 h 111"/>
                    <a:gd name="T6" fmla="*/ 41 w 56"/>
                    <a:gd name="T7" fmla="*/ 75 h 111"/>
                    <a:gd name="T8" fmla="*/ 55 w 56"/>
                    <a:gd name="T9" fmla="*/ 11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11">
                      <a:moveTo>
                        <a:pt x="0" y="0"/>
                      </a:moveTo>
                      <a:lnTo>
                        <a:pt x="13" y="17"/>
                      </a:lnTo>
                      <a:lnTo>
                        <a:pt x="27" y="44"/>
                      </a:lnTo>
                      <a:lnTo>
                        <a:pt x="41" y="75"/>
                      </a:lnTo>
                      <a:lnTo>
                        <a:pt x="55" y="11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197" name="Freeform 149"/>
                <p:cNvSpPr>
                  <a:spLocks/>
                </p:cNvSpPr>
                <p:nvPr/>
              </p:nvSpPr>
              <p:spPr bwMode="auto">
                <a:xfrm>
                  <a:off x="1886" y="2910"/>
                  <a:ext cx="56" cy="174"/>
                </a:xfrm>
                <a:custGeom>
                  <a:avLst/>
                  <a:gdLst>
                    <a:gd name="T0" fmla="*/ 0 w 56"/>
                    <a:gd name="T1" fmla="*/ 0 h 174"/>
                    <a:gd name="T2" fmla="*/ 13 w 56"/>
                    <a:gd name="T3" fmla="*/ 36 h 174"/>
                    <a:gd name="T4" fmla="*/ 27 w 56"/>
                    <a:gd name="T5" fmla="*/ 81 h 174"/>
                    <a:gd name="T6" fmla="*/ 41 w 56"/>
                    <a:gd name="T7" fmla="*/ 128 h 174"/>
                    <a:gd name="T8" fmla="*/ 55 w 56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4">
                      <a:moveTo>
                        <a:pt x="0" y="0"/>
                      </a:moveTo>
                      <a:lnTo>
                        <a:pt x="13" y="36"/>
                      </a:lnTo>
                      <a:lnTo>
                        <a:pt x="27" y="81"/>
                      </a:lnTo>
                      <a:lnTo>
                        <a:pt x="41" y="128"/>
                      </a:lnTo>
                      <a:lnTo>
                        <a:pt x="55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198" name="Freeform 150"/>
                <p:cNvSpPr>
                  <a:spLocks/>
                </p:cNvSpPr>
                <p:nvPr/>
              </p:nvSpPr>
              <p:spPr bwMode="auto">
                <a:xfrm>
                  <a:off x="1941" y="3083"/>
                  <a:ext cx="58" cy="174"/>
                </a:xfrm>
                <a:custGeom>
                  <a:avLst/>
                  <a:gdLst>
                    <a:gd name="T0" fmla="*/ 0 w 58"/>
                    <a:gd name="T1" fmla="*/ 0 h 174"/>
                    <a:gd name="T2" fmla="*/ 14 w 58"/>
                    <a:gd name="T3" fmla="*/ 44 h 174"/>
                    <a:gd name="T4" fmla="*/ 28 w 58"/>
                    <a:gd name="T5" fmla="*/ 91 h 174"/>
                    <a:gd name="T6" fmla="*/ 42 w 58"/>
                    <a:gd name="T7" fmla="*/ 135 h 174"/>
                    <a:gd name="T8" fmla="*/ 57 w 58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74">
                      <a:moveTo>
                        <a:pt x="0" y="0"/>
                      </a:moveTo>
                      <a:lnTo>
                        <a:pt x="14" y="44"/>
                      </a:lnTo>
                      <a:lnTo>
                        <a:pt x="28" y="91"/>
                      </a:lnTo>
                      <a:lnTo>
                        <a:pt x="42" y="135"/>
                      </a:lnTo>
                      <a:lnTo>
                        <a:pt x="57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199" name="Freeform 151"/>
                <p:cNvSpPr>
                  <a:spLocks/>
                </p:cNvSpPr>
                <p:nvPr/>
              </p:nvSpPr>
              <p:spPr bwMode="auto">
                <a:xfrm>
                  <a:off x="1998" y="3256"/>
                  <a:ext cx="56" cy="110"/>
                </a:xfrm>
                <a:custGeom>
                  <a:avLst/>
                  <a:gdLst>
                    <a:gd name="T0" fmla="*/ 0 w 56"/>
                    <a:gd name="T1" fmla="*/ 0 h 110"/>
                    <a:gd name="T2" fmla="*/ 13 w 56"/>
                    <a:gd name="T3" fmla="*/ 33 h 110"/>
                    <a:gd name="T4" fmla="*/ 27 w 56"/>
                    <a:gd name="T5" fmla="*/ 64 h 110"/>
                    <a:gd name="T6" fmla="*/ 41 w 56"/>
                    <a:gd name="T7" fmla="*/ 91 h 110"/>
                    <a:gd name="T8" fmla="*/ 55 w 56"/>
                    <a:gd name="T9" fmla="*/ 109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10">
                      <a:moveTo>
                        <a:pt x="0" y="0"/>
                      </a:moveTo>
                      <a:lnTo>
                        <a:pt x="13" y="33"/>
                      </a:lnTo>
                      <a:lnTo>
                        <a:pt x="27" y="64"/>
                      </a:lnTo>
                      <a:lnTo>
                        <a:pt x="41" y="91"/>
                      </a:lnTo>
                      <a:lnTo>
                        <a:pt x="55" y="109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00" name="Freeform 152"/>
                <p:cNvSpPr>
                  <a:spLocks/>
                </p:cNvSpPr>
                <p:nvPr/>
              </p:nvSpPr>
              <p:spPr bwMode="auto">
                <a:xfrm>
                  <a:off x="2053" y="3365"/>
                  <a:ext cx="57" cy="17"/>
                </a:xfrm>
                <a:custGeom>
                  <a:avLst/>
                  <a:gdLst>
                    <a:gd name="T0" fmla="*/ 0 w 57"/>
                    <a:gd name="T1" fmla="*/ 0 h 17"/>
                    <a:gd name="T2" fmla="*/ 14 w 57"/>
                    <a:gd name="T3" fmla="*/ 11 h 17"/>
                    <a:gd name="T4" fmla="*/ 28 w 57"/>
                    <a:gd name="T5" fmla="*/ 16 h 17"/>
                    <a:gd name="T6" fmla="*/ 41 w 57"/>
                    <a:gd name="T7" fmla="*/ 11 h 17"/>
                    <a:gd name="T8" fmla="*/ 56 w 5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">
                      <a:moveTo>
                        <a:pt x="0" y="0"/>
                      </a:moveTo>
                      <a:lnTo>
                        <a:pt x="14" y="11"/>
                      </a:lnTo>
                      <a:lnTo>
                        <a:pt x="28" y="16"/>
                      </a:lnTo>
                      <a:lnTo>
                        <a:pt x="41" y="11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01" name="Freeform 153"/>
                <p:cNvSpPr>
                  <a:spLocks/>
                </p:cNvSpPr>
                <p:nvPr/>
              </p:nvSpPr>
              <p:spPr bwMode="auto">
                <a:xfrm>
                  <a:off x="2109" y="3256"/>
                  <a:ext cx="57" cy="110"/>
                </a:xfrm>
                <a:custGeom>
                  <a:avLst/>
                  <a:gdLst>
                    <a:gd name="T0" fmla="*/ 0 w 57"/>
                    <a:gd name="T1" fmla="*/ 109 h 110"/>
                    <a:gd name="T2" fmla="*/ 14 w 57"/>
                    <a:gd name="T3" fmla="*/ 91 h 110"/>
                    <a:gd name="T4" fmla="*/ 28 w 57"/>
                    <a:gd name="T5" fmla="*/ 64 h 110"/>
                    <a:gd name="T6" fmla="*/ 42 w 57"/>
                    <a:gd name="T7" fmla="*/ 33 h 110"/>
                    <a:gd name="T8" fmla="*/ 56 w 57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10">
                      <a:moveTo>
                        <a:pt x="0" y="109"/>
                      </a:moveTo>
                      <a:lnTo>
                        <a:pt x="14" y="91"/>
                      </a:lnTo>
                      <a:lnTo>
                        <a:pt x="28" y="64"/>
                      </a:lnTo>
                      <a:lnTo>
                        <a:pt x="42" y="33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02" name="Freeform 154"/>
                <p:cNvSpPr>
                  <a:spLocks/>
                </p:cNvSpPr>
                <p:nvPr/>
              </p:nvSpPr>
              <p:spPr bwMode="auto">
                <a:xfrm>
                  <a:off x="2165" y="3083"/>
                  <a:ext cx="57" cy="174"/>
                </a:xfrm>
                <a:custGeom>
                  <a:avLst/>
                  <a:gdLst>
                    <a:gd name="T0" fmla="*/ 0 w 57"/>
                    <a:gd name="T1" fmla="*/ 173 h 174"/>
                    <a:gd name="T2" fmla="*/ 14 w 57"/>
                    <a:gd name="T3" fmla="*/ 135 h 174"/>
                    <a:gd name="T4" fmla="*/ 28 w 57"/>
                    <a:gd name="T5" fmla="*/ 91 h 174"/>
                    <a:gd name="T6" fmla="*/ 42 w 57"/>
                    <a:gd name="T7" fmla="*/ 44 h 174"/>
                    <a:gd name="T8" fmla="*/ 56 w 57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4">
                      <a:moveTo>
                        <a:pt x="0" y="173"/>
                      </a:moveTo>
                      <a:lnTo>
                        <a:pt x="14" y="135"/>
                      </a:lnTo>
                      <a:lnTo>
                        <a:pt x="28" y="91"/>
                      </a:lnTo>
                      <a:lnTo>
                        <a:pt x="42" y="44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03" name="Freeform 155"/>
                <p:cNvSpPr>
                  <a:spLocks/>
                </p:cNvSpPr>
                <p:nvPr/>
              </p:nvSpPr>
              <p:spPr bwMode="auto">
                <a:xfrm>
                  <a:off x="2221" y="2910"/>
                  <a:ext cx="56" cy="174"/>
                </a:xfrm>
                <a:custGeom>
                  <a:avLst/>
                  <a:gdLst>
                    <a:gd name="T0" fmla="*/ 0 w 56"/>
                    <a:gd name="T1" fmla="*/ 173 h 174"/>
                    <a:gd name="T2" fmla="*/ 13 w 56"/>
                    <a:gd name="T3" fmla="*/ 128 h 174"/>
                    <a:gd name="T4" fmla="*/ 27 w 56"/>
                    <a:gd name="T5" fmla="*/ 81 h 174"/>
                    <a:gd name="T6" fmla="*/ 41 w 56"/>
                    <a:gd name="T7" fmla="*/ 36 h 174"/>
                    <a:gd name="T8" fmla="*/ 55 w 56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4">
                      <a:moveTo>
                        <a:pt x="0" y="173"/>
                      </a:moveTo>
                      <a:lnTo>
                        <a:pt x="13" y="128"/>
                      </a:lnTo>
                      <a:lnTo>
                        <a:pt x="27" y="81"/>
                      </a:lnTo>
                      <a:lnTo>
                        <a:pt x="41" y="36"/>
                      </a:lnTo>
                      <a:lnTo>
                        <a:pt x="55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04" name="Freeform 156"/>
                <p:cNvSpPr>
                  <a:spLocks/>
                </p:cNvSpPr>
                <p:nvPr/>
              </p:nvSpPr>
              <p:spPr bwMode="auto">
                <a:xfrm>
                  <a:off x="2276" y="2800"/>
                  <a:ext cx="58" cy="111"/>
                </a:xfrm>
                <a:custGeom>
                  <a:avLst/>
                  <a:gdLst>
                    <a:gd name="T0" fmla="*/ 0 w 58"/>
                    <a:gd name="T1" fmla="*/ 110 h 111"/>
                    <a:gd name="T2" fmla="*/ 14 w 58"/>
                    <a:gd name="T3" fmla="*/ 75 h 111"/>
                    <a:gd name="T4" fmla="*/ 28 w 58"/>
                    <a:gd name="T5" fmla="*/ 44 h 111"/>
                    <a:gd name="T6" fmla="*/ 42 w 58"/>
                    <a:gd name="T7" fmla="*/ 17 h 111"/>
                    <a:gd name="T8" fmla="*/ 57 w 58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11">
                      <a:moveTo>
                        <a:pt x="0" y="110"/>
                      </a:moveTo>
                      <a:lnTo>
                        <a:pt x="14" y="75"/>
                      </a:lnTo>
                      <a:lnTo>
                        <a:pt x="28" y="44"/>
                      </a:lnTo>
                      <a:lnTo>
                        <a:pt x="42" y="17"/>
                      </a:lnTo>
                      <a:lnTo>
                        <a:pt x="57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05" name="Freeform 157"/>
                <p:cNvSpPr>
                  <a:spLocks/>
                </p:cNvSpPr>
                <p:nvPr/>
              </p:nvSpPr>
              <p:spPr bwMode="auto">
                <a:xfrm>
                  <a:off x="2333" y="2787"/>
                  <a:ext cx="56" cy="17"/>
                </a:xfrm>
                <a:custGeom>
                  <a:avLst/>
                  <a:gdLst>
                    <a:gd name="T0" fmla="*/ 0 w 56"/>
                    <a:gd name="T1" fmla="*/ 16 h 17"/>
                    <a:gd name="T2" fmla="*/ 13 w 56"/>
                    <a:gd name="T3" fmla="*/ 4 h 17"/>
                    <a:gd name="T4" fmla="*/ 27 w 56"/>
                    <a:gd name="T5" fmla="*/ 0 h 17"/>
                    <a:gd name="T6" fmla="*/ 41 w 56"/>
                    <a:gd name="T7" fmla="*/ 4 h 17"/>
                    <a:gd name="T8" fmla="*/ 55 w 56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">
                      <a:moveTo>
                        <a:pt x="0" y="16"/>
                      </a:moveTo>
                      <a:lnTo>
                        <a:pt x="13" y="4"/>
                      </a:lnTo>
                      <a:lnTo>
                        <a:pt x="27" y="0"/>
                      </a:lnTo>
                      <a:lnTo>
                        <a:pt x="41" y="4"/>
                      </a:lnTo>
                      <a:lnTo>
                        <a:pt x="55" y="16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06" name="Freeform 158"/>
                <p:cNvSpPr>
                  <a:spLocks/>
                </p:cNvSpPr>
                <p:nvPr/>
              </p:nvSpPr>
              <p:spPr bwMode="auto">
                <a:xfrm>
                  <a:off x="2388" y="2800"/>
                  <a:ext cx="56" cy="111"/>
                </a:xfrm>
                <a:custGeom>
                  <a:avLst/>
                  <a:gdLst>
                    <a:gd name="T0" fmla="*/ 0 w 56"/>
                    <a:gd name="T1" fmla="*/ 0 h 111"/>
                    <a:gd name="T2" fmla="*/ 13 w 56"/>
                    <a:gd name="T3" fmla="*/ 17 h 111"/>
                    <a:gd name="T4" fmla="*/ 27 w 56"/>
                    <a:gd name="T5" fmla="*/ 44 h 111"/>
                    <a:gd name="T6" fmla="*/ 41 w 56"/>
                    <a:gd name="T7" fmla="*/ 75 h 111"/>
                    <a:gd name="T8" fmla="*/ 55 w 56"/>
                    <a:gd name="T9" fmla="*/ 11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11">
                      <a:moveTo>
                        <a:pt x="0" y="0"/>
                      </a:moveTo>
                      <a:lnTo>
                        <a:pt x="13" y="17"/>
                      </a:lnTo>
                      <a:lnTo>
                        <a:pt x="27" y="44"/>
                      </a:lnTo>
                      <a:lnTo>
                        <a:pt x="41" y="75"/>
                      </a:lnTo>
                      <a:lnTo>
                        <a:pt x="55" y="11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07" name="Freeform 159"/>
                <p:cNvSpPr>
                  <a:spLocks/>
                </p:cNvSpPr>
                <p:nvPr/>
              </p:nvSpPr>
              <p:spPr bwMode="auto">
                <a:xfrm>
                  <a:off x="2443" y="2910"/>
                  <a:ext cx="57" cy="174"/>
                </a:xfrm>
                <a:custGeom>
                  <a:avLst/>
                  <a:gdLst>
                    <a:gd name="T0" fmla="*/ 0 w 57"/>
                    <a:gd name="T1" fmla="*/ 0 h 174"/>
                    <a:gd name="T2" fmla="*/ 14 w 57"/>
                    <a:gd name="T3" fmla="*/ 36 h 174"/>
                    <a:gd name="T4" fmla="*/ 28 w 57"/>
                    <a:gd name="T5" fmla="*/ 81 h 174"/>
                    <a:gd name="T6" fmla="*/ 42 w 57"/>
                    <a:gd name="T7" fmla="*/ 128 h 174"/>
                    <a:gd name="T8" fmla="*/ 56 w 57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4">
                      <a:moveTo>
                        <a:pt x="0" y="0"/>
                      </a:moveTo>
                      <a:lnTo>
                        <a:pt x="14" y="36"/>
                      </a:lnTo>
                      <a:lnTo>
                        <a:pt x="28" y="81"/>
                      </a:lnTo>
                      <a:lnTo>
                        <a:pt x="42" y="128"/>
                      </a:lnTo>
                      <a:lnTo>
                        <a:pt x="56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08" name="Freeform 160"/>
                <p:cNvSpPr>
                  <a:spLocks/>
                </p:cNvSpPr>
                <p:nvPr/>
              </p:nvSpPr>
              <p:spPr bwMode="auto">
                <a:xfrm>
                  <a:off x="2499" y="3083"/>
                  <a:ext cx="57" cy="174"/>
                </a:xfrm>
                <a:custGeom>
                  <a:avLst/>
                  <a:gdLst>
                    <a:gd name="T0" fmla="*/ 0 w 57"/>
                    <a:gd name="T1" fmla="*/ 0 h 174"/>
                    <a:gd name="T2" fmla="*/ 14 w 57"/>
                    <a:gd name="T3" fmla="*/ 44 h 174"/>
                    <a:gd name="T4" fmla="*/ 28 w 57"/>
                    <a:gd name="T5" fmla="*/ 91 h 174"/>
                    <a:gd name="T6" fmla="*/ 42 w 57"/>
                    <a:gd name="T7" fmla="*/ 135 h 174"/>
                    <a:gd name="T8" fmla="*/ 56 w 57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4">
                      <a:moveTo>
                        <a:pt x="0" y="0"/>
                      </a:moveTo>
                      <a:lnTo>
                        <a:pt x="14" y="44"/>
                      </a:lnTo>
                      <a:lnTo>
                        <a:pt x="28" y="91"/>
                      </a:lnTo>
                      <a:lnTo>
                        <a:pt x="42" y="135"/>
                      </a:lnTo>
                      <a:lnTo>
                        <a:pt x="56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09" name="Freeform 161"/>
                <p:cNvSpPr>
                  <a:spLocks/>
                </p:cNvSpPr>
                <p:nvPr/>
              </p:nvSpPr>
              <p:spPr bwMode="auto">
                <a:xfrm>
                  <a:off x="2555" y="3256"/>
                  <a:ext cx="57" cy="110"/>
                </a:xfrm>
                <a:custGeom>
                  <a:avLst/>
                  <a:gdLst>
                    <a:gd name="T0" fmla="*/ 0 w 57"/>
                    <a:gd name="T1" fmla="*/ 0 h 110"/>
                    <a:gd name="T2" fmla="*/ 14 w 57"/>
                    <a:gd name="T3" fmla="*/ 33 h 110"/>
                    <a:gd name="T4" fmla="*/ 28 w 57"/>
                    <a:gd name="T5" fmla="*/ 64 h 110"/>
                    <a:gd name="T6" fmla="*/ 42 w 57"/>
                    <a:gd name="T7" fmla="*/ 91 h 110"/>
                    <a:gd name="T8" fmla="*/ 56 w 57"/>
                    <a:gd name="T9" fmla="*/ 109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10">
                      <a:moveTo>
                        <a:pt x="0" y="0"/>
                      </a:moveTo>
                      <a:lnTo>
                        <a:pt x="14" y="33"/>
                      </a:lnTo>
                      <a:lnTo>
                        <a:pt x="28" y="64"/>
                      </a:lnTo>
                      <a:lnTo>
                        <a:pt x="42" y="91"/>
                      </a:lnTo>
                      <a:lnTo>
                        <a:pt x="56" y="109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10" name="Freeform 162"/>
                <p:cNvSpPr>
                  <a:spLocks/>
                </p:cNvSpPr>
                <p:nvPr/>
              </p:nvSpPr>
              <p:spPr bwMode="auto">
                <a:xfrm>
                  <a:off x="2611" y="3365"/>
                  <a:ext cx="57" cy="17"/>
                </a:xfrm>
                <a:custGeom>
                  <a:avLst/>
                  <a:gdLst>
                    <a:gd name="T0" fmla="*/ 0 w 57"/>
                    <a:gd name="T1" fmla="*/ 0 h 17"/>
                    <a:gd name="T2" fmla="*/ 14 w 57"/>
                    <a:gd name="T3" fmla="*/ 11 h 17"/>
                    <a:gd name="T4" fmla="*/ 28 w 57"/>
                    <a:gd name="T5" fmla="*/ 16 h 17"/>
                    <a:gd name="T6" fmla="*/ 42 w 57"/>
                    <a:gd name="T7" fmla="*/ 11 h 17"/>
                    <a:gd name="T8" fmla="*/ 56 w 5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">
                      <a:moveTo>
                        <a:pt x="0" y="0"/>
                      </a:moveTo>
                      <a:lnTo>
                        <a:pt x="14" y="11"/>
                      </a:lnTo>
                      <a:lnTo>
                        <a:pt x="28" y="16"/>
                      </a:lnTo>
                      <a:lnTo>
                        <a:pt x="42" y="11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11" name="Freeform 163"/>
                <p:cNvSpPr>
                  <a:spLocks/>
                </p:cNvSpPr>
                <p:nvPr/>
              </p:nvSpPr>
              <p:spPr bwMode="auto">
                <a:xfrm>
                  <a:off x="2667" y="3256"/>
                  <a:ext cx="57" cy="110"/>
                </a:xfrm>
                <a:custGeom>
                  <a:avLst/>
                  <a:gdLst>
                    <a:gd name="T0" fmla="*/ 0 w 57"/>
                    <a:gd name="T1" fmla="*/ 109 h 110"/>
                    <a:gd name="T2" fmla="*/ 14 w 57"/>
                    <a:gd name="T3" fmla="*/ 91 h 110"/>
                    <a:gd name="T4" fmla="*/ 28 w 57"/>
                    <a:gd name="T5" fmla="*/ 64 h 110"/>
                    <a:gd name="T6" fmla="*/ 41 w 57"/>
                    <a:gd name="T7" fmla="*/ 33 h 110"/>
                    <a:gd name="T8" fmla="*/ 56 w 57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10">
                      <a:moveTo>
                        <a:pt x="0" y="109"/>
                      </a:moveTo>
                      <a:lnTo>
                        <a:pt x="14" y="91"/>
                      </a:lnTo>
                      <a:lnTo>
                        <a:pt x="28" y="64"/>
                      </a:lnTo>
                      <a:lnTo>
                        <a:pt x="41" y="33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12" name="Freeform 164"/>
                <p:cNvSpPr>
                  <a:spLocks/>
                </p:cNvSpPr>
                <p:nvPr/>
              </p:nvSpPr>
              <p:spPr bwMode="auto">
                <a:xfrm>
                  <a:off x="2723" y="3083"/>
                  <a:ext cx="56" cy="174"/>
                </a:xfrm>
                <a:custGeom>
                  <a:avLst/>
                  <a:gdLst>
                    <a:gd name="T0" fmla="*/ 0 w 56"/>
                    <a:gd name="T1" fmla="*/ 173 h 174"/>
                    <a:gd name="T2" fmla="*/ 13 w 56"/>
                    <a:gd name="T3" fmla="*/ 135 h 174"/>
                    <a:gd name="T4" fmla="*/ 27 w 56"/>
                    <a:gd name="T5" fmla="*/ 91 h 174"/>
                    <a:gd name="T6" fmla="*/ 41 w 56"/>
                    <a:gd name="T7" fmla="*/ 44 h 174"/>
                    <a:gd name="T8" fmla="*/ 55 w 56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4">
                      <a:moveTo>
                        <a:pt x="0" y="173"/>
                      </a:moveTo>
                      <a:lnTo>
                        <a:pt x="13" y="135"/>
                      </a:lnTo>
                      <a:lnTo>
                        <a:pt x="27" y="91"/>
                      </a:lnTo>
                      <a:lnTo>
                        <a:pt x="41" y="44"/>
                      </a:lnTo>
                      <a:lnTo>
                        <a:pt x="55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0213" name="Group 165"/>
            <p:cNvGrpSpPr>
              <a:grpSpLocks/>
            </p:cNvGrpSpPr>
            <p:nvPr/>
          </p:nvGrpSpPr>
          <p:grpSpPr bwMode="auto">
            <a:xfrm>
              <a:off x="1114" y="2019"/>
              <a:ext cx="1673" cy="595"/>
              <a:chOff x="1106" y="2787"/>
              <a:chExt cx="1673" cy="595"/>
            </a:xfrm>
          </p:grpSpPr>
          <p:sp>
            <p:nvSpPr>
              <p:cNvPr id="130214" name="Freeform 166"/>
              <p:cNvSpPr>
                <a:spLocks/>
              </p:cNvSpPr>
              <p:nvPr/>
            </p:nvSpPr>
            <p:spPr bwMode="auto">
              <a:xfrm>
                <a:off x="1106" y="2910"/>
                <a:ext cx="56" cy="174"/>
              </a:xfrm>
              <a:custGeom>
                <a:avLst/>
                <a:gdLst>
                  <a:gd name="T0" fmla="*/ 0 w 56"/>
                  <a:gd name="T1" fmla="*/ 173 h 174"/>
                  <a:gd name="T2" fmla="*/ 13 w 56"/>
                  <a:gd name="T3" fmla="*/ 128 h 174"/>
                  <a:gd name="T4" fmla="*/ 27 w 56"/>
                  <a:gd name="T5" fmla="*/ 81 h 174"/>
                  <a:gd name="T6" fmla="*/ 41 w 56"/>
                  <a:gd name="T7" fmla="*/ 36 h 174"/>
                  <a:gd name="T8" fmla="*/ 55 w 56"/>
                  <a:gd name="T9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174">
                    <a:moveTo>
                      <a:pt x="0" y="173"/>
                    </a:moveTo>
                    <a:lnTo>
                      <a:pt x="13" y="128"/>
                    </a:lnTo>
                    <a:lnTo>
                      <a:pt x="27" y="81"/>
                    </a:lnTo>
                    <a:lnTo>
                      <a:pt x="41" y="36"/>
                    </a:lnTo>
                    <a:lnTo>
                      <a:pt x="55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15" name="Freeform 167"/>
              <p:cNvSpPr>
                <a:spLocks/>
              </p:cNvSpPr>
              <p:nvPr/>
            </p:nvSpPr>
            <p:spPr bwMode="auto">
              <a:xfrm>
                <a:off x="1161" y="2800"/>
                <a:ext cx="57" cy="111"/>
              </a:xfrm>
              <a:custGeom>
                <a:avLst/>
                <a:gdLst>
                  <a:gd name="T0" fmla="*/ 0 w 57"/>
                  <a:gd name="T1" fmla="*/ 110 h 111"/>
                  <a:gd name="T2" fmla="*/ 14 w 57"/>
                  <a:gd name="T3" fmla="*/ 75 h 111"/>
                  <a:gd name="T4" fmla="*/ 27 w 57"/>
                  <a:gd name="T5" fmla="*/ 44 h 111"/>
                  <a:gd name="T6" fmla="*/ 41 w 57"/>
                  <a:gd name="T7" fmla="*/ 17 h 111"/>
                  <a:gd name="T8" fmla="*/ 56 w 57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11">
                    <a:moveTo>
                      <a:pt x="0" y="110"/>
                    </a:moveTo>
                    <a:lnTo>
                      <a:pt x="14" y="75"/>
                    </a:lnTo>
                    <a:lnTo>
                      <a:pt x="27" y="44"/>
                    </a:lnTo>
                    <a:lnTo>
                      <a:pt x="41" y="17"/>
                    </a:lnTo>
                    <a:lnTo>
                      <a:pt x="56" y="0"/>
                    </a:lnTo>
                  </a:path>
                </a:pathLst>
              </a:custGeom>
              <a:noFill/>
              <a:ln w="2857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0216" name="Group 168"/>
              <p:cNvGrpSpPr>
                <a:grpSpLocks/>
              </p:cNvGrpSpPr>
              <p:nvPr/>
            </p:nvGrpSpPr>
            <p:grpSpPr bwMode="auto">
              <a:xfrm>
                <a:off x="1217" y="2787"/>
                <a:ext cx="1562" cy="595"/>
                <a:chOff x="1217" y="2787"/>
                <a:chExt cx="1562" cy="595"/>
              </a:xfrm>
            </p:grpSpPr>
            <p:sp>
              <p:nvSpPr>
                <p:cNvPr id="130217" name="Freeform 169"/>
                <p:cNvSpPr>
                  <a:spLocks/>
                </p:cNvSpPr>
                <p:nvPr/>
              </p:nvSpPr>
              <p:spPr bwMode="auto">
                <a:xfrm>
                  <a:off x="1217" y="2787"/>
                  <a:ext cx="57" cy="17"/>
                </a:xfrm>
                <a:custGeom>
                  <a:avLst/>
                  <a:gdLst>
                    <a:gd name="T0" fmla="*/ 0 w 57"/>
                    <a:gd name="T1" fmla="*/ 16 h 17"/>
                    <a:gd name="T2" fmla="*/ 14 w 57"/>
                    <a:gd name="T3" fmla="*/ 4 h 17"/>
                    <a:gd name="T4" fmla="*/ 28 w 57"/>
                    <a:gd name="T5" fmla="*/ 0 h 17"/>
                    <a:gd name="T6" fmla="*/ 42 w 57"/>
                    <a:gd name="T7" fmla="*/ 4 h 17"/>
                    <a:gd name="T8" fmla="*/ 56 w 57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">
                      <a:moveTo>
                        <a:pt x="0" y="16"/>
                      </a:moveTo>
                      <a:lnTo>
                        <a:pt x="14" y="4"/>
                      </a:lnTo>
                      <a:lnTo>
                        <a:pt x="28" y="0"/>
                      </a:lnTo>
                      <a:lnTo>
                        <a:pt x="42" y="4"/>
                      </a:lnTo>
                      <a:lnTo>
                        <a:pt x="56" y="16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18" name="Freeform 170"/>
                <p:cNvSpPr>
                  <a:spLocks/>
                </p:cNvSpPr>
                <p:nvPr/>
              </p:nvSpPr>
              <p:spPr bwMode="auto">
                <a:xfrm>
                  <a:off x="1273" y="2800"/>
                  <a:ext cx="57" cy="111"/>
                </a:xfrm>
                <a:custGeom>
                  <a:avLst/>
                  <a:gdLst>
                    <a:gd name="T0" fmla="*/ 0 w 57"/>
                    <a:gd name="T1" fmla="*/ 0 h 111"/>
                    <a:gd name="T2" fmla="*/ 14 w 57"/>
                    <a:gd name="T3" fmla="*/ 17 h 111"/>
                    <a:gd name="T4" fmla="*/ 28 w 57"/>
                    <a:gd name="T5" fmla="*/ 44 h 111"/>
                    <a:gd name="T6" fmla="*/ 42 w 57"/>
                    <a:gd name="T7" fmla="*/ 75 h 111"/>
                    <a:gd name="T8" fmla="*/ 56 w 57"/>
                    <a:gd name="T9" fmla="*/ 11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11">
                      <a:moveTo>
                        <a:pt x="0" y="0"/>
                      </a:moveTo>
                      <a:lnTo>
                        <a:pt x="14" y="17"/>
                      </a:lnTo>
                      <a:lnTo>
                        <a:pt x="28" y="44"/>
                      </a:lnTo>
                      <a:lnTo>
                        <a:pt x="42" y="75"/>
                      </a:lnTo>
                      <a:lnTo>
                        <a:pt x="56" y="11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19" name="Freeform 171"/>
                <p:cNvSpPr>
                  <a:spLocks/>
                </p:cNvSpPr>
                <p:nvPr/>
              </p:nvSpPr>
              <p:spPr bwMode="auto">
                <a:xfrm>
                  <a:off x="1329" y="2910"/>
                  <a:ext cx="56" cy="174"/>
                </a:xfrm>
                <a:custGeom>
                  <a:avLst/>
                  <a:gdLst>
                    <a:gd name="T0" fmla="*/ 0 w 56"/>
                    <a:gd name="T1" fmla="*/ 0 h 174"/>
                    <a:gd name="T2" fmla="*/ 13 w 56"/>
                    <a:gd name="T3" fmla="*/ 36 h 174"/>
                    <a:gd name="T4" fmla="*/ 27 w 56"/>
                    <a:gd name="T5" fmla="*/ 81 h 174"/>
                    <a:gd name="T6" fmla="*/ 41 w 56"/>
                    <a:gd name="T7" fmla="*/ 128 h 174"/>
                    <a:gd name="T8" fmla="*/ 55 w 56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4">
                      <a:moveTo>
                        <a:pt x="0" y="0"/>
                      </a:moveTo>
                      <a:lnTo>
                        <a:pt x="13" y="36"/>
                      </a:lnTo>
                      <a:lnTo>
                        <a:pt x="27" y="81"/>
                      </a:lnTo>
                      <a:lnTo>
                        <a:pt x="41" y="128"/>
                      </a:lnTo>
                      <a:lnTo>
                        <a:pt x="55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20" name="Freeform 172"/>
                <p:cNvSpPr>
                  <a:spLocks/>
                </p:cNvSpPr>
                <p:nvPr/>
              </p:nvSpPr>
              <p:spPr bwMode="auto">
                <a:xfrm>
                  <a:off x="1384" y="3083"/>
                  <a:ext cx="58" cy="174"/>
                </a:xfrm>
                <a:custGeom>
                  <a:avLst/>
                  <a:gdLst>
                    <a:gd name="T0" fmla="*/ 0 w 58"/>
                    <a:gd name="T1" fmla="*/ 0 h 174"/>
                    <a:gd name="T2" fmla="*/ 14 w 58"/>
                    <a:gd name="T3" fmla="*/ 44 h 174"/>
                    <a:gd name="T4" fmla="*/ 28 w 58"/>
                    <a:gd name="T5" fmla="*/ 91 h 174"/>
                    <a:gd name="T6" fmla="*/ 42 w 58"/>
                    <a:gd name="T7" fmla="*/ 135 h 174"/>
                    <a:gd name="T8" fmla="*/ 57 w 58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74">
                      <a:moveTo>
                        <a:pt x="0" y="0"/>
                      </a:moveTo>
                      <a:lnTo>
                        <a:pt x="14" y="44"/>
                      </a:lnTo>
                      <a:lnTo>
                        <a:pt x="28" y="91"/>
                      </a:lnTo>
                      <a:lnTo>
                        <a:pt x="42" y="135"/>
                      </a:lnTo>
                      <a:lnTo>
                        <a:pt x="57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21" name="Freeform 173"/>
                <p:cNvSpPr>
                  <a:spLocks/>
                </p:cNvSpPr>
                <p:nvPr/>
              </p:nvSpPr>
              <p:spPr bwMode="auto">
                <a:xfrm>
                  <a:off x="1441" y="3256"/>
                  <a:ext cx="56" cy="110"/>
                </a:xfrm>
                <a:custGeom>
                  <a:avLst/>
                  <a:gdLst>
                    <a:gd name="T0" fmla="*/ 0 w 56"/>
                    <a:gd name="T1" fmla="*/ 0 h 110"/>
                    <a:gd name="T2" fmla="*/ 13 w 56"/>
                    <a:gd name="T3" fmla="*/ 33 h 110"/>
                    <a:gd name="T4" fmla="*/ 27 w 56"/>
                    <a:gd name="T5" fmla="*/ 64 h 110"/>
                    <a:gd name="T6" fmla="*/ 41 w 56"/>
                    <a:gd name="T7" fmla="*/ 91 h 110"/>
                    <a:gd name="T8" fmla="*/ 55 w 56"/>
                    <a:gd name="T9" fmla="*/ 109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10">
                      <a:moveTo>
                        <a:pt x="0" y="0"/>
                      </a:moveTo>
                      <a:lnTo>
                        <a:pt x="13" y="33"/>
                      </a:lnTo>
                      <a:lnTo>
                        <a:pt x="27" y="64"/>
                      </a:lnTo>
                      <a:lnTo>
                        <a:pt x="41" y="91"/>
                      </a:lnTo>
                      <a:lnTo>
                        <a:pt x="55" y="109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22" name="Freeform 174"/>
                <p:cNvSpPr>
                  <a:spLocks/>
                </p:cNvSpPr>
                <p:nvPr/>
              </p:nvSpPr>
              <p:spPr bwMode="auto">
                <a:xfrm>
                  <a:off x="1496" y="3365"/>
                  <a:ext cx="56" cy="17"/>
                </a:xfrm>
                <a:custGeom>
                  <a:avLst/>
                  <a:gdLst>
                    <a:gd name="T0" fmla="*/ 0 w 56"/>
                    <a:gd name="T1" fmla="*/ 0 h 17"/>
                    <a:gd name="T2" fmla="*/ 13 w 56"/>
                    <a:gd name="T3" fmla="*/ 11 h 17"/>
                    <a:gd name="T4" fmla="*/ 27 w 56"/>
                    <a:gd name="T5" fmla="*/ 16 h 17"/>
                    <a:gd name="T6" fmla="*/ 41 w 56"/>
                    <a:gd name="T7" fmla="*/ 11 h 17"/>
                    <a:gd name="T8" fmla="*/ 55 w 56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">
                      <a:moveTo>
                        <a:pt x="0" y="0"/>
                      </a:moveTo>
                      <a:lnTo>
                        <a:pt x="13" y="11"/>
                      </a:lnTo>
                      <a:lnTo>
                        <a:pt x="27" y="16"/>
                      </a:lnTo>
                      <a:lnTo>
                        <a:pt x="41" y="11"/>
                      </a:lnTo>
                      <a:lnTo>
                        <a:pt x="55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23" name="Freeform 175"/>
                <p:cNvSpPr>
                  <a:spLocks/>
                </p:cNvSpPr>
                <p:nvPr/>
              </p:nvSpPr>
              <p:spPr bwMode="auto">
                <a:xfrm>
                  <a:off x="1551" y="3256"/>
                  <a:ext cx="58" cy="110"/>
                </a:xfrm>
                <a:custGeom>
                  <a:avLst/>
                  <a:gdLst>
                    <a:gd name="T0" fmla="*/ 0 w 58"/>
                    <a:gd name="T1" fmla="*/ 109 h 110"/>
                    <a:gd name="T2" fmla="*/ 14 w 58"/>
                    <a:gd name="T3" fmla="*/ 91 h 110"/>
                    <a:gd name="T4" fmla="*/ 28 w 58"/>
                    <a:gd name="T5" fmla="*/ 64 h 110"/>
                    <a:gd name="T6" fmla="*/ 42 w 58"/>
                    <a:gd name="T7" fmla="*/ 33 h 110"/>
                    <a:gd name="T8" fmla="*/ 57 w 58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10">
                      <a:moveTo>
                        <a:pt x="0" y="109"/>
                      </a:moveTo>
                      <a:lnTo>
                        <a:pt x="14" y="91"/>
                      </a:lnTo>
                      <a:lnTo>
                        <a:pt x="28" y="64"/>
                      </a:lnTo>
                      <a:lnTo>
                        <a:pt x="42" y="33"/>
                      </a:lnTo>
                      <a:lnTo>
                        <a:pt x="57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24" name="Freeform 176"/>
                <p:cNvSpPr>
                  <a:spLocks/>
                </p:cNvSpPr>
                <p:nvPr/>
              </p:nvSpPr>
              <p:spPr bwMode="auto">
                <a:xfrm>
                  <a:off x="1608" y="3083"/>
                  <a:ext cx="56" cy="174"/>
                </a:xfrm>
                <a:custGeom>
                  <a:avLst/>
                  <a:gdLst>
                    <a:gd name="T0" fmla="*/ 0 w 56"/>
                    <a:gd name="T1" fmla="*/ 173 h 174"/>
                    <a:gd name="T2" fmla="*/ 13 w 56"/>
                    <a:gd name="T3" fmla="*/ 135 h 174"/>
                    <a:gd name="T4" fmla="*/ 27 w 56"/>
                    <a:gd name="T5" fmla="*/ 91 h 174"/>
                    <a:gd name="T6" fmla="*/ 41 w 56"/>
                    <a:gd name="T7" fmla="*/ 44 h 174"/>
                    <a:gd name="T8" fmla="*/ 55 w 56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4">
                      <a:moveTo>
                        <a:pt x="0" y="173"/>
                      </a:moveTo>
                      <a:lnTo>
                        <a:pt x="13" y="135"/>
                      </a:lnTo>
                      <a:lnTo>
                        <a:pt x="27" y="91"/>
                      </a:lnTo>
                      <a:lnTo>
                        <a:pt x="41" y="44"/>
                      </a:lnTo>
                      <a:lnTo>
                        <a:pt x="55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25" name="Freeform 177"/>
                <p:cNvSpPr>
                  <a:spLocks/>
                </p:cNvSpPr>
                <p:nvPr/>
              </p:nvSpPr>
              <p:spPr bwMode="auto">
                <a:xfrm>
                  <a:off x="1663" y="2910"/>
                  <a:ext cx="57" cy="174"/>
                </a:xfrm>
                <a:custGeom>
                  <a:avLst/>
                  <a:gdLst>
                    <a:gd name="T0" fmla="*/ 0 w 57"/>
                    <a:gd name="T1" fmla="*/ 173 h 174"/>
                    <a:gd name="T2" fmla="*/ 14 w 57"/>
                    <a:gd name="T3" fmla="*/ 128 h 174"/>
                    <a:gd name="T4" fmla="*/ 28 w 57"/>
                    <a:gd name="T5" fmla="*/ 81 h 174"/>
                    <a:gd name="T6" fmla="*/ 42 w 57"/>
                    <a:gd name="T7" fmla="*/ 36 h 174"/>
                    <a:gd name="T8" fmla="*/ 56 w 57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4">
                      <a:moveTo>
                        <a:pt x="0" y="173"/>
                      </a:moveTo>
                      <a:lnTo>
                        <a:pt x="14" y="128"/>
                      </a:lnTo>
                      <a:lnTo>
                        <a:pt x="28" y="81"/>
                      </a:lnTo>
                      <a:lnTo>
                        <a:pt x="42" y="36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26" name="Freeform 178"/>
                <p:cNvSpPr>
                  <a:spLocks/>
                </p:cNvSpPr>
                <p:nvPr/>
              </p:nvSpPr>
              <p:spPr bwMode="auto">
                <a:xfrm>
                  <a:off x="1719" y="2800"/>
                  <a:ext cx="57" cy="111"/>
                </a:xfrm>
                <a:custGeom>
                  <a:avLst/>
                  <a:gdLst>
                    <a:gd name="T0" fmla="*/ 0 w 57"/>
                    <a:gd name="T1" fmla="*/ 110 h 111"/>
                    <a:gd name="T2" fmla="*/ 14 w 57"/>
                    <a:gd name="T3" fmla="*/ 75 h 111"/>
                    <a:gd name="T4" fmla="*/ 28 w 57"/>
                    <a:gd name="T5" fmla="*/ 44 h 111"/>
                    <a:gd name="T6" fmla="*/ 42 w 57"/>
                    <a:gd name="T7" fmla="*/ 17 h 111"/>
                    <a:gd name="T8" fmla="*/ 56 w 57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11">
                      <a:moveTo>
                        <a:pt x="0" y="110"/>
                      </a:moveTo>
                      <a:lnTo>
                        <a:pt x="14" y="75"/>
                      </a:lnTo>
                      <a:lnTo>
                        <a:pt x="28" y="44"/>
                      </a:lnTo>
                      <a:lnTo>
                        <a:pt x="42" y="17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27" name="Freeform 179"/>
                <p:cNvSpPr>
                  <a:spLocks/>
                </p:cNvSpPr>
                <p:nvPr/>
              </p:nvSpPr>
              <p:spPr bwMode="auto">
                <a:xfrm>
                  <a:off x="1775" y="2787"/>
                  <a:ext cx="57" cy="17"/>
                </a:xfrm>
                <a:custGeom>
                  <a:avLst/>
                  <a:gdLst>
                    <a:gd name="T0" fmla="*/ 0 w 57"/>
                    <a:gd name="T1" fmla="*/ 16 h 17"/>
                    <a:gd name="T2" fmla="*/ 14 w 57"/>
                    <a:gd name="T3" fmla="*/ 4 h 17"/>
                    <a:gd name="T4" fmla="*/ 27 w 57"/>
                    <a:gd name="T5" fmla="*/ 0 h 17"/>
                    <a:gd name="T6" fmla="*/ 41 w 57"/>
                    <a:gd name="T7" fmla="*/ 4 h 17"/>
                    <a:gd name="T8" fmla="*/ 56 w 57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">
                      <a:moveTo>
                        <a:pt x="0" y="16"/>
                      </a:moveTo>
                      <a:lnTo>
                        <a:pt x="14" y="4"/>
                      </a:lnTo>
                      <a:lnTo>
                        <a:pt x="27" y="0"/>
                      </a:lnTo>
                      <a:lnTo>
                        <a:pt x="41" y="4"/>
                      </a:lnTo>
                      <a:lnTo>
                        <a:pt x="56" y="16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28" name="Freeform 180"/>
                <p:cNvSpPr>
                  <a:spLocks/>
                </p:cNvSpPr>
                <p:nvPr/>
              </p:nvSpPr>
              <p:spPr bwMode="auto">
                <a:xfrm>
                  <a:off x="1831" y="2800"/>
                  <a:ext cx="56" cy="111"/>
                </a:xfrm>
                <a:custGeom>
                  <a:avLst/>
                  <a:gdLst>
                    <a:gd name="T0" fmla="*/ 0 w 56"/>
                    <a:gd name="T1" fmla="*/ 0 h 111"/>
                    <a:gd name="T2" fmla="*/ 13 w 56"/>
                    <a:gd name="T3" fmla="*/ 17 h 111"/>
                    <a:gd name="T4" fmla="*/ 27 w 56"/>
                    <a:gd name="T5" fmla="*/ 44 h 111"/>
                    <a:gd name="T6" fmla="*/ 41 w 56"/>
                    <a:gd name="T7" fmla="*/ 75 h 111"/>
                    <a:gd name="T8" fmla="*/ 55 w 56"/>
                    <a:gd name="T9" fmla="*/ 11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11">
                      <a:moveTo>
                        <a:pt x="0" y="0"/>
                      </a:moveTo>
                      <a:lnTo>
                        <a:pt x="13" y="17"/>
                      </a:lnTo>
                      <a:lnTo>
                        <a:pt x="27" y="44"/>
                      </a:lnTo>
                      <a:lnTo>
                        <a:pt x="41" y="75"/>
                      </a:lnTo>
                      <a:lnTo>
                        <a:pt x="55" y="11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29" name="Freeform 181"/>
                <p:cNvSpPr>
                  <a:spLocks/>
                </p:cNvSpPr>
                <p:nvPr/>
              </p:nvSpPr>
              <p:spPr bwMode="auto">
                <a:xfrm>
                  <a:off x="1886" y="2910"/>
                  <a:ext cx="56" cy="174"/>
                </a:xfrm>
                <a:custGeom>
                  <a:avLst/>
                  <a:gdLst>
                    <a:gd name="T0" fmla="*/ 0 w 56"/>
                    <a:gd name="T1" fmla="*/ 0 h 174"/>
                    <a:gd name="T2" fmla="*/ 13 w 56"/>
                    <a:gd name="T3" fmla="*/ 36 h 174"/>
                    <a:gd name="T4" fmla="*/ 27 w 56"/>
                    <a:gd name="T5" fmla="*/ 81 h 174"/>
                    <a:gd name="T6" fmla="*/ 41 w 56"/>
                    <a:gd name="T7" fmla="*/ 128 h 174"/>
                    <a:gd name="T8" fmla="*/ 55 w 56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4">
                      <a:moveTo>
                        <a:pt x="0" y="0"/>
                      </a:moveTo>
                      <a:lnTo>
                        <a:pt x="13" y="36"/>
                      </a:lnTo>
                      <a:lnTo>
                        <a:pt x="27" y="81"/>
                      </a:lnTo>
                      <a:lnTo>
                        <a:pt x="41" y="128"/>
                      </a:lnTo>
                      <a:lnTo>
                        <a:pt x="55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30" name="Freeform 182"/>
                <p:cNvSpPr>
                  <a:spLocks/>
                </p:cNvSpPr>
                <p:nvPr/>
              </p:nvSpPr>
              <p:spPr bwMode="auto">
                <a:xfrm>
                  <a:off x="1941" y="3083"/>
                  <a:ext cx="58" cy="174"/>
                </a:xfrm>
                <a:custGeom>
                  <a:avLst/>
                  <a:gdLst>
                    <a:gd name="T0" fmla="*/ 0 w 58"/>
                    <a:gd name="T1" fmla="*/ 0 h 174"/>
                    <a:gd name="T2" fmla="*/ 14 w 58"/>
                    <a:gd name="T3" fmla="*/ 44 h 174"/>
                    <a:gd name="T4" fmla="*/ 28 w 58"/>
                    <a:gd name="T5" fmla="*/ 91 h 174"/>
                    <a:gd name="T6" fmla="*/ 42 w 58"/>
                    <a:gd name="T7" fmla="*/ 135 h 174"/>
                    <a:gd name="T8" fmla="*/ 57 w 58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74">
                      <a:moveTo>
                        <a:pt x="0" y="0"/>
                      </a:moveTo>
                      <a:lnTo>
                        <a:pt x="14" y="44"/>
                      </a:lnTo>
                      <a:lnTo>
                        <a:pt x="28" y="91"/>
                      </a:lnTo>
                      <a:lnTo>
                        <a:pt x="42" y="135"/>
                      </a:lnTo>
                      <a:lnTo>
                        <a:pt x="57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31" name="Freeform 183"/>
                <p:cNvSpPr>
                  <a:spLocks/>
                </p:cNvSpPr>
                <p:nvPr/>
              </p:nvSpPr>
              <p:spPr bwMode="auto">
                <a:xfrm>
                  <a:off x="1998" y="3256"/>
                  <a:ext cx="56" cy="110"/>
                </a:xfrm>
                <a:custGeom>
                  <a:avLst/>
                  <a:gdLst>
                    <a:gd name="T0" fmla="*/ 0 w 56"/>
                    <a:gd name="T1" fmla="*/ 0 h 110"/>
                    <a:gd name="T2" fmla="*/ 13 w 56"/>
                    <a:gd name="T3" fmla="*/ 33 h 110"/>
                    <a:gd name="T4" fmla="*/ 27 w 56"/>
                    <a:gd name="T5" fmla="*/ 64 h 110"/>
                    <a:gd name="T6" fmla="*/ 41 w 56"/>
                    <a:gd name="T7" fmla="*/ 91 h 110"/>
                    <a:gd name="T8" fmla="*/ 55 w 56"/>
                    <a:gd name="T9" fmla="*/ 109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10">
                      <a:moveTo>
                        <a:pt x="0" y="0"/>
                      </a:moveTo>
                      <a:lnTo>
                        <a:pt x="13" y="33"/>
                      </a:lnTo>
                      <a:lnTo>
                        <a:pt x="27" y="64"/>
                      </a:lnTo>
                      <a:lnTo>
                        <a:pt x="41" y="91"/>
                      </a:lnTo>
                      <a:lnTo>
                        <a:pt x="55" y="109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32" name="Freeform 184"/>
                <p:cNvSpPr>
                  <a:spLocks/>
                </p:cNvSpPr>
                <p:nvPr/>
              </p:nvSpPr>
              <p:spPr bwMode="auto">
                <a:xfrm>
                  <a:off x="2053" y="3365"/>
                  <a:ext cx="57" cy="17"/>
                </a:xfrm>
                <a:custGeom>
                  <a:avLst/>
                  <a:gdLst>
                    <a:gd name="T0" fmla="*/ 0 w 57"/>
                    <a:gd name="T1" fmla="*/ 0 h 17"/>
                    <a:gd name="T2" fmla="*/ 14 w 57"/>
                    <a:gd name="T3" fmla="*/ 11 h 17"/>
                    <a:gd name="T4" fmla="*/ 28 w 57"/>
                    <a:gd name="T5" fmla="*/ 16 h 17"/>
                    <a:gd name="T6" fmla="*/ 41 w 57"/>
                    <a:gd name="T7" fmla="*/ 11 h 17"/>
                    <a:gd name="T8" fmla="*/ 56 w 5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">
                      <a:moveTo>
                        <a:pt x="0" y="0"/>
                      </a:moveTo>
                      <a:lnTo>
                        <a:pt x="14" y="11"/>
                      </a:lnTo>
                      <a:lnTo>
                        <a:pt x="28" y="16"/>
                      </a:lnTo>
                      <a:lnTo>
                        <a:pt x="41" y="11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33" name="Freeform 185"/>
                <p:cNvSpPr>
                  <a:spLocks/>
                </p:cNvSpPr>
                <p:nvPr/>
              </p:nvSpPr>
              <p:spPr bwMode="auto">
                <a:xfrm>
                  <a:off x="2109" y="3256"/>
                  <a:ext cx="57" cy="110"/>
                </a:xfrm>
                <a:custGeom>
                  <a:avLst/>
                  <a:gdLst>
                    <a:gd name="T0" fmla="*/ 0 w 57"/>
                    <a:gd name="T1" fmla="*/ 109 h 110"/>
                    <a:gd name="T2" fmla="*/ 14 w 57"/>
                    <a:gd name="T3" fmla="*/ 91 h 110"/>
                    <a:gd name="T4" fmla="*/ 28 w 57"/>
                    <a:gd name="T5" fmla="*/ 64 h 110"/>
                    <a:gd name="T6" fmla="*/ 42 w 57"/>
                    <a:gd name="T7" fmla="*/ 33 h 110"/>
                    <a:gd name="T8" fmla="*/ 56 w 57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10">
                      <a:moveTo>
                        <a:pt x="0" y="109"/>
                      </a:moveTo>
                      <a:lnTo>
                        <a:pt x="14" y="91"/>
                      </a:lnTo>
                      <a:lnTo>
                        <a:pt x="28" y="64"/>
                      </a:lnTo>
                      <a:lnTo>
                        <a:pt x="42" y="33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34" name="Freeform 186"/>
                <p:cNvSpPr>
                  <a:spLocks/>
                </p:cNvSpPr>
                <p:nvPr/>
              </p:nvSpPr>
              <p:spPr bwMode="auto">
                <a:xfrm>
                  <a:off x="2165" y="3083"/>
                  <a:ext cx="57" cy="174"/>
                </a:xfrm>
                <a:custGeom>
                  <a:avLst/>
                  <a:gdLst>
                    <a:gd name="T0" fmla="*/ 0 w 57"/>
                    <a:gd name="T1" fmla="*/ 173 h 174"/>
                    <a:gd name="T2" fmla="*/ 14 w 57"/>
                    <a:gd name="T3" fmla="*/ 135 h 174"/>
                    <a:gd name="T4" fmla="*/ 28 w 57"/>
                    <a:gd name="T5" fmla="*/ 91 h 174"/>
                    <a:gd name="T6" fmla="*/ 42 w 57"/>
                    <a:gd name="T7" fmla="*/ 44 h 174"/>
                    <a:gd name="T8" fmla="*/ 56 w 57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4">
                      <a:moveTo>
                        <a:pt x="0" y="173"/>
                      </a:moveTo>
                      <a:lnTo>
                        <a:pt x="14" y="135"/>
                      </a:lnTo>
                      <a:lnTo>
                        <a:pt x="28" y="91"/>
                      </a:lnTo>
                      <a:lnTo>
                        <a:pt x="42" y="44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35" name="Freeform 187"/>
                <p:cNvSpPr>
                  <a:spLocks/>
                </p:cNvSpPr>
                <p:nvPr/>
              </p:nvSpPr>
              <p:spPr bwMode="auto">
                <a:xfrm>
                  <a:off x="2221" y="2910"/>
                  <a:ext cx="56" cy="174"/>
                </a:xfrm>
                <a:custGeom>
                  <a:avLst/>
                  <a:gdLst>
                    <a:gd name="T0" fmla="*/ 0 w 56"/>
                    <a:gd name="T1" fmla="*/ 173 h 174"/>
                    <a:gd name="T2" fmla="*/ 13 w 56"/>
                    <a:gd name="T3" fmla="*/ 128 h 174"/>
                    <a:gd name="T4" fmla="*/ 27 w 56"/>
                    <a:gd name="T5" fmla="*/ 81 h 174"/>
                    <a:gd name="T6" fmla="*/ 41 w 56"/>
                    <a:gd name="T7" fmla="*/ 36 h 174"/>
                    <a:gd name="T8" fmla="*/ 55 w 56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4">
                      <a:moveTo>
                        <a:pt x="0" y="173"/>
                      </a:moveTo>
                      <a:lnTo>
                        <a:pt x="13" y="128"/>
                      </a:lnTo>
                      <a:lnTo>
                        <a:pt x="27" y="81"/>
                      </a:lnTo>
                      <a:lnTo>
                        <a:pt x="41" y="36"/>
                      </a:lnTo>
                      <a:lnTo>
                        <a:pt x="55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36" name="Freeform 188"/>
                <p:cNvSpPr>
                  <a:spLocks/>
                </p:cNvSpPr>
                <p:nvPr/>
              </p:nvSpPr>
              <p:spPr bwMode="auto">
                <a:xfrm>
                  <a:off x="2276" y="2800"/>
                  <a:ext cx="58" cy="111"/>
                </a:xfrm>
                <a:custGeom>
                  <a:avLst/>
                  <a:gdLst>
                    <a:gd name="T0" fmla="*/ 0 w 58"/>
                    <a:gd name="T1" fmla="*/ 110 h 111"/>
                    <a:gd name="T2" fmla="*/ 14 w 58"/>
                    <a:gd name="T3" fmla="*/ 75 h 111"/>
                    <a:gd name="T4" fmla="*/ 28 w 58"/>
                    <a:gd name="T5" fmla="*/ 44 h 111"/>
                    <a:gd name="T6" fmla="*/ 42 w 58"/>
                    <a:gd name="T7" fmla="*/ 17 h 111"/>
                    <a:gd name="T8" fmla="*/ 57 w 58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11">
                      <a:moveTo>
                        <a:pt x="0" y="110"/>
                      </a:moveTo>
                      <a:lnTo>
                        <a:pt x="14" y="75"/>
                      </a:lnTo>
                      <a:lnTo>
                        <a:pt x="28" y="44"/>
                      </a:lnTo>
                      <a:lnTo>
                        <a:pt x="42" y="17"/>
                      </a:lnTo>
                      <a:lnTo>
                        <a:pt x="57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37" name="Freeform 189"/>
                <p:cNvSpPr>
                  <a:spLocks/>
                </p:cNvSpPr>
                <p:nvPr/>
              </p:nvSpPr>
              <p:spPr bwMode="auto">
                <a:xfrm>
                  <a:off x="2333" y="2787"/>
                  <a:ext cx="56" cy="17"/>
                </a:xfrm>
                <a:custGeom>
                  <a:avLst/>
                  <a:gdLst>
                    <a:gd name="T0" fmla="*/ 0 w 56"/>
                    <a:gd name="T1" fmla="*/ 16 h 17"/>
                    <a:gd name="T2" fmla="*/ 13 w 56"/>
                    <a:gd name="T3" fmla="*/ 4 h 17"/>
                    <a:gd name="T4" fmla="*/ 27 w 56"/>
                    <a:gd name="T5" fmla="*/ 0 h 17"/>
                    <a:gd name="T6" fmla="*/ 41 w 56"/>
                    <a:gd name="T7" fmla="*/ 4 h 17"/>
                    <a:gd name="T8" fmla="*/ 55 w 56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">
                      <a:moveTo>
                        <a:pt x="0" y="16"/>
                      </a:moveTo>
                      <a:lnTo>
                        <a:pt x="13" y="4"/>
                      </a:lnTo>
                      <a:lnTo>
                        <a:pt x="27" y="0"/>
                      </a:lnTo>
                      <a:lnTo>
                        <a:pt x="41" y="4"/>
                      </a:lnTo>
                      <a:lnTo>
                        <a:pt x="55" y="16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38" name="Freeform 190"/>
                <p:cNvSpPr>
                  <a:spLocks/>
                </p:cNvSpPr>
                <p:nvPr/>
              </p:nvSpPr>
              <p:spPr bwMode="auto">
                <a:xfrm>
                  <a:off x="2388" y="2800"/>
                  <a:ext cx="56" cy="111"/>
                </a:xfrm>
                <a:custGeom>
                  <a:avLst/>
                  <a:gdLst>
                    <a:gd name="T0" fmla="*/ 0 w 56"/>
                    <a:gd name="T1" fmla="*/ 0 h 111"/>
                    <a:gd name="T2" fmla="*/ 13 w 56"/>
                    <a:gd name="T3" fmla="*/ 17 h 111"/>
                    <a:gd name="T4" fmla="*/ 27 w 56"/>
                    <a:gd name="T5" fmla="*/ 44 h 111"/>
                    <a:gd name="T6" fmla="*/ 41 w 56"/>
                    <a:gd name="T7" fmla="*/ 75 h 111"/>
                    <a:gd name="T8" fmla="*/ 55 w 56"/>
                    <a:gd name="T9" fmla="*/ 11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11">
                      <a:moveTo>
                        <a:pt x="0" y="0"/>
                      </a:moveTo>
                      <a:lnTo>
                        <a:pt x="13" y="17"/>
                      </a:lnTo>
                      <a:lnTo>
                        <a:pt x="27" y="44"/>
                      </a:lnTo>
                      <a:lnTo>
                        <a:pt x="41" y="75"/>
                      </a:lnTo>
                      <a:lnTo>
                        <a:pt x="55" y="11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39" name="Freeform 191"/>
                <p:cNvSpPr>
                  <a:spLocks/>
                </p:cNvSpPr>
                <p:nvPr/>
              </p:nvSpPr>
              <p:spPr bwMode="auto">
                <a:xfrm>
                  <a:off x="2443" y="2910"/>
                  <a:ext cx="57" cy="174"/>
                </a:xfrm>
                <a:custGeom>
                  <a:avLst/>
                  <a:gdLst>
                    <a:gd name="T0" fmla="*/ 0 w 57"/>
                    <a:gd name="T1" fmla="*/ 0 h 174"/>
                    <a:gd name="T2" fmla="*/ 14 w 57"/>
                    <a:gd name="T3" fmla="*/ 36 h 174"/>
                    <a:gd name="T4" fmla="*/ 28 w 57"/>
                    <a:gd name="T5" fmla="*/ 81 h 174"/>
                    <a:gd name="T6" fmla="*/ 42 w 57"/>
                    <a:gd name="T7" fmla="*/ 128 h 174"/>
                    <a:gd name="T8" fmla="*/ 56 w 57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4">
                      <a:moveTo>
                        <a:pt x="0" y="0"/>
                      </a:moveTo>
                      <a:lnTo>
                        <a:pt x="14" y="36"/>
                      </a:lnTo>
                      <a:lnTo>
                        <a:pt x="28" y="81"/>
                      </a:lnTo>
                      <a:lnTo>
                        <a:pt x="42" y="128"/>
                      </a:lnTo>
                      <a:lnTo>
                        <a:pt x="56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40" name="Freeform 192"/>
                <p:cNvSpPr>
                  <a:spLocks/>
                </p:cNvSpPr>
                <p:nvPr/>
              </p:nvSpPr>
              <p:spPr bwMode="auto">
                <a:xfrm>
                  <a:off x="2499" y="3083"/>
                  <a:ext cx="57" cy="174"/>
                </a:xfrm>
                <a:custGeom>
                  <a:avLst/>
                  <a:gdLst>
                    <a:gd name="T0" fmla="*/ 0 w 57"/>
                    <a:gd name="T1" fmla="*/ 0 h 174"/>
                    <a:gd name="T2" fmla="*/ 14 w 57"/>
                    <a:gd name="T3" fmla="*/ 44 h 174"/>
                    <a:gd name="T4" fmla="*/ 28 w 57"/>
                    <a:gd name="T5" fmla="*/ 91 h 174"/>
                    <a:gd name="T6" fmla="*/ 42 w 57"/>
                    <a:gd name="T7" fmla="*/ 135 h 174"/>
                    <a:gd name="T8" fmla="*/ 56 w 57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4">
                      <a:moveTo>
                        <a:pt x="0" y="0"/>
                      </a:moveTo>
                      <a:lnTo>
                        <a:pt x="14" y="44"/>
                      </a:lnTo>
                      <a:lnTo>
                        <a:pt x="28" y="91"/>
                      </a:lnTo>
                      <a:lnTo>
                        <a:pt x="42" y="135"/>
                      </a:lnTo>
                      <a:lnTo>
                        <a:pt x="56" y="173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41" name="Freeform 193"/>
                <p:cNvSpPr>
                  <a:spLocks/>
                </p:cNvSpPr>
                <p:nvPr/>
              </p:nvSpPr>
              <p:spPr bwMode="auto">
                <a:xfrm>
                  <a:off x="2555" y="3256"/>
                  <a:ext cx="57" cy="110"/>
                </a:xfrm>
                <a:custGeom>
                  <a:avLst/>
                  <a:gdLst>
                    <a:gd name="T0" fmla="*/ 0 w 57"/>
                    <a:gd name="T1" fmla="*/ 0 h 110"/>
                    <a:gd name="T2" fmla="*/ 14 w 57"/>
                    <a:gd name="T3" fmla="*/ 33 h 110"/>
                    <a:gd name="T4" fmla="*/ 28 w 57"/>
                    <a:gd name="T5" fmla="*/ 64 h 110"/>
                    <a:gd name="T6" fmla="*/ 42 w 57"/>
                    <a:gd name="T7" fmla="*/ 91 h 110"/>
                    <a:gd name="T8" fmla="*/ 56 w 57"/>
                    <a:gd name="T9" fmla="*/ 109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10">
                      <a:moveTo>
                        <a:pt x="0" y="0"/>
                      </a:moveTo>
                      <a:lnTo>
                        <a:pt x="14" y="33"/>
                      </a:lnTo>
                      <a:lnTo>
                        <a:pt x="28" y="64"/>
                      </a:lnTo>
                      <a:lnTo>
                        <a:pt x="42" y="91"/>
                      </a:lnTo>
                      <a:lnTo>
                        <a:pt x="56" y="109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42" name="Freeform 194"/>
                <p:cNvSpPr>
                  <a:spLocks/>
                </p:cNvSpPr>
                <p:nvPr/>
              </p:nvSpPr>
              <p:spPr bwMode="auto">
                <a:xfrm>
                  <a:off x="2611" y="3365"/>
                  <a:ext cx="57" cy="17"/>
                </a:xfrm>
                <a:custGeom>
                  <a:avLst/>
                  <a:gdLst>
                    <a:gd name="T0" fmla="*/ 0 w 57"/>
                    <a:gd name="T1" fmla="*/ 0 h 17"/>
                    <a:gd name="T2" fmla="*/ 14 w 57"/>
                    <a:gd name="T3" fmla="*/ 11 h 17"/>
                    <a:gd name="T4" fmla="*/ 28 w 57"/>
                    <a:gd name="T5" fmla="*/ 16 h 17"/>
                    <a:gd name="T6" fmla="*/ 42 w 57"/>
                    <a:gd name="T7" fmla="*/ 11 h 17"/>
                    <a:gd name="T8" fmla="*/ 56 w 5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7">
                      <a:moveTo>
                        <a:pt x="0" y="0"/>
                      </a:moveTo>
                      <a:lnTo>
                        <a:pt x="14" y="11"/>
                      </a:lnTo>
                      <a:lnTo>
                        <a:pt x="28" y="16"/>
                      </a:lnTo>
                      <a:lnTo>
                        <a:pt x="42" y="11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43" name="Freeform 195"/>
                <p:cNvSpPr>
                  <a:spLocks/>
                </p:cNvSpPr>
                <p:nvPr/>
              </p:nvSpPr>
              <p:spPr bwMode="auto">
                <a:xfrm>
                  <a:off x="2667" y="3256"/>
                  <a:ext cx="57" cy="110"/>
                </a:xfrm>
                <a:custGeom>
                  <a:avLst/>
                  <a:gdLst>
                    <a:gd name="T0" fmla="*/ 0 w 57"/>
                    <a:gd name="T1" fmla="*/ 109 h 110"/>
                    <a:gd name="T2" fmla="*/ 14 w 57"/>
                    <a:gd name="T3" fmla="*/ 91 h 110"/>
                    <a:gd name="T4" fmla="*/ 28 w 57"/>
                    <a:gd name="T5" fmla="*/ 64 h 110"/>
                    <a:gd name="T6" fmla="*/ 41 w 57"/>
                    <a:gd name="T7" fmla="*/ 33 h 110"/>
                    <a:gd name="T8" fmla="*/ 56 w 57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110">
                      <a:moveTo>
                        <a:pt x="0" y="109"/>
                      </a:moveTo>
                      <a:lnTo>
                        <a:pt x="14" y="91"/>
                      </a:lnTo>
                      <a:lnTo>
                        <a:pt x="28" y="64"/>
                      </a:lnTo>
                      <a:lnTo>
                        <a:pt x="41" y="33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44" name="Freeform 196"/>
                <p:cNvSpPr>
                  <a:spLocks/>
                </p:cNvSpPr>
                <p:nvPr/>
              </p:nvSpPr>
              <p:spPr bwMode="auto">
                <a:xfrm>
                  <a:off x="2723" y="3083"/>
                  <a:ext cx="56" cy="174"/>
                </a:xfrm>
                <a:custGeom>
                  <a:avLst/>
                  <a:gdLst>
                    <a:gd name="T0" fmla="*/ 0 w 56"/>
                    <a:gd name="T1" fmla="*/ 173 h 174"/>
                    <a:gd name="T2" fmla="*/ 13 w 56"/>
                    <a:gd name="T3" fmla="*/ 135 h 174"/>
                    <a:gd name="T4" fmla="*/ 27 w 56"/>
                    <a:gd name="T5" fmla="*/ 91 h 174"/>
                    <a:gd name="T6" fmla="*/ 41 w 56"/>
                    <a:gd name="T7" fmla="*/ 44 h 174"/>
                    <a:gd name="T8" fmla="*/ 55 w 56"/>
                    <a:gd name="T9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4">
                      <a:moveTo>
                        <a:pt x="0" y="173"/>
                      </a:moveTo>
                      <a:lnTo>
                        <a:pt x="13" y="135"/>
                      </a:lnTo>
                      <a:lnTo>
                        <a:pt x="27" y="91"/>
                      </a:lnTo>
                      <a:lnTo>
                        <a:pt x="41" y="44"/>
                      </a:lnTo>
                      <a:lnTo>
                        <a:pt x="55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30245" name="Text Box 197"/>
            <p:cNvSpPr txBox="1">
              <a:spLocks noChangeArrowheads="1"/>
            </p:cNvSpPr>
            <p:nvPr/>
          </p:nvSpPr>
          <p:spPr bwMode="auto">
            <a:xfrm>
              <a:off x="1640" y="1633"/>
              <a:ext cx="6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800">
                  <a:latin typeface="Arial" pitchFamily="34" charset="0"/>
                </a:rPr>
                <a:t>In phase</a:t>
              </a:r>
            </a:p>
          </p:txBody>
        </p:sp>
      </p:grpSp>
      <p:sp>
        <p:nvSpPr>
          <p:cNvPr id="130246" name="Text Box 198"/>
          <p:cNvSpPr txBox="1">
            <a:spLocks noChangeArrowheads="1"/>
          </p:cNvSpPr>
          <p:nvPr/>
        </p:nvSpPr>
        <p:spPr bwMode="auto">
          <a:xfrm>
            <a:off x="6383338" y="2289175"/>
            <a:ext cx="149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>
                <a:latin typeface="Arial" pitchFamily="34" charset="0"/>
              </a:rPr>
              <a:t>Out of phase</a:t>
            </a:r>
          </a:p>
        </p:txBody>
      </p:sp>
      <p:sp>
        <p:nvSpPr>
          <p:cNvPr id="130247" name="Line 199"/>
          <p:cNvSpPr>
            <a:spLocks noChangeShapeType="1"/>
          </p:cNvSpPr>
          <p:nvPr/>
        </p:nvSpPr>
        <p:spPr bwMode="auto">
          <a:xfrm flipV="1">
            <a:off x="5121275" y="2193925"/>
            <a:ext cx="247650" cy="300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248" name="Text Box 200"/>
          <p:cNvSpPr txBox="1">
            <a:spLocks noChangeArrowheads="1"/>
          </p:cNvSpPr>
          <p:nvPr/>
        </p:nvSpPr>
        <p:spPr bwMode="auto">
          <a:xfrm>
            <a:off x="5249863" y="2187575"/>
            <a:ext cx="27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b="1">
                <a:latin typeface="Arial" pitchFamily="34" charset="0"/>
              </a:rPr>
              <a:t>r</a:t>
            </a:r>
          </a:p>
        </p:txBody>
      </p:sp>
      <p:sp>
        <p:nvSpPr>
          <p:cNvPr id="130249" name="Line 201"/>
          <p:cNvSpPr>
            <a:spLocks noChangeShapeType="1"/>
          </p:cNvSpPr>
          <p:nvPr/>
        </p:nvSpPr>
        <p:spPr bwMode="auto">
          <a:xfrm>
            <a:off x="6778625" y="2820988"/>
            <a:ext cx="0" cy="10715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250" name="Line 202"/>
          <p:cNvSpPr>
            <a:spLocks noChangeShapeType="1"/>
          </p:cNvSpPr>
          <p:nvPr/>
        </p:nvSpPr>
        <p:spPr bwMode="auto">
          <a:xfrm>
            <a:off x="6969125" y="3560763"/>
            <a:ext cx="0" cy="4968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251" name="Text Box 203"/>
          <p:cNvSpPr txBox="1">
            <a:spLocks noChangeArrowheads="1"/>
          </p:cNvSpPr>
          <p:nvPr/>
        </p:nvSpPr>
        <p:spPr bwMode="auto">
          <a:xfrm>
            <a:off x="6334125" y="54657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>
                <a:latin typeface="Arial" pitchFamily="34" charset="0"/>
              </a:rPr>
              <a:t>d1 – d2 </a:t>
            </a:r>
          </a:p>
        </p:txBody>
      </p:sp>
      <p:sp>
        <p:nvSpPr>
          <p:cNvPr id="130252" name="Line 204"/>
          <p:cNvSpPr>
            <a:spLocks noChangeShapeType="1"/>
          </p:cNvSpPr>
          <p:nvPr/>
        </p:nvSpPr>
        <p:spPr bwMode="auto">
          <a:xfrm flipV="1">
            <a:off x="6583363" y="3632200"/>
            <a:ext cx="182562" cy="1776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253" name="Line 205"/>
          <p:cNvSpPr>
            <a:spLocks noChangeShapeType="1"/>
          </p:cNvSpPr>
          <p:nvPr/>
        </p:nvSpPr>
        <p:spPr bwMode="auto">
          <a:xfrm flipH="1" flipV="1">
            <a:off x="6988175" y="3671888"/>
            <a:ext cx="39688" cy="1736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 anchor="b"/>
          <a:lstStyle/>
          <a:p>
            <a:pPr>
              <a:buClr>
                <a:srgbClr val="FFCC00"/>
              </a:buClr>
            </a:pPr>
            <a:r>
              <a:rPr lang="en-US"/>
              <a:t>Optical path difference</a:t>
            </a:r>
          </a:p>
        </p:txBody>
      </p:sp>
      <p:pic>
        <p:nvPicPr>
          <p:cNvPr id="13209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1606550"/>
            <a:ext cx="3695700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4289425" y="4040188"/>
            <a:ext cx="2527300" cy="2006600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1" name="Rectangle 5"/>
          <p:cNvSpPr>
            <a:spLocks noChangeArrowheads="1"/>
          </p:cNvSpPr>
          <p:nvPr/>
        </p:nvSpPr>
        <p:spPr bwMode="auto">
          <a:xfrm>
            <a:off x="6046788" y="3313113"/>
            <a:ext cx="21510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400"/>
              <a:t>Imaging optics</a:t>
            </a:r>
          </a:p>
        </p:txBody>
      </p:sp>
      <p:sp>
        <p:nvSpPr>
          <p:cNvPr id="132102" name="Rectangle 6"/>
          <p:cNvSpPr>
            <a:spLocks noChangeArrowheads="1"/>
          </p:cNvSpPr>
          <p:nvPr/>
        </p:nvSpPr>
        <p:spPr bwMode="auto">
          <a:xfrm>
            <a:off x="730250" y="5630863"/>
            <a:ext cx="2846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 b="1"/>
              <a:t>Copyright Beckman 1996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702" name="Object 102"/>
          <p:cNvGraphicFramePr>
            <a:graphicFrameLocks/>
          </p:cNvGraphicFramePr>
          <p:nvPr/>
        </p:nvGraphicFramePr>
        <p:xfrm>
          <a:off x="6373813" y="1677988"/>
          <a:ext cx="2284412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0" name="Bitmap Image" r:id="rId4" imgW="5400482" imgH="838172" progId="Paint.Picture">
                  <p:embed/>
                </p:oleObj>
              </mc:Choice>
              <mc:Fallback>
                <p:oleObj name="Bitmap Image" r:id="rId4" imgW="5400482" imgH="838172" progId="Paint.Picture">
                  <p:embed/>
                  <p:pic>
                    <p:nvPicPr>
                      <p:cNvPr id="0" name="Object 10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3813" y="1677988"/>
                        <a:ext cx="2284412" cy="66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704" name="Rectangle 10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Superposition of images</a:t>
            </a:r>
          </a:p>
        </p:txBody>
      </p:sp>
      <p:grpSp>
        <p:nvGrpSpPr>
          <p:cNvPr id="25626" name="Group 26"/>
          <p:cNvGrpSpPr>
            <a:grpSpLocks/>
          </p:cNvGrpSpPr>
          <p:nvPr/>
        </p:nvGrpSpPr>
        <p:grpSpPr bwMode="auto">
          <a:xfrm>
            <a:off x="536575" y="3771900"/>
            <a:ext cx="6561138" cy="2706688"/>
            <a:chOff x="338" y="2544"/>
            <a:chExt cx="4133" cy="1705"/>
          </a:xfrm>
        </p:grpSpPr>
        <p:grpSp>
          <p:nvGrpSpPr>
            <p:cNvPr id="25623" name="Group 23"/>
            <p:cNvGrpSpPr>
              <a:grpSpLocks/>
            </p:cNvGrpSpPr>
            <p:nvPr/>
          </p:nvGrpSpPr>
          <p:grpSpPr bwMode="auto">
            <a:xfrm>
              <a:off x="338" y="2816"/>
              <a:ext cx="4133" cy="1433"/>
              <a:chOff x="338" y="2816"/>
              <a:chExt cx="4133" cy="1433"/>
            </a:xfrm>
          </p:grpSpPr>
          <p:sp>
            <p:nvSpPr>
              <p:cNvPr id="25603" name="Line 3"/>
              <p:cNvSpPr>
                <a:spLocks noChangeShapeType="1"/>
              </p:cNvSpPr>
              <p:nvPr/>
            </p:nvSpPr>
            <p:spPr bwMode="auto">
              <a:xfrm flipH="1">
                <a:off x="354" y="2816"/>
                <a:ext cx="265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04" name="Line 4"/>
              <p:cNvSpPr>
                <a:spLocks noChangeShapeType="1"/>
              </p:cNvSpPr>
              <p:nvPr/>
            </p:nvSpPr>
            <p:spPr bwMode="auto">
              <a:xfrm flipH="1">
                <a:off x="338" y="4168"/>
                <a:ext cx="265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5622" name="Group 22"/>
              <p:cNvGrpSpPr>
                <a:grpSpLocks/>
              </p:cNvGrpSpPr>
              <p:nvPr/>
            </p:nvGrpSpPr>
            <p:grpSpPr bwMode="auto">
              <a:xfrm>
                <a:off x="358" y="2820"/>
                <a:ext cx="4113" cy="1429"/>
                <a:chOff x="358" y="2820"/>
                <a:chExt cx="4113" cy="1429"/>
              </a:xfrm>
            </p:grpSpPr>
            <p:sp>
              <p:nvSpPr>
                <p:cNvPr id="25605" name="Rectangle 5"/>
                <p:cNvSpPr>
                  <a:spLocks noChangeArrowheads="1"/>
                </p:cNvSpPr>
                <p:nvPr/>
              </p:nvSpPr>
              <p:spPr bwMode="auto">
                <a:xfrm rot="4560000">
                  <a:off x="636" y="3126"/>
                  <a:ext cx="146" cy="369"/>
                </a:xfrm>
                <a:prstGeom prst="rect">
                  <a:avLst/>
                </a:prstGeom>
                <a:solidFill>
                  <a:srgbClr val="FFCC00"/>
                </a:solidFill>
                <a:ln w="12700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06" name="Rectangle 6"/>
                <p:cNvSpPr>
                  <a:spLocks noChangeArrowheads="1"/>
                </p:cNvSpPr>
                <p:nvPr/>
              </p:nvSpPr>
              <p:spPr bwMode="auto">
                <a:xfrm rot="4620000">
                  <a:off x="676" y="3556"/>
                  <a:ext cx="146" cy="369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5619" name="Group 19"/>
                <p:cNvGrpSpPr>
                  <a:grpSpLocks/>
                </p:cNvGrpSpPr>
                <p:nvPr/>
              </p:nvGrpSpPr>
              <p:grpSpPr bwMode="auto">
                <a:xfrm>
                  <a:off x="358" y="2820"/>
                  <a:ext cx="4113" cy="1429"/>
                  <a:chOff x="358" y="2820"/>
                  <a:chExt cx="4113" cy="1429"/>
                </a:xfrm>
              </p:grpSpPr>
              <p:grpSp>
                <p:nvGrpSpPr>
                  <p:cNvPr id="25613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622" y="2931"/>
                    <a:ext cx="3849" cy="1318"/>
                    <a:chOff x="622" y="2931"/>
                    <a:chExt cx="3849" cy="1318"/>
                  </a:xfrm>
                </p:grpSpPr>
                <p:sp>
                  <p:nvSpPr>
                    <p:cNvPr id="25607" name="Oval 7" descr="Small confetti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90" y="2931"/>
                      <a:ext cx="258" cy="1318"/>
                    </a:xfrm>
                    <a:prstGeom prst="ellipse">
                      <a:avLst/>
                    </a:prstGeom>
                    <a:pattFill prst="smConfetti">
                      <a:fgClr>
                        <a:schemeClr val="bg1"/>
                      </a:fgClr>
                      <a:bgClr>
                        <a:schemeClr val="bg2"/>
                      </a:bgClr>
                    </a:pattFill>
                    <a:ln w="12700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08" name="Line 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22" y="3109"/>
                      <a:ext cx="1441" cy="213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CC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09" name="Line 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62" y="3772"/>
                      <a:ext cx="1339" cy="234"/>
                    </a:xfrm>
                    <a:prstGeom prst="line">
                      <a:avLst/>
                    </a:prstGeom>
                    <a:noFill/>
                    <a:ln w="50800">
                      <a:solidFill>
                        <a:schemeClr val="accent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10" name="Line 1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52" y="3169"/>
                      <a:ext cx="1146" cy="593"/>
                    </a:xfrm>
                    <a:prstGeom prst="line">
                      <a:avLst/>
                    </a:prstGeom>
                    <a:noFill/>
                    <a:ln w="50800">
                      <a:solidFill>
                        <a:schemeClr val="accent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11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2" y="3346"/>
                      <a:ext cx="2289" cy="711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CC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12" name="Line 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24" y="3332"/>
                      <a:ext cx="1982" cy="683"/>
                    </a:xfrm>
                    <a:prstGeom prst="line">
                      <a:avLst/>
                    </a:prstGeom>
                    <a:noFill/>
                    <a:ln w="50800">
                      <a:solidFill>
                        <a:schemeClr val="accent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5618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58" y="2820"/>
                    <a:ext cx="4071" cy="1359"/>
                    <a:chOff x="358" y="2820"/>
                    <a:chExt cx="4071" cy="1359"/>
                  </a:xfrm>
                </p:grpSpPr>
                <p:sp>
                  <p:nvSpPr>
                    <p:cNvPr id="25614" name="Oval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8" y="2820"/>
                      <a:ext cx="634" cy="1359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15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62" y="3346"/>
                      <a:ext cx="1379" cy="632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CC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16" name="Line 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4" y="3095"/>
                      <a:ext cx="2205" cy="293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CC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17" name="Line 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68" y="3067"/>
                      <a:ext cx="2052" cy="265"/>
                    </a:xfrm>
                    <a:prstGeom prst="line">
                      <a:avLst/>
                    </a:prstGeom>
                    <a:noFill/>
                    <a:ln w="50800">
                      <a:solidFill>
                        <a:schemeClr val="accent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5620" name="Line 20"/>
                <p:cNvSpPr>
                  <a:spLocks noChangeShapeType="1"/>
                </p:cNvSpPr>
                <p:nvPr/>
              </p:nvSpPr>
              <p:spPr bwMode="auto">
                <a:xfrm>
                  <a:off x="613" y="3260"/>
                  <a:ext cx="31" cy="140"/>
                </a:xfrm>
                <a:prstGeom prst="line">
                  <a:avLst/>
                </a:prstGeom>
                <a:noFill/>
                <a:ln w="508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21" name="Line 21"/>
                <p:cNvSpPr>
                  <a:spLocks noChangeShapeType="1"/>
                </p:cNvSpPr>
                <p:nvPr/>
              </p:nvSpPr>
              <p:spPr bwMode="auto">
                <a:xfrm>
                  <a:off x="619" y="3694"/>
                  <a:ext cx="33" cy="140"/>
                </a:xfrm>
                <a:prstGeom prst="line">
                  <a:avLst/>
                </a:prstGeom>
                <a:noFill/>
                <a:ln w="508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5624" name="Rectangle 24"/>
            <p:cNvSpPr>
              <a:spLocks noChangeArrowheads="1"/>
            </p:cNvSpPr>
            <p:nvPr/>
          </p:nvSpPr>
          <p:spPr bwMode="auto">
            <a:xfrm>
              <a:off x="2278" y="3339"/>
              <a:ext cx="120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Camera lens</a:t>
              </a:r>
            </a:p>
          </p:txBody>
        </p:sp>
        <p:sp>
          <p:nvSpPr>
            <p:cNvPr id="25625" name="Rectangle 25"/>
            <p:cNvSpPr>
              <a:spLocks noChangeArrowheads="1"/>
            </p:cNvSpPr>
            <p:nvPr/>
          </p:nvSpPr>
          <p:spPr bwMode="auto">
            <a:xfrm>
              <a:off x="686" y="2544"/>
              <a:ext cx="44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Cell</a:t>
              </a:r>
            </a:p>
          </p:txBody>
        </p:sp>
      </p:grpSp>
      <p:grpSp>
        <p:nvGrpSpPr>
          <p:cNvPr id="25636" name="Group 36"/>
          <p:cNvGrpSpPr>
            <a:grpSpLocks/>
          </p:cNvGrpSpPr>
          <p:nvPr/>
        </p:nvGrpSpPr>
        <p:grpSpPr bwMode="auto">
          <a:xfrm>
            <a:off x="471488" y="1574800"/>
            <a:ext cx="7645400" cy="654050"/>
            <a:chOff x="521" y="0"/>
            <a:chExt cx="4816" cy="412"/>
          </a:xfrm>
        </p:grpSpPr>
        <p:grpSp>
          <p:nvGrpSpPr>
            <p:cNvPr id="25634" name="Group 34"/>
            <p:cNvGrpSpPr>
              <a:grpSpLocks/>
            </p:cNvGrpSpPr>
            <p:nvPr/>
          </p:nvGrpSpPr>
          <p:grpSpPr bwMode="auto">
            <a:xfrm>
              <a:off x="521" y="0"/>
              <a:ext cx="4816" cy="412"/>
              <a:chOff x="521" y="0"/>
              <a:chExt cx="4816" cy="412"/>
            </a:xfrm>
          </p:grpSpPr>
          <p:grpSp>
            <p:nvGrpSpPr>
              <p:cNvPr id="25632" name="Group 32"/>
              <p:cNvGrpSpPr>
                <a:grpSpLocks/>
              </p:cNvGrpSpPr>
              <p:nvPr/>
            </p:nvGrpSpPr>
            <p:grpSpPr bwMode="auto">
              <a:xfrm>
                <a:off x="521" y="0"/>
                <a:ext cx="4816" cy="402"/>
                <a:chOff x="521" y="0"/>
                <a:chExt cx="4816" cy="402"/>
              </a:xfrm>
            </p:grpSpPr>
            <p:sp>
              <p:nvSpPr>
                <p:cNvPr id="25627" name="Rectangle 27"/>
                <p:cNvSpPr>
                  <a:spLocks noChangeArrowheads="1"/>
                </p:cNvSpPr>
                <p:nvPr/>
              </p:nvSpPr>
              <p:spPr bwMode="auto">
                <a:xfrm>
                  <a:off x="521" y="0"/>
                  <a:ext cx="140" cy="402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2"/>
                    </a:gs>
                    <a:gs pos="50000">
                      <a:schemeClr val="bg2">
                        <a:gamma/>
                        <a:tint val="80000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28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661" y="109"/>
                  <a:ext cx="1912" cy="1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29" name="Line 29"/>
                <p:cNvSpPr>
                  <a:spLocks noChangeShapeType="1"/>
                </p:cNvSpPr>
                <p:nvPr/>
              </p:nvSpPr>
              <p:spPr bwMode="auto">
                <a:xfrm>
                  <a:off x="647" y="109"/>
                  <a:ext cx="1884" cy="23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30" name="Line 30"/>
                <p:cNvSpPr>
                  <a:spLocks noChangeShapeType="1"/>
                </p:cNvSpPr>
                <p:nvPr/>
              </p:nvSpPr>
              <p:spPr bwMode="auto">
                <a:xfrm>
                  <a:off x="2587" y="109"/>
                  <a:ext cx="2750" cy="16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31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2615" y="305"/>
                  <a:ext cx="2708" cy="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5633" name="Oval 33"/>
              <p:cNvSpPr>
                <a:spLocks noChangeArrowheads="1"/>
              </p:cNvSpPr>
              <p:nvPr/>
            </p:nvSpPr>
            <p:spPr bwMode="auto">
              <a:xfrm>
                <a:off x="2172" y="30"/>
                <a:ext cx="90" cy="382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5635" name="Oval 35"/>
            <p:cNvSpPr>
              <a:spLocks noChangeArrowheads="1"/>
            </p:cNvSpPr>
            <p:nvPr/>
          </p:nvSpPr>
          <p:spPr bwMode="auto">
            <a:xfrm>
              <a:off x="944" y="16"/>
              <a:ext cx="62" cy="354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56" name="Group 56"/>
          <p:cNvGrpSpPr>
            <a:grpSpLocks/>
          </p:cNvGrpSpPr>
          <p:nvPr/>
        </p:nvGrpSpPr>
        <p:grpSpPr bwMode="auto">
          <a:xfrm>
            <a:off x="644525" y="2698750"/>
            <a:ext cx="7948613" cy="1943100"/>
            <a:chOff x="502" y="1700"/>
            <a:chExt cx="5229" cy="1224"/>
          </a:xfrm>
        </p:grpSpPr>
        <p:sp>
          <p:nvSpPr>
            <p:cNvPr id="25637" name="Rectangle 37"/>
            <p:cNvSpPr>
              <a:spLocks noChangeArrowheads="1"/>
            </p:cNvSpPr>
            <p:nvPr/>
          </p:nvSpPr>
          <p:spPr bwMode="auto">
            <a:xfrm>
              <a:off x="2292" y="2125"/>
              <a:ext cx="128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Cylinder lens</a:t>
              </a:r>
            </a:p>
          </p:txBody>
        </p:sp>
        <p:grpSp>
          <p:nvGrpSpPr>
            <p:cNvPr id="25654" name="Group 54"/>
            <p:cNvGrpSpPr>
              <a:grpSpLocks/>
            </p:cNvGrpSpPr>
            <p:nvPr/>
          </p:nvGrpSpPr>
          <p:grpSpPr bwMode="auto">
            <a:xfrm>
              <a:off x="502" y="1700"/>
              <a:ext cx="5229" cy="1224"/>
              <a:chOff x="502" y="1700"/>
              <a:chExt cx="5229" cy="1224"/>
            </a:xfrm>
          </p:grpSpPr>
          <p:grpSp>
            <p:nvGrpSpPr>
              <p:cNvPr id="25645" name="Group 45"/>
              <p:cNvGrpSpPr>
                <a:grpSpLocks/>
              </p:cNvGrpSpPr>
              <p:nvPr/>
            </p:nvGrpSpPr>
            <p:grpSpPr bwMode="auto">
              <a:xfrm>
                <a:off x="3957" y="1787"/>
                <a:ext cx="1774" cy="1137"/>
                <a:chOff x="3957" y="1787"/>
                <a:chExt cx="1774" cy="1137"/>
              </a:xfrm>
            </p:grpSpPr>
            <p:sp>
              <p:nvSpPr>
                <p:cNvPr id="25638" name="Line 38"/>
                <p:cNvSpPr>
                  <a:spLocks noChangeShapeType="1"/>
                </p:cNvSpPr>
                <p:nvPr/>
              </p:nvSpPr>
              <p:spPr bwMode="auto">
                <a:xfrm>
                  <a:off x="3957" y="1787"/>
                  <a:ext cx="1773" cy="601"/>
                </a:xfrm>
                <a:prstGeom prst="line">
                  <a:avLst/>
                </a:prstGeom>
                <a:noFill/>
                <a:ln w="1270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39" name="Line 39"/>
                <p:cNvSpPr>
                  <a:spLocks noChangeShapeType="1"/>
                </p:cNvSpPr>
                <p:nvPr/>
              </p:nvSpPr>
              <p:spPr bwMode="auto">
                <a:xfrm>
                  <a:off x="3957" y="2141"/>
                  <a:ext cx="1769" cy="603"/>
                </a:xfrm>
                <a:prstGeom prst="line">
                  <a:avLst/>
                </a:prstGeom>
                <a:noFill/>
                <a:ln w="1270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40" name="Line 40"/>
                <p:cNvSpPr>
                  <a:spLocks noChangeShapeType="1"/>
                </p:cNvSpPr>
                <p:nvPr/>
              </p:nvSpPr>
              <p:spPr bwMode="auto">
                <a:xfrm>
                  <a:off x="3957" y="2294"/>
                  <a:ext cx="1773" cy="630"/>
                </a:xfrm>
                <a:prstGeom prst="line">
                  <a:avLst/>
                </a:prstGeom>
                <a:noFill/>
                <a:ln w="1270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41" name="Line 41"/>
                <p:cNvSpPr>
                  <a:spLocks noChangeShapeType="1"/>
                </p:cNvSpPr>
                <p:nvPr/>
              </p:nvSpPr>
              <p:spPr bwMode="auto">
                <a:xfrm>
                  <a:off x="3962" y="1880"/>
                  <a:ext cx="1764" cy="596"/>
                </a:xfrm>
                <a:prstGeom prst="line">
                  <a:avLst/>
                </a:prstGeom>
                <a:noFill/>
                <a:ln w="127000">
                  <a:solidFill>
                    <a:srgbClr val="66FF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42" name="Line 42"/>
                <p:cNvSpPr>
                  <a:spLocks noChangeShapeType="1"/>
                </p:cNvSpPr>
                <p:nvPr/>
              </p:nvSpPr>
              <p:spPr bwMode="auto">
                <a:xfrm>
                  <a:off x="3957" y="2218"/>
                  <a:ext cx="1774" cy="613"/>
                </a:xfrm>
                <a:prstGeom prst="line">
                  <a:avLst/>
                </a:prstGeom>
                <a:noFill/>
                <a:ln w="127000">
                  <a:solidFill>
                    <a:srgbClr val="66FF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43" name="Line 43"/>
                <p:cNvSpPr>
                  <a:spLocks noChangeShapeType="1"/>
                </p:cNvSpPr>
                <p:nvPr/>
              </p:nvSpPr>
              <p:spPr bwMode="auto">
                <a:xfrm>
                  <a:off x="3958" y="2063"/>
                  <a:ext cx="1772" cy="597"/>
                </a:xfrm>
                <a:prstGeom prst="line">
                  <a:avLst/>
                </a:prstGeom>
                <a:noFill/>
                <a:ln w="127000">
                  <a:solidFill>
                    <a:srgbClr val="66FF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44" name="Line 44"/>
                <p:cNvSpPr>
                  <a:spLocks noChangeShapeType="1"/>
                </p:cNvSpPr>
                <p:nvPr/>
              </p:nvSpPr>
              <p:spPr bwMode="auto">
                <a:xfrm>
                  <a:off x="3962" y="1972"/>
                  <a:ext cx="1768" cy="596"/>
                </a:xfrm>
                <a:prstGeom prst="line">
                  <a:avLst/>
                </a:prstGeom>
                <a:noFill/>
                <a:ln w="1270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648" name="Group 48"/>
              <p:cNvGrpSpPr>
                <a:grpSpLocks/>
              </p:cNvGrpSpPr>
              <p:nvPr/>
            </p:nvGrpSpPr>
            <p:grpSpPr bwMode="auto">
              <a:xfrm>
                <a:off x="2016" y="1700"/>
                <a:ext cx="171" cy="1188"/>
                <a:chOff x="2016" y="1700"/>
                <a:chExt cx="171" cy="1188"/>
              </a:xfrm>
            </p:grpSpPr>
            <p:sp>
              <p:nvSpPr>
                <p:cNvPr id="25646" name="Arc 46" descr="Small confetti"/>
                <p:cNvSpPr>
                  <a:spLocks/>
                </p:cNvSpPr>
                <p:nvPr/>
              </p:nvSpPr>
              <p:spPr bwMode="auto">
                <a:xfrm>
                  <a:off x="2016" y="1700"/>
                  <a:ext cx="167" cy="118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0823 w 21600"/>
                    <a:gd name="T1" fmla="*/ 43186 h 43186"/>
                    <a:gd name="T2" fmla="*/ 21471 w 21600"/>
                    <a:gd name="T3" fmla="*/ 0 h 43186"/>
                    <a:gd name="T4" fmla="*/ 21600 w 21600"/>
                    <a:gd name="T5" fmla="*/ 21600 h 43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186" fill="none" extrusionOk="0">
                      <a:moveTo>
                        <a:pt x="20822" y="43186"/>
                      </a:moveTo>
                      <a:cubicBezTo>
                        <a:pt x="9203" y="42767"/>
                        <a:pt x="0" y="33226"/>
                        <a:pt x="0" y="21600"/>
                      </a:cubicBezTo>
                      <a:cubicBezTo>
                        <a:pt x="-1" y="9720"/>
                        <a:pt x="9592" y="71"/>
                        <a:pt x="21471" y="0"/>
                      </a:cubicBezTo>
                    </a:path>
                    <a:path w="21600" h="43186" stroke="0" extrusionOk="0">
                      <a:moveTo>
                        <a:pt x="20822" y="43186"/>
                      </a:moveTo>
                      <a:cubicBezTo>
                        <a:pt x="9203" y="42767"/>
                        <a:pt x="0" y="33226"/>
                        <a:pt x="0" y="21600"/>
                      </a:cubicBezTo>
                      <a:cubicBezTo>
                        <a:pt x="-1" y="9720"/>
                        <a:pt x="9592" y="71"/>
                        <a:pt x="21471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pattFill prst="smConfetti">
                  <a:fgClr>
                    <a:schemeClr val="bg1"/>
                  </a:fgClr>
                  <a:bgClr>
                    <a:schemeClr val="bg2"/>
                  </a:bgClr>
                </a:pattFill>
                <a:ln w="12700" cap="rnd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47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2186" y="1701"/>
                  <a:ext cx="1" cy="1186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5649" name="Line 49"/>
              <p:cNvSpPr>
                <a:spLocks noChangeShapeType="1"/>
              </p:cNvSpPr>
              <p:nvPr/>
            </p:nvSpPr>
            <p:spPr bwMode="auto">
              <a:xfrm flipV="1">
                <a:off x="954" y="1825"/>
                <a:ext cx="1130" cy="40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0" name="Line 50"/>
              <p:cNvSpPr>
                <a:spLocks noChangeShapeType="1"/>
              </p:cNvSpPr>
              <p:nvPr/>
            </p:nvSpPr>
            <p:spPr bwMode="auto">
              <a:xfrm>
                <a:off x="926" y="2244"/>
                <a:ext cx="1130" cy="4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1" name="Line 51"/>
              <p:cNvSpPr>
                <a:spLocks noChangeShapeType="1"/>
              </p:cNvSpPr>
              <p:nvPr/>
            </p:nvSpPr>
            <p:spPr bwMode="auto">
              <a:xfrm>
                <a:off x="2196" y="1811"/>
                <a:ext cx="2499" cy="4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2" name="Line 52"/>
              <p:cNvSpPr>
                <a:spLocks noChangeShapeType="1"/>
              </p:cNvSpPr>
              <p:nvPr/>
            </p:nvSpPr>
            <p:spPr bwMode="auto">
              <a:xfrm flipV="1">
                <a:off x="2210" y="2300"/>
                <a:ext cx="2498" cy="4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3" name="Line 53"/>
              <p:cNvSpPr>
                <a:spLocks noChangeShapeType="1"/>
              </p:cNvSpPr>
              <p:nvPr/>
            </p:nvSpPr>
            <p:spPr bwMode="auto">
              <a:xfrm>
                <a:off x="502" y="2027"/>
                <a:ext cx="818" cy="377"/>
              </a:xfrm>
              <a:prstGeom prst="line">
                <a:avLst/>
              </a:prstGeom>
              <a:noFill/>
              <a:ln w="57150" cmpd="tri">
                <a:solidFill>
                  <a:srgbClr val="FFCC00"/>
                </a:solidFill>
                <a:round/>
                <a:headEnd type="none" w="sm" len="sm"/>
                <a:tailEnd type="none" w="sm" len="sm"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5655" name="Rectangle 55"/>
            <p:cNvSpPr>
              <a:spLocks noChangeArrowheads="1"/>
            </p:cNvSpPr>
            <p:nvPr/>
          </p:nvSpPr>
          <p:spPr bwMode="auto">
            <a:xfrm>
              <a:off x="645" y="1763"/>
              <a:ext cx="79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Fringes</a:t>
              </a:r>
            </a:p>
          </p:txBody>
        </p:sp>
      </p:grpSp>
      <p:grpSp>
        <p:nvGrpSpPr>
          <p:cNvPr id="25672" name="Group 72"/>
          <p:cNvGrpSpPr>
            <a:grpSpLocks/>
          </p:cNvGrpSpPr>
          <p:nvPr/>
        </p:nvGrpSpPr>
        <p:grpSpPr bwMode="auto">
          <a:xfrm>
            <a:off x="668338" y="1616075"/>
            <a:ext cx="7470775" cy="663575"/>
            <a:chOff x="645" y="26"/>
            <a:chExt cx="4706" cy="418"/>
          </a:xfrm>
        </p:grpSpPr>
        <p:grpSp>
          <p:nvGrpSpPr>
            <p:cNvPr id="25668" name="Group 68"/>
            <p:cNvGrpSpPr>
              <a:grpSpLocks/>
            </p:cNvGrpSpPr>
            <p:nvPr/>
          </p:nvGrpSpPr>
          <p:grpSpPr bwMode="auto">
            <a:xfrm>
              <a:off x="645" y="26"/>
              <a:ext cx="4706" cy="418"/>
              <a:chOff x="645" y="26"/>
              <a:chExt cx="4706" cy="418"/>
            </a:xfrm>
          </p:grpSpPr>
          <p:grpSp>
            <p:nvGrpSpPr>
              <p:cNvPr id="25659" name="Group 59"/>
              <p:cNvGrpSpPr>
                <a:grpSpLocks/>
              </p:cNvGrpSpPr>
              <p:nvPr/>
            </p:nvGrpSpPr>
            <p:grpSpPr bwMode="auto">
              <a:xfrm>
                <a:off x="2462" y="26"/>
                <a:ext cx="112" cy="418"/>
                <a:chOff x="2462" y="26"/>
                <a:chExt cx="112" cy="418"/>
              </a:xfrm>
            </p:grpSpPr>
            <p:sp>
              <p:nvSpPr>
                <p:cNvPr id="25657" name="Arc 57"/>
                <p:cNvSpPr>
                  <a:spLocks/>
                </p:cNvSpPr>
                <p:nvPr/>
              </p:nvSpPr>
              <p:spPr bwMode="auto">
                <a:xfrm>
                  <a:off x="2462" y="41"/>
                  <a:ext cx="112" cy="376"/>
                </a:xfrm>
                <a:custGeom>
                  <a:avLst/>
                  <a:gdLst>
                    <a:gd name="G0" fmla="+- 21600 0 0"/>
                    <a:gd name="G1" fmla="+- 21599 0 0"/>
                    <a:gd name="G2" fmla="+- 21600 0 0"/>
                    <a:gd name="T0" fmla="*/ 21600 w 21600"/>
                    <a:gd name="T1" fmla="*/ 43199 h 43199"/>
                    <a:gd name="T2" fmla="*/ 21407 w 21600"/>
                    <a:gd name="T3" fmla="*/ 0 h 43199"/>
                    <a:gd name="T4" fmla="*/ 21600 w 21600"/>
                    <a:gd name="T5" fmla="*/ 21599 h 43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199" fill="none" extrusionOk="0">
                      <a:moveTo>
                        <a:pt x="21600" y="43199"/>
                      </a:moveTo>
                      <a:cubicBezTo>
                        <a:pt x="9670" y="43199"/>
                        <a:pt x="0" y="33528"/>
                        <a:pt x="0" y="21599"/>
                      </a:cubicBezTo>
                      <a:cubicBezTo>
                        <a:pt x="-1" y="9744"/>
                        <a:pt x="9553" y="105"/>
                        <a:pt x="21406" y="-1"/>
                      </a:cubicBezTo>
                    </a:path>
                    <a:path w="21600" h="43199" stroke="0" extrusionOk="0">
                      <a:moveTo>
                        <a:pt x="21600" y="43199"/>
                      </a:moveTo>
                      <a:cubicBezTo>
                        <a:pt x="9670" y="43199"/>
                        <a:pt x="0" y="33528"/>
                        <a:pt x="0" y="21599"/>
                      </a:cubicBezTo>
                      <a:cubicBezTo>
                        <a:pt x="-1" y="9744"/>
                        <a:pt x="9553" y="105"/>
                        <a:pt x="21406" y="-1"/>
                      </a:cubicBez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58" name="Line 58"/>
                <p:cNvSpPr>
                  <a:spLocks noChangeShapeType="1"/>
                </p:cNvSpPr>
                <p:nvPr/>
              </p:nvSpPr>
              <p:spPr bwMode="auto">
                <a:xfrm>
                  <a:off x="2573" y="26"/>
                  <a:ext cx="0" cy="418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5660" name="Line 60"/>
              <p:cNvSpPr>
                <a:spLocks noChangeShapeType="1"/>
              </p:cNvSpPr>
              <p:nvPr/>
            </p:nvSpPr>
            <p:spPr bwMode="auto">
              <a:xfrm>
                <a:off x="647" y="137"/>
                <a:ext cx="363" cy="0"/>
              </a:xfrm>
              <a:prstGeom prst="line">
                <a:avLst/>
              </a:prstGeom>
              <a:noFill/>
              <a:ln w="12700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1" name="Line 61"/>
              <p:cNvSpPr>
                <a:spLocks noChangeShapeType="1"/>
              </p:cNvSpPr>
              <p:nvPr/>
            </p:nvSpPr>
            <p:spPr bwMode="auto">
              <a:xfrm>
                <a:off x="645" y="261"/>
                <a:ext cx="363" cy="0"/>
              </a:xfrm>
              <a:prstGeom prst="line">
                <a:avLst/>
              </a:prstGeom>
              <a:noFill/>
              <a:ln w="12700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2" name="Line 62"/>
              <p:cNvSpPr>
                <a:spLocks noChangeShapeType="1"/>
              </p:cNvSpPr>
              <p:nvPr/>
            </p:nvSpPr>
            <p:spPr bwMode="auto">
              <a:xfrm flipV="1">
                <a:off x="1038" y="193"/>
                <a:ext cx="851" cy="70"/>
              </a:xfrm>
              <a:prstGeom prst="line">
                <a:avLst/>
              </a:prstGeom>
              <a:noFill/>
              <a:ln w="12700">
                <a:solidFill>
                  <a:srgbClr val="00CC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3" name="Line 63"/>
              <p:cNvSpPr>
                <a:spLocks noChangeShapeType="1"/>
              </p:cNvSpPr>
              <p:nvPr/>
            </p:nvSpPr>
            <p:spPr bwMode="auto">
              <a:xfrm>
                <a:off x="1010" y="137"/>
                <a:ext cx="865" cy="70"/>
              </a:xfrm>
              <a:prstGeom prst="line">
                <a:avLst/>
              </a:prstGeom>
              <a:noFill/>
              <a:ln w="12700">
                <a:solidFill>
                  <a:srgbClr val="00CC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4" name="Line 64"/>
              <p:cNvSpPr>
                <a:spLocks noChangeShapeType="1"/>
              </p:cNvSpPr>
              <p:nvPr/>
            </p:nvSpPr>
            <p:spPr bwMode="auto">
              <a:xfrm flipV="1">
                <a:off x="1917" y="137"/>
                <a:ext cx="614" cy="56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5" name="Line 65"/>
              <p:cNvSpPr>
                <a:spLocks noChangeShapeType="1"/>
              </p:cNvSpPr>
              <p:nvPr/>
            </p:nvSpPr>
            <p:spPr bwMode="auto">
              <a:xfrm>
                <a:off x="1917" y="221"/>
                <a:ext cx="586" cy="84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6" name="Line 66"/>
              <p:cNvSpPr>
                <a:spLocks noChangeShapeType="1"/>
              </p:cNvSpPr>
              <p:nvPr/>
            </p:nvSpPr>
            <p:spPr bwMode="auto">
              <a:xfrm>
                <a:off x="2559" y="151"/>
                <a:ext cx="2792" cy="56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7" name="Line 67"/>
              <p:cNvSpPr>
                <a:spLocks noChangeShapeType="1"/>
              </p:cNvSpPr>
              <p:nvPr/>
            </p:nvSpPr>
            <p:spPr bwMode="auto">
              <a:xfrm flipV="1">
                <a:off x="2517" y="235"/>
                <a:ext cx="2806" cy="7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71" name="Group 71"/>
            <p:cNvGrpSpPr>
              <a:grpSpLocks/>
            </p:cNvGrpSpPr>
            <p:nvPr/>
          </p:nvGrpSpPr>
          <p:grpSpPr bwMode="auto">
            <a:xfrm>
              <a:off x="1721" y="123"/>
              <a:ext cx="278" cy="152"/>
              <a:chOff x="1721" y="123"/>
              <a:chExt cx="278" cy="152"/>
            </a:xfrm>
          </p:grpSpPr>
          <p:sp>
            <p:nvSpPr>
              <p:cNvPr id="25669" name="Line 69"/>
              <p:cNvSpPr>
                <a:spLocks noChangeShapeType="1"/>
              </p:cNvSpPr>
              <p:nvPr/>
            </p:nvSpPr>
            <p:spPr bwMode="auto">
              <a:xfrm>
                <a:off x="1721" y="123"/>
                <a:ext cx="266" cy="140"/>
              </a:xfrm>
              <a:prstGeom prst="line">
                <a:avLst/>
              </a:prstGeom>
              <a:noFill/>
              <a:ln w="57150" cmpd="tri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0" name="Line 70"/>
              <p:cNvSpPr>
                <a:spLocks noChangeShapeType="1"/>
              </p:cNvSpPr>
              <p:nvPr/>
            </p:nvSpPr>
            <p:spPr bwMode="auto">
              <a:xfrm>
                <a:off x="1733" y="135"/>
                <a:ext cx="266" cy="140"/>
              </a:xfrm>
              <a:prstGeom prst="line">
                <a:avLst/>
              </a:prstGeom>
              <a:noFill/>
              <a:ln w="57150" cmpd="tri">
                <a:solidFill>
                  <a:srgbClr val="00CC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5682" name="Group 82"/>
          <p:cNvGrpSpPr>
            <a:grpSpLocks/>
          </p:cNvGrpSpPr>
          <p:nvPr/>
        </p:nvGrpSpPr>
        <p:grpSpPr bwMode="auto">
          <a:xfrm>
            <a:off x="1282700" y="4476750"/>
            <a:ext cx="6037263" cy="1885950"/>
            <a:chOff x="808" y="2996"/>
            <a:chExt cx="3803" cy="1188"/>
          </a:xfrm>
        </p:grpSpPr>
        <p:grpSp>
          <p:nvGrpSpPr>
            <p:cNvPr id="25677" name="Group 77"/>
            <p:cNvGrpSpPr>
              <a:grpSpLocks/>
            </p:cNvGrpSpPr>
            <p:nvPr/>
          </p:nvGrpSpPr>
          <p:grpSpPr bwMode="auto">
            <a:xfrm>
              <a:off x="808" y="2996"/>
              <a:ext cx="1056" cy="1188"/>
              <a:chOff x="808" y="2996"/>
              <a:chExt cx="1056" cy="1188"/>
            </a:xfrm>
          </p:grpSpPr>
          <p:grpSp>
            <p:nvGrpSpPr>
              <p:cNvPr id="25675" name="Group 75"/>
              <p:cNvGrpSpPr>
                <a:grpSpLocks/>
              </p:cNvGrpSpPr>
              <p:nvPr/>
            </p:nvGrpSpPr>
            <p:grpSpPr bwMode="auto">
              <a:xfrm>
                <a:off x="1693" y="2996"/>
                <a:ext cx="171" cy="1188"/>
                <a:chOff x="1693" y="2996"/>
                <a:chExt cx="171" cy="1188"/>
              </a:xfrm>
            </p:grpSpPr>
            <p:sp>
              <p:nvSpPr>
                <p:cNvPr id="25673" name="Arc 73" descr="Small confetti"/>
                <p:cNvSpPr>
                  <a:spLocks/>
                </p:cNvSpPr>
                <p:nvPr/>
              </p:nvSpPr>
              <p:spPr bwMode="auto">
                <a:xfrm>
                  <a:off x="1693" y="2996"/>
                  <a:ext cx="167" cy="118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0823 w 21600"/>
                    <a:gd name="T1" fmla="*/ 43186 h 43186"/>
                    <a:gd name="T2" fmla="*/ 21471 w 21600"/>
                    <a:gd name="T3" fmla="*/ 0 h 43186"/>
                    <a:gd name="T4" fmla="*/ 21600 w 21600"/>
                    <a:gd name="T5" fmla="*/ 21600 h 43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186" fill="none" extrusionOk="0">
                      <a:moveTo>
                        <a:pt x="20822" y="43186"/>
                      </a:moveTo>
                      <a:cubicBezTo>
                        <a:pt x="9203" y="42767"/>
                        <a:pt x="0" y="33226"/>
                        <a:pt x="0" y="21600"/>
                      </a:cubicBezTo>
                      <a:cubicBezTo>
                        <a:pt x="-1" y="9720"/>
                        <a:pt x="9592" y="71"/>
                        <a:pt x="21471" y="0"/>
                      </a:cubicBezTo>
                    </a:path>
                    <a:path w="21600" h="43186" stroke="0" extrusionOk="0">
                      <a:moveTo>
                        <a:pt x="20822" y="43186"/>
                      </a:moveTo>
                      <a:cubicBezTo>
                        <a:pt x="9203" y="42767"/>
                        <a:pt x="0" y="33226"/>
                        <a:pt x="0" y="21600"/>
                      </a:cubicBezTo>
                      <a:cubicBezTo>
                        <a:pt x="-1" y="9720"/>
                        <a:pt x="9592" y="71"/>
                        <a:pt x="21471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pattFill prst="smConfetti">
                  <a:fgClr>
                    <a:schemeClr val="bg1"/>
                  </a:fgClr>
                  <a:bgClr>
                    <a:schemeClr val="bg2"/>
                  </a:bgClr>
                </a:pattFill>
                <a:ln w="12700" cap="rnd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74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1863" y="2997"/>
                  <a:ext cx="1" cy="1186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5676" name="Line 76"/>
              <p:cNvSpPr>
                <a:spLocks noChangeShapeType="1"/>
              </p:cNvSpPr>
              <p:nvPr/>
            </p:nvSpPr>
            <p:spPr bwMode="auto">
              <a:xfrm>
                <a:off x="808" y="3341"/>
                <a:ext cx="818" cy="377"/>
              </a:xfrm>
              <a:prstGeom prst="line">
                <a:avLst/>
              </a:prstGeom>
              <a:noFill/>
              <a:ln w="57150" cmpd="tri">
                <a:solidFill>
                  <a:srgbClr val="FFCC00"/>
                </a:solidFill>
                <a:round/>
                <a:headEnd type="none" w="sm" len="sm"/>
                <a:tailEnd type="none" w="sm" len="sm"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5678" name="Line 78"/>
            <p:cNvSpPr>
              <a:spLocks noChangeShapeType="1"/>
            </p:cNvSpPr>
            <p:nvPr/>
          </p:nvSpPr>
          <p:spPr bwMode="auto">
            <a:xfrm flipV="1">
              <a:off x="1163" y="3123"/>
              <a:ext cx="684" cy="33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9" name="Line 79"/>
            <p:cNvSpPr>
              <a:spLocks noChangeShapeType="1"/>
            </p:cNvSpPr>
            <p:nvPr/>
          </p:nvSpPr>
          <p:spPr bwMode="auto">
            <a:xfrm>
              <a:off x="1219" y="3499"/>
              <a:ext cx="600" cy="433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0" name="Line 80"/>
            <p:cNvSpPr>
              <a:spLocks noChangeShapeType="1"/>
            </p:cNvSpPr>
            <p:nvPr/>
          </p:nvSpPr>
          <p:spPr bwMode="auto">
            <a:xfrm flipV="1">
              <a:off x="1861" y="3416"/>
              <a:ext cx="2750" cy="5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1" name="Line 81"/>
            <p:cNvSpPr>
              <a:spLocks noChangeShapeType="1"/>
            </p:cNvSpPr>
            <p:nvPr/>
          </p:nvSpPr>
          <p:spPr bwMode="auto">
            <a:xfrm>
              <a:off x="1777" y="3150"/>
              <a:ext cx="2834" cy="2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92" name="Group 92"/>
          <p:cNvGrpSpPr>
            <a:grpSpLocks/>
          </p:cNvGrpSpPr>
          <p:nvPr/>
        </p:nvGrpSpPr>
        <p:grpSpPr bwMode="auto">
          <a:xfrm>
            <a:off x="6026150" y="4256088"/>
            <a:ext cx="2541588" cy="1804987"/>
            <a:chOff x="3956" y="2929"/>
            <a:chExt cx="1774" cy="1137"/>
          </a:xfrm>
        </p:grpSpPr>
        <p:sp>
          <p:nvSpPr>
            <p:cNvPr id="25683" name="Line 83"/>
            <p:cNvSpPr>
              <a:spLocks noChangeShapeType="1"/>
            </p:cNvSpPr>
            <p:nvPr/>
          </p:nvSpPr>
          <p:spPr bwMode="auto">
            <a:xfrm>
              <a:off x="3956" y="2929"/>
              <a:ext cx="1773" cy="601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4" name="Line 84"/>
            <p:cNvSpPr>
              <a:spLocks noChangeShapeType="1"/>
            </p:cNvSpPr>
            <p:nvPr/>
          </p:nvSpPr>
          <p:spPr bwMode="auto">
            <a:xfrm>
              <a:off x="3956" y="3283"/>
              <a:ext cx="1769" cy="603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5" name="Line 85"/>
            <p:cNvSpPr>
              <a:spLocks noChangeShapeType="1"/>
            </p:cNvSpPr>
            <p:nvPr/>
          </p:nvSpPr>
          <p:spPr bwMode="auto">
            <a:xfrm>
              <a:off x="3956" y="3436"/>
              <a:ext cx="1773" cy="63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6" name="Line 86"/>
            <p:cNvSpPr>
              <a:spLocks noChangeShapeType="1"/>
            </p:cNvSpPr>
            <p:nvPr/>
          </p:nvSpPr>
          <p:spPr bwMode="auto">
            <a:xfrm>
              <a:off x="3961" y="3022"/>
              <a:ext cx="1764" cy="596"/>
            </a:xfrm>
            <a:prstGeom prst="line">
              <a:avLst/>
            </a:prstGeom>
            <a:noFill/>
            <a:ln w="127000">
              <a:solidFill>
                <a:srgbClr val="66FF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7" name="Line 87"/>
            <p:cNvSpPr>
              <a:spLocks noChangeShapeType="1"/>
            </p:cNvSpPr>
            <p:nvPr/>
          </p:nvSpPr>
          <p:spPr bwMode="auto">
            <a:xfrm>
              <a:off x="3956" y="3360"/>
              <a:ext cx="1774" cy="613"/>
            </a:xfrm>
            <a:prstGeom prst="line">
              <a:avLst/>
            </a:prstGeom>
            <a:noFill/>
            <a:ln w="127000">
              <a:solidFill>
                <a:srgbClr val="66FF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8" name="Line 88"/>
            <p:cNvSpPr>
              <a:spLocks noChangeShapeType="1"/>
            </p:cNvSpPr>
            <p:nvPr/>
          </p:nvSpPr>
          <p:spPr bwMode="auto">
            <a:xfrm>
              <a:off x="3957" y="3205"/>
              <a:ext cx="1772" cy="597"/>
            </a:xfrm>
            <a:prstGeom prst="line">
              <a:avLst/>
            </a:prstGeom>
            <a:noFill/>
            <a:ln w="127000">
              <a:solidFill>
                <a:srgbClr val="66FF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9" name="Line 89"/>
            <p:cNvSpPr>
              <a:spLocks noChangeShapeType="1"/>
            </p:cNvSpPr>
            <p:nvPr/>
          </p:nvSpPr>
          <p:spPr bwMode="auto">
            <a:xfrm>
              <a:off x="3961" y="3114"/>
              <a:ext cx="1768" cy="596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0" name="Line 90"/>
            <p:cNvSpPr>
              <a:spLocks noChangeShapeType="1"/>
            </p:cNvSpPr>
            <p:nvPr/>
          </p:nvSpPr>
          <p:spPr bwMode="auto">
            <a:xfrm>
              <a:off x="4360" y="3039"/>
              <a:ext cx="0" cy="572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1" name="Line 91"/>
            <p:cNvSpPr>
              <a:spLocks noChangeShapeType="1"/>
            </p:cNvSpPr>
            <p:nvPr/>
          </p:nvSpPr>
          <p:spPr bwMode="auto">
            <a:xfrm>
              <a:off x="4232" y="2995"/>
              <a:ext cx="0" cy="572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5" name="Rectangle 4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Optical system requirements</a:t>
            </a:r>
          </a:p>
        </p:txBody>
      </p:sp>
      <p:grpSp>
        <p:nvGrpSpPr>
          <p:cNvPr id="6149" name="Group 5"/>
          <p:cNvGrpSpPr>
            <a:grpSpLocks/>
          </p:cNvGrpSpPr>
          <p:nvPr/>
        </p:nvGrpSpPr>
        <p:grpSpPr bwMode="auto">
          <a:xfrm>
            <a:off x="476250" y="2568575"/>
            <a:ext cx="1466850" cy="900113"/>
            <a:chOff x="612" y="1618"/>
            <a:chExt cx="924" cy="567"/>
          </a:xfrm>
        </p:grpSpPr>
        <p:sp>
          <p:nvSpPr>
            <p:cNvPr id="6147" name="Rectangle 3"/>
            <p:cNvSpPr>
              <a:spLocks noChangeArrowheads="1"/>
            </p:cNvSpPr>
            <p:nvPr/>
          </p:nvSpPr>
          <p:spPr bwMode="auto">
            <a:xfrm>
              <a:off x="612" y="1618"/>
              <a:ext cx="924" cy="567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" name="Rectangle 4"/>
            <p:cNvSpPr>
              <a:spLocks noChangeArrowheads="1"/>
            </p:cNvSpPr>
            <p:nvPr/>
          </p:nvSpPr>
          <p:spPr bwMode="auto">
            <a:xfrm>
              <a:off x="717" y="1757"/>
              <a:ext cx="7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Source</a:t>
              </a:r>
            </a:p>
          </p:txBody>
        </p:sp>
      </p:grp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1955800" y="2551113"/>
            <a:ext cx="1973263" cy="919162"/>
            <a:chOff x="1544" y="1607"/>
            <a:chExt cx="1243" cy="579"/>
          </a:xfrm>
        </p:grpSpPr>
        <p:sp>
          <p:nvSpPr>
            <p:cNvPr id="6150" name="Rectangle 6"/>
            <p:cNvSpPr>
              <a:spLocks noChangeArrowheads="1"/>
            </p:cNvSpPr>
            <p:nvPr/>
          </p:nvSpPr>
          <p:spPr bwMode="auto">
            <a:xfrm>
              <a:off x="1544" y="1607"/>
              <a:ext cx="1243" cy="57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 bwMode="auto">
            <a:xfrm>
              <a:off x="1635" y="1635"/>
              <a:ext cx="1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55" name="Group 11"/>
          <p:cNvGrpSpPr>
            <a:grpSpLocks/>
          </p:cNvGrpSpPr>
          <p:nvPr/>
        </p:nvGrpSpPr>
        <p:grpSpPr bwMode="auto">
          <a:xfrm>
            <a:off x="3949700" y="2571750"/>
            <a:ext cx="1223963" cy="898525"/>
            <a:chOff x="2800" y="1620"/>
            <a:chExt cx="771" cy="566"/>
          </a:xfrm>
        </p:grpSpPr>
        <p:sp>
          <p:nvSpPr>
            <p:cNvPr id="6153" name="Rectangle 9"/>
            <p:cNvSpPr>
              <a:spLocks noChangeArrowheads="1"/>
            </p:cNvSpPr>
            <p:nvPr/>
          </p:nvSpPr>
          <p:spPr bwMode="auto">
            <a:xfrm>
              <a:off x="2800" y="1620"/>
              <a:ext cx="771" cy="56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89804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 bwMode="auto">
            <a:xfrm>
              <a:off x="2952" y="1760"/>
              <a:ext cx="44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Cell</a:t>
              </a:r>
            </a:p>
          </p:txBody>
        </p:sp>
      </p:grpSp>
      <p:grpSp>
        <p:nvGrpSpPr>
          <p:cNvPr id="6160" name="Group 16"/>
          <p:cNvGrpSpPr>
            <a:grpSpLocks/>
          </p:cNvGrpSpPr>
          <p:nvPr/>
        </p:nvGrpSpPr>
        <p:grpSpPr bwMode="auto">
          <a:xfrm>
            <a:off x="5207000" y="2335213"/>
            <a:ext cx="2093913" cy="1392237"/>
            <a:chOff x="3592" y="1471"/>
            <a:chExt cx="1319" cy="877"/>
          </a:xfrm>
        </p:grpSpPr>
        <p:sp>
          <p:nvSpPr>
            <p:cNvPr id="6156" name="AutoShape 12"/>
            <p:cNvSpPr>
              <a:spLocks noChangeArrowheads="1"/>
            </p:cNvSpPr>
            <p:nvPr/>
          </p:nvSpPr>
          <p:spPr bwMode="auto">
            <a:xfrm rot="-5400000" flipH="1" flipV="1">
              <a:off x="3544" y="1566"/>
              <a:ext cx="758" cy="662"/>
            </a:xfrm>
            <a:custGeom>
              <a:avLst/>
              <a:gdLst>
                <a:gd name="G0" fmla="+- 4308 0 0"/>
                <a:gd name="G1" fmla="+- 21600 0 4308"/>
                <a:gd name="G2" fmla="*/ 4308 1 2"/>
                <a:gd name="G3" fmla="+- 21600 0 G2"/>
                <a:gd name="G4" fmla="+/ 4308 21600 2"/>
                <a:gd name="G5" fmla="+/ G1 0 2"/>
                <a:gd name="G6" fmla="*/ 21600 21600 4308"/>
                <a:gd name="G7" fmla="*/ G6 1 2"/>
                <a:gd name="G8" fmla="+- 21600 0 G7"/>
                <a:gd name="G9" fmla="*/ 21600 1 2"/>
                <a:gd name="G10" fmla="+- 4308 0 G9"/>
                <a:gd name="G11" fmla="?: G10 G8 0"/>
                <a:gd name="G12" fmla="?: G10 G7 21600"/>
                <a:gd name="T0" fmla="*/ 19446 w 21600"/>
                <a:gd name="T1" fmla="*/ 10800 h 21600"/>
                <a:gd name="T2" fmla="*/ 10800 w 21600"/>
                <a:gd name="T3" fmla="*/ 21600 h 21600"/>
                <a:gd name="T4" fmla="*/ 2154 w 21600"/>
                <a:gd name="T5" fmla="*/ 10800 h 21600"/>
                <a:gd name="T6" fmla="*/ 10800 w 21600"/>
                <a:gd name="T7" fmla="*/ 0 h 21600"/>
                <a:gd name="T8" fmla="*/ 3954 w 21600"/>
                <a:gd name="T9" fmla="*/ 3954 h 21600"/>
                <a:gd name="T10" fmla="*/ 17646 w 21600"/>
                <a:gd name="T11" fmla="*/ 1764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4308" y="21600"/>
                  </a:lnTo>
                  <a:lnTo>
                    <a:pt x="1729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7" name="AutoShape 13"/>
            <p:cNvSpPr>
              <a:spLocks noChangeArrowheads="1"/>
            </p:cNvSpPr>
            <p:nvPr/>
          </p:nvSpPr>
          <p:spPr bwMode="auto">
            <a:xfrm rot="5400000" flipV="1">
              <a:off x="4201" y="1560"/>
              <a:ext cx="758" cy="662"/>
            </a:xfrm>
            <a:custGeom>
              <a:avLst/>
              <a:gdLst>
                <a:gd name="G0" fmla="+- 4308 0 0"/>
                <a:gd name="G1" fmla="+- 21600 0 4308"/>
                <a:gd name="G2" fmla="*/ 4308 1 2"/>
                <a:gd name="G3" fmla="+- 21600 0 G2"/>
                <a:gd name="G4" fmla="+/ 4308 21600 2"/>
                <a:gd name="G5" fmla="+/ G1 0 2"/>
                <a:gd name="G6" fmla="*/ 21600 21600 4308"/>
                <a:gd name="G7" fmla="*/ G6 1 2"/>
                <a:gd name="G8" fmla="+- 21600 0 G7"/>
                <a:gd name="G9" fmla="*/ 21600 1 2"/>
                <a:gd name="G10" fmla="+- 4308 0 G9"/>
                <a:gd name="G11" fmla="?: G10 G8 0"/>
                <a:gd name="G12" fmla="?: G10 G7 21600"/>
                <a:gd name="T0" fmla="*/ 19446 w 21600"/>
                <a:gd name="T1" fmla="*/ 10800 h 21600"/>
                <a:gd name="T2" fmla="*/ 10800 w 21600"/>
                <a:gd name="T3" fmla="*/ 21600 h 21600"/>
                <a:gd name="T4" fmla="*/ 2154 w 21600"/>
                <a:gd name="T5" fmla="*/ 10800 h 21600"/>
                <a:gd name="T6" fmla="*/ 10800 w 21600"/>
                <a:gd name="T7" fmla="*/ 0 h 21600"/>
                <a:gd name="T8" fmla="*/ 3954 w 21600"/>
                <a:gd name="T9" fmla="*/ 3954 h 21600"/>
                <a:gd name="T10" fmla="*/ 17646 w 21600"/>
                <a:gd name="T11" fmla="*/ 1764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4308" y="21600"/>
                  </a:lnTo>
                  <a:lnTo>
                    <a:pt x="1729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Oval 14" descr="Sand"/>
            <p:cNvSpPr>
              <a:spLocks noChangeArrowheads="1"/>
            </p:cNvSpPr>
            <p:nvPr/>
          </p:nvSpPr>
          <p:spPr bwMode="auto">
            <a:xfrm>
              <a:off x="4175" y="1471"/>
              <a:ext cx="189" cy="87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 bwMode="auto">
            <a:xfrm>
              <a:off x="3893" y="1640"/>
              <a:ext cx="799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Imaging</a:t>
              </a:r>
            </a:p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Optics</a:t>
              </a:r>
            </a:p>
          </p:txBody>
        </p:sp>
      </p:grpSp>
      <p:grpSp>
        <p:nvGrpSpPr>
          <p:cNvPr id="6163" name="Group 19"/>
          <p:cNvGrpSpPr>
            <a:grpSpLocks/>
          </p:cNvGrpSpPr>
          <p:nvPr/>
        </p:nvGrpSpPr>
        <p:grpSpPr bwMode="auto">
          <a:xfrm>
            <a:off x="7183438" y="2449513"/>
            <a:ext cx="1404937" cy="1101725"/>
            <a:chOff x="4837" y="1543"/>
            <a:chExt cx="885" cy="694"/>
          </a:xfrm>
        </p:grpSpPr>
        <p:sp>
          <p:nvSpPr>
            <p:cNvPr id="6161" name="Rectangle 17"/>
            <p:cNvSpPr>
              <a:spLocks noChangeArrowheads="1"/>
            </p:cNvSpPr>
            <p:nvPr/>
          </p:nvSpPr>
          <p:spPr bwMode="auto">
            <a:xfrm>
              <a:off x="4837" y="1543"/>
              <a:ext cx="885" cy="694"/>
            </a:xfrm>
            <a:prstGeom prst="rect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FFCC00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Rectangle 18"/>
            <p:cNvSpPr>
              <a:spLocks noChangeArrowheads="1"/>
            </p:cNvSpPr>
            <p:nvPr/>
          </p:nvSpPr>
          <p:spPr bwMode="auto">
            <a:xfrm>
              <a:off x="4852" y="1733"/>
              <a:ext cx="8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Detector</a:t>
              </a:r>
            </a:p>
          </p:txBody>
        </p:sp>
      </p:grpSp>
      <p:sp>
        <p:nvSpPr>
          <p:cNvPr id="6165" name="Rectangle 21"/>
          <p:cNvSpPr>
            <a:spLocks noChangeArrowheads="1"/>
          </p:cNvSpPr>
          <p:nvPr/>
        </p:nvSpPr>
        <p:spPr bwMode="auto">
          <a:xfrm>
            <a:off x="2687638" y="3849688"/>
            <a:ext cx="28448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buClr>
                <a:srgbClr val="FF9933"/>
              </a:buClr>
              <a:buFontTx/>
              <a:buChar char="•"/>
            </a:pPr>
            <a:r>
              <a:rPr lang="en-US" sz="2400" b="1" i="1"/>
              <a:t> Radial resolution</a:t>
            </a:r>
          </a:p>
          <a:p>
            <a:pPr>
              <a:buClr>
                <a:srgbClr val="FF9933"/>
              </a:buClr>
              <a:buFontTx/>
              <a:buChar char="•"/>
            </a:pPr>
            <a:r>
              <a:rPr lang="en-US" sz="2400" b="1" i="1"/>
              <a:t> Sensitivity</a:t>
            </a:r>
          </a:p>
          <a:p>
            <a:pPr>
              <a:buClr>
                <a:srgbClr val="FF9933"/>
              </a:buClr>
              <a:buFontTx/>
              <a:buChar char="•"/>
            </a:pPr>
            <a:r>
              <a:rPr lang="en-US" sz="2400" b="1" i="1"/>
              <a:t> Range</a:t>
            </a:r>
          </a:p>
          <a:p>
            <a:pPr>
              <a:buClr>
                <a:srgbClr val="FF9933"/>
              </a:buClr>
              <a:buFontTx/>
              <a:buChar char="•"/>
            </a:pPr>
            <a:r>
              <a:rPr lang="en-US" sz="2400" b="1" i="1"/>
              <a:t> Linearity</a:t>
            </a:r>
          </a:p>
          <a:p>
            <a:pPr>
              <a:buClr>
                <a:srgbClr val="FF9933"/>
              </a:buClr>
              <a:buFontTx/>
              <a:buChar char="•"/>
            </a:pPr>
            <a:r>
              <a:rPr lang="en-US" sz="2400" b="1" i="1"/>
              <a:t> Time to scan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5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2" name="Rectangle 8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en-US" sz="2800" b="1" dirty="0"/>
              <a:t>Everything that contributes to d1-d2 will show up in fringe displacement</a:t>
            </a:r>
          </a:p>
          <a:p>
            <a:pPr lvl="1">
              <a:lnSpc>
                <a:spcPct val="160000"/>
              </a:lnSpc>
            </a:pPr>
            <a:r>
              <a:rPr lang="en-US" sz="2400" b="1" dirty="0"/>
              <a:t>Only need to alter d1-d2 by </a:t>
            </a:r>
            <a:r>
              <a:rPr lang="en-US" sz="2400" b="1" dirty="0">
                <a:latin typeface="Symbol" pitchFamily="18" charset="2"/>
              </a:rPr>
              <a:t>l</a:t>
            </a:r>
            <a:r>
              <a:rPr lang="en-US" sz="2400" b="1" dirty="0"/>
              <a:t>*0.01</a:t>
            </a:r>
          </a:p>
          <a:p>
            <a:pPr>
              <a:lnSpc>
                <a:spcPct val="160000"/>
              </a:lnSpc>
            </a:pPr>
            <a:r>
              <a:rPr lang="en-US" sz="2800" b="1" dirty="0"/>
              <a:t>Must use sapphire windows</a:t>
            </a:r>
          </a:p>
          <a:p>
            <a:pPr>
              <a:lnSpc>
                <a:spcPct val="160000"/>
              </a:lnSpc>
            </a:pPr>
            <a:r>
              <a:rPr lang="en-US" sz="2800" b="1" dirty="0"/>
              <a:t>Noise tends to be systematic, low frequency</a:t>
            </a:r>
          </a:p>
          <a:p>
            <a:pPr>
              <a:lnSpc>
                <a:spcPct val="160000"/>
              </a:lnSpc>
            </a:pPr>
            <a:r>
              <a:rPr lang="en-US" sz="2800" b="1" dirty="0">
                <a:cs typeface="Arial" pitchFamily="34" charset="0"/>
              </a:rPr>
              <a:t>∆</a:t>
            </a:r>
            <a:r>
              <a:rPr lang="en-US" sz="2800" b="1" dirty="0"/>
              <a:t>Y= </a:t>
            </a:r>
            <a:r>
              <a:rPr lang="en-US" sz="2800" b="1" dirty="0">
                <a:cs typeface="Arial" pitchFamily="34" charset="0"/>
              </a:rPr>
              <a:t>∆</a:t>
            </a:r>
            <a:r>
              <a:rPr lang="en-US" sz="2800" b="1" dirty="0"/>
              <a:t>n l /</a:t>
            </a:r>
            <a:r>
              <a:rPr lang="en-US" sz="2800" b="1" dirty="0">
                <a:latin typeface="Symbol" pitchFamily="18" charset="2"/>
              </a:rPr>
              <a:t>l</a:t>
            </a:r>
            <a:endParaRPr lang="en-US" sz="2800" b="1" dirty="0"/>
          </a:p>
          <a:p>
            <a:pPr lvl="1">
              <a:lnSpc>
                <a:spcPct val="160000"/>
              </a:lnSpc>
            </a:pPr>
            <a:r>
              <a:rPr lang="en-US" sz="2400" b="1" dirty="0"/>
              <a:t>Shorter wavelength laser will increase sensitivity </a:t>
            </a:r>
          </a:p>
          <a:p>
            <a:pPr>
              <a:lnSpc>
                <a:spcPct val="160000"/>
              </a:lnSpc>
            </a:pPr>
            <a:r>
              <a:rPr lang="en-US" sz="2800" b="1" dirty="0"/>
              <a:t>Radial resolution 10 </a:t>
            </a:r>
            <a:r>
              <a:rPr lang="el-GR" sz="2800" b="1" dirty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800" b="1" dirty="0"/>
              <a:t>m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Interference optical system facts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2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Incomplete dialysis of sample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Buffer components contribute equally and are in much higher concentrations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Watch out for detergents!</a:t>
            </a:r>
          </a:p>
          <a:p>
            <a:pPr>
              <a:lnSpc>
                <a:spcPct val="150000"/>
              </a:lnSpc>
            </a:pPr>
            <a:r>
              <a:rPr lang="en-US" b="1" dirty="0"/>
              <a:t>Improper optical focus and alignment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Image looks fine… just inaccurate!</a:t>
            </a:r>
          </a:p>
          <a:p>
            <a:pPr>
              <a:lnSpc>
                <a:spcPct val="150000"/>
              </a:lnSpc>
            </a:pPr>
            <a:r>
              <a:rPr lang="en-US" b="1" dirty="0"/>
              <a:t>Inappropriate blank correction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Water blanks should be used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Not needed for </a:t>
            </a:r>
            <a:r>
              <a:rPr lang="en-US" b="1" dirty="0">
                <a:cs typeface="Arial" pitchFamily="34" charset="0"/>
              </a:rPr>
              <a:t>∆</a:t>
            </a:r>
            <a:r>
              <a:rPr lang="en-US" b="1" dirty="0"/>
              <a:t>c/</a:t>
            </a:r>
            <a:r>
              <a:rPr lang="en-US" b="1" dirty="0">
                <a:cs typeface="Arial" pitchFamily="34" charset="0"/>
              </a:rPr>
              <a:t>∆</a:t>
            </a:r>
            <a:r>
              <a:rPr lang="en-US" b="1" dirty="0"/>
              <a:t>t, </a:t>
            </a:r>
            <a:r>
              <a:rPr lang="en-US" b="1" dirty="0" err="1"/>
              <a:t>Sedanal</a:t>
            </a:r>
            <a:endParaRPr lang="en-US" b="1" dirty="0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Interference system ‘gotchas’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Buffer absorbs</a:t>
            </a:r>
          </a:p>
          <a:p>
            <a:pPr>
              <a:lnSpc>
                <a:spcPct val="150000"/>
              </a:lnSpc>
            </a:pPr>
            <a:r>
              <a:rPr lang="en-US" b="1" dirty="0"/>
              <a:t>Sample does not</a:t>
            </a:r>
          </a:p>
          <a:p>
            <a:pPr>
              <a:lnSpc>
                <a:spcPct val="150000"/>
              </a:lnSpc>
            </a:pPr>
            <a:r>
              <a:rPr lang="en-US" b="1" dirty="0"/>
              <a:t>Precision required</a:t>
            </a:r>
          </a:p>
          <a:p>
            <a:pPr>
              <a:lnSpc>
                <a:spcPct val="150000"/>
              </a:lnSpc>
            </a:pPr>
            <a:r>
              <a:rPr lang="en-US" b="1" dirty="0"/>
              <a:t>Extinction coefficient varies</a:t>
            </a:r>
          </a:p>
          <a:p>
            <a:pPr>
              <a:lnSpc>
                <a:spcPct val="150000"/>
              </a:lnSpc>
            </a:pPr>
            <a:r>
              <a:rPr lang="en-US" b="1" dirty="0"/>
              <a:t>Short columns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to use interference optics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AU-FDS optics</a:t>
            </a:r>
            <a:br>
              <a:rPr lang="en-US"/>
            </a:br>
            <a:r>
              <a:rPr lang="en-US" sz="3200"/>
              <a:t>Confocal fluorescence optics</a:t>
            </a:r>
          </a:p>
        </p:txBody>
      </p:sp>
      <p:sp>
        <p:nvSpPr>
          <p:cNvPr id="37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0A5794CD-F964-4DCA-B390-087059F70074}" type="slidenum">
              <a:rPr lang="en-US"/>
              <a:pPr/>
              <a:t>23</a:t>
            </a:fld>
            <a:endParaRPr lang="en-US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446338" y="4344988"/>
            <a:ext cx="731837" cy="250825"/>
          </a:xfrm>
          <a:prstGeom prst="rect">
            <a:avLst/>
          </a:prstGeom>
          <a:solidFill>
            <a:srgbClr val="3333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0" name="AutoShape 4"/>
          <p:cNvSpPr>
            <a:spLocks noChangeArrowheads="1"/>
          </p:cNvSpPr>
          <p:nvPr/>
        </p:nvSpPr>
        <p:spPr bwMode="auto">
          <a:xfrm flipV="1">
            <a:off x="2466975" y="3554413"/>
            <a:ext cx="695325" cy="677862"/>
          </a:xfrm>
          <a:prstGeom prst="rtTriangle">
            <a:avLst/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AutoShape 6"/>
          <p:cNvSpPr>
            <a:spLocks noChangeArrowheads="1"/>
          </p:cNvSpPr>
          <p:nvPr/>
        </p:nvSpPr>
        <p:spPr bwMode="auto">
          <a:xfrm>
            <a:off x="2466975" y="5546725"/>
            <a:ext cx="693738" cy="168275"/>
          </a:xfrm>
          <a:prstGeom prst="star32">
            <a:avLst>
              <a:gd name="adj" fmla="val 37500"/>
            </a:avLst>
          </a:prstGeom>
          <a:solidFill>
            <a:srgbClr val="00FF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>
            <a:off x="2871788" y="2693988"/>
            <a:ext cx="17462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Line 8"/>
          <p:cNvSpPr>
            <a:spLocks noChangeShapeType="1"/>
          </p:cNvSpPr>
          <p:nvPr/>
        </p:nvSpPr>
        <p:spPr bwMode="auto">
          <a:xfrm>
            <a:off x="2582863" y="2693988"/>
            <a:ext cx="173037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2590800" y="2133600"/>
            <a:ext cx="484188" cy="4476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1600">
                <a:solidFill>
                  <a:schemeClr val="bg1"/>
                </a:solidFill>
              </a:rPr>
              <a:t>PMT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762000" y="37973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Dichroic</a:t>
            </a:r>
            <a:r>
              <a:rPr lang="en-US" sz="1400">
                <a:solidFill>
                  <a:srgbClr val="000000"/>
                </a:solidFill>
              </a:rPr>
              <a:t> </a:t>
            </a:r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mirror</a:t>
            </a: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762000" y="2530475"/>
            <a:ext cx="1120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Spatial filter</a:t>
            </a:r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3509963" y="5207000"/>
            <a:ext cx="157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Fluorescent event</a:t>
            </a:r>
          </a:p>
        </p:txBody>
      </p:sp>
      <p:sp>
        <p:nvSpPr>
          <p:cNvPr id="39952" name="Text Box 16"/>
          <p:cNvSpPr txBox="1">
            <a:spLocks noChangeArrowheads="1"/>
          </p:cNvSpPr>
          <p:nvPr/>
        </p:nvSpPr>
        <p:spPr bwMode="auto">
          <a:xfrm>
            <a:off x="3581400" y="2973388"/>
            <a:ext cx="1204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Collimation</a:t>
            </a:r>
          </a:p>
        </p:txBody>
      </p:sp>
      <p:sp>
        <p:nvSpPr>
          <p:cNvPr id="39954" name="Text Box 18"/>
          <p:cNvSpPr txBox="1">
            <a:spLocks noChangeArrowheads="1"/>
          </p:cNvSpPr>
          <p:nvPr/>
        </p:nvSpPr>
        <p:spPr bwMode="auto">
          <a:xfrm>
            <a:off x="762000" y="4468813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Objective lens</a:t>
            </a: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 rot="5400000">
            <a:off x="4040188" y="3671888"/>
            <a:ext cx="696912" cy="671512"/>
          </a:xfrm>
          <a:prstGeom prst="triangle">
            <a:avLst>
              <a:gd name="adj" fmla="val 50000"/>
            </a:avLst>
          </a:prstGeom>
          <a:solidFill>
            <a:srgbClr val="3333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3209925" y="3644900"/>
            <a:ext cx="803275" cy="727075"/>
          </a:xfrm>
          <a:prstGeom prst="rect">
            <a:avLst/>
          </a:prstGeom>
          <a:solidFill>
            <a:srgbClr val="3333FF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8" name="AutoShape 22"/>
          <p:cNvSpPr>
            <a:spLocks noChangeArrowheads="1"/>
          </p:cNvSpPr>
          <p:nvPr/>
        </p:nvSpPr>
        <p:spPr bwMode="auto">
          <a:xfrm flipH="1">
            <a:off x="2393950" y="3640138"/>
            <a:ext cx="812800" cy="731837"/>
          </a:xfrm>
          <a:prstGeom prst="rtTriangle">
            <a:avLst/>
          </a:prstGeom>
          <a:solidFill>
            <a:srgbClr val="3333FF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9" name="AutoShape 23"/>
          <p:cNvSpPr>
            <a:spLocks noChangeArrowheads="1"/>
          </p:cNvSpPr>
          <p:nvPr/>
        </p:nvSpPr>
        <p:spPr bwMode="auto">
          <a:xfrm flipV="1">
            <a:off x="2438400" y="4651375"/>
            <a:ext cx="757238" cy="1008063"/>
          </a:xfrm>
          <a:prstGeom prst="triangle">
            <a:avLst>
              <a:gd name="adj" fmla="val 50000"/>
            </a:avLst>
          </a:prstGeom>
          <a:solidFill>
            <a:srgbClr val="3333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 flipV="1">
            <a:off x="2466975" y="4651375"/>
            <a:ext cx="695325" cy="952500"/>
          </a:xfrm>
          <a:prstGeom prst="triangle">
            <a:avLst>
              <a:gd name="adj" fmla="val 50000"/>
            </a:avLst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flipH="1">
            <a:off x="2466975" y="3700463"/>
            <a:ext cx="695325" cy="671512"/>
          </a:xfrm>
          <a:prstGeom prst="rtTriangle">
            <a:avLst/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2" name="Rectangle 26"/>
          <p:cNvSpPr>
            <a:spLocks noChangeArrowheads="1"/>
          </p:cNvSpPr>
          <p:nvPr/>
        </p:nvSpPr>
        <p:spPr bwMode="auto">
          <a:xfrm>
            <a:off x="2466975" y="4371975"/>
            <a:ext cx="695325" cy="223838"/>
          </a:xfrm>
          <a:prstGeom prst="rect">
            <a:avLst/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3" name="Oval 27"/>
          <p:cNvSpPr>
            <a:spLocks noChangeArrowheads="1"/>
          </p:cNvSpPr>
          <p:nvPr/>
        </p:nvSpPr>
        <p:spPr bwMode="auto">
          <a:xfrm>
            <a:off x="2349500" y="4540250"/>
            <a:ext cx="985838" cy="168275"/>
          </a:xfrm>
          <a:prstGeom prst="ellipse">
            <a:avLst/>
          </a:prstGeom>
          <a:gradFill rotWithShape="0">
            <a:gsLst>
              <a:gs pos="0">
                <a:srgbClr val="CCCCFF"/>
              </a:gs>
              <a:gs pos="50000">
                <a:srgbClr val="CCCCFF">
                  <a:gamma/>
                  <a:shade val="56078"/>
                  <a:invGamma/>
                </a:srgbClr>
              </a:gs>
              <a:gs pos="100000">
                <a:srgbClr val="CCCCFF"/>
              </a:gs>
            </a:gsLst>
            <a:lin ang="540000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4" name="Oval 28"/>
          <p:cNvSpPr>
            <a:spLocks noChangeArrowheads="1"/>
          </p:cNvSpPr>
          <p:nvPr/>
        </p:nvSpPr>
        <p:spPr bwMode="auto">
          <a:xfrm rot="5400000">
            <a:off x="3537744" y="3920331"/>
            <a:ext cx="985838" cy="168275"/>
          </a:xfrm>
          <a:prstGeom prst="ellipse">
            <a:avLst/>
          </a:prstGeom>
          <a:gradFill rotWithShape="0">
            <a:gsLst>
              <a:gs pos="0">
                <a:srgbClr val="CCCCFF"/>
              </a:gs>
              <a:gs pos="50000">
                <a:srgbClr val="CCCCFF">
                  <a:gamma/>
                  <a:shade val="66275"/>
                  <a:invGamma/>
                </a:srgbClr>
              </a:gs>
              <a:gs pos="100000">
                <a:srgbClr val="CCCCFF"/>
              </a:gs>
            </a:gsLst>
            <a:lin ang="540000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5" name="AutoShape 29"/>
          <p:cNvSpPr>
            <a:spLocks noChangeArrowheads="1"/>
          </p:cNvSpPr>
          <p:nvPr/>
        </p:nvSpPr>
        <p:spPr bwMode="auto">
          <a:xfrm>
            <a:off x="2514600" y="2581275"/>
            <a:ext cx="609600" cy="1001713"/>
          </a:xfrm>
          <a:prstGeom prst="triangle">
            <a:avLst>
              <a:gd name="adj" fmla="val 50000"/>
            </a:avLst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2252663" y="3465513"/>
            <a:ext cx="1044575" cy="5556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7" name="AutoShape 31"/>
          <p:cNvSpPr>
            <a:spLocks noChangeArrowheads="1"/>
          </p:cNvSpPr>
          <p:nvPr/>
        </p:nvSpPr>
        <p:spPr bwMode="auto">
          <a:xfrm rot="16200000">
            <a:off x="4714875" y="3811588"/>
            <a:ext cx="304800" cy="381000"/>
          </a:xfrm>
          <a:prstGeom prst="can">
            <a:avLst>
              <a:gd name="adj" fmla="val 31250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2292350" y="3278188"/>
            <a:ext cx="984250" cy="180975"/>
          </a:xfrm>
          <a:prstGeom prst="ellipse">
            <a:avLst/>
          </a:prstGeom>
          <a:gradFill rotWithShape="0">
            <a:gsLst>
              <a:gs pos="0">
                <a:srgbClr val="CCCCFF"/>
              </a:gs>
              <a:gs pos="50000">
                <a:srgbClr val="CCCCFF">
                  <a:gamma/>
                  <a:shade val="56078"/>
                  <a:invGamma/>
                </a:srgbClr>
              </a:gs>
              <a:gs pos="100000">
                <a:srgbClr val="CCCCFF"/>
              </a:gs>
            </a:gsLst>
            <a:lin ang="540000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3" name="Text Box 37"/>
          <p:cNvSpPr txBox="1">
            <a:spLocks noChangeArrowheads="1"/>
          </p:cNvSpPr>
          <p:nvPr/>
        </p:nvSpPr>
        <p:spPr bwMode="auto">
          <a:xfrm>
            <a:off x="4419600" y="4268788"/>
            <a:ext cx="1204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Expansion</a:t>
            </a:r>
          </a:p>
        </p:txBody>
      </p:sp>
      <p:sp>
        <p:nvSpPr>
          <p:cNvPr id="39974" name="Rectangle 38"/>
          <p:cNvSpPr>
            <a:spLocks noChangeArrowheads="1"/>
          </p:cNvSpPr>
          <p:nvPr/>
        </p:nvSpPr>
        <p:spPr bwMode="auto">
          <a:xfrm rot="10800000">
            <a:off x="5381625" y="2135188"/>
            <a:ext cx="533400" cy="1447800"/>
          </a:xfrm>
          <a:prstGeom prst="rect">
            <a:avLst/>
          </a:prstGeom>
          <a:gradFill rotWithShape="1">
            <a:gsLst>
              <a:gs pos="0">
                <a:srgbClr val="E6E6E6"/>
              </a:gs>
              <a:gs pos="14999">
                <a:srgbClr val="7D8496"/>
              </a:gs>
              <a:gs pos="53000">
                <a:srgbClr val="E6E6E6"/>
              </a:gs>
              <a:gs pos="67999">
                <a:srgbClr val="7D8496"/>
              </a:gs>
              <a:gs pos="92999">
                <a:srgbClr val="E6E6E6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r>
              <a:rPr lang="en-US">
                <a:solidFill>
                  <a:srgbClr val="000000"/>
                </a:solidFill>
              </a:rPr>
              <a:t>Laser</a:t>
            </a:r>
          </a:p>
        </p:txBody>
      </p:sp>
      <p:sp>
        <p:nvSpPr>
          <p:cNvPr id="39975" name="Line 39"/>
          <p:cNvSpPr>
            <a:spLocks noChangeShapeType="1"/>
          </p:cNvSpPr>
          <p:nvPr/>
        </p:nvSpPr>
        <p:spPr bwMode="auto">
          <a:xfrm>
            <a:off x="5638800" y="3582988"/>
            <a:ext cx="0" cy="45720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6" name="Rectangle 40" descr="Light downward diagonal"/>
          <p:cNvSpPr>
            <a:spLocks noChangeArrowheads="1"/>
          </p:cNvSpPr>
          <p:nvPr/>
        </p:nvSpPr>
        <p:spPr bwMode="auto">
          <a:xfrm rot="2658894">
            <a:off x="5641975" y="3706813"/>
            <a:ext cx="76200" cy="676275"/>
          </a:xfrm>
          <a:prstGeom prst="rect">
            <a:avLst/>
          </a:prstGeom>
          <a:pattFill prst="ltDnDiag">
            <a:fgClr>
              <a:srgbClr val="00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7" name="Line 41"/>
          <p:cNvSpPr>
            <a:spLocks noChangeShapeType="1"/>
          </p:cNvSpPr>
          <p:nvPr/>
        </p:nvSpPr>
        <p:spPr bwMode="auto">
          <a:xfrm rot="-5400000">
            <a:off x="5334000" y="3706813"/>
            <a:ext cx="0" cy="60960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 rot="2658894">
            <a:off x="2755900" y="3365500"/>
            <a:ext cx="88900" cy="1285875"/>
          </a:xfrm>
          <a:prstGeom prst="rect">
            <a:avLst/>
          </a:prstGeom>
          <a:gradFill rotWithShape="0">
            <a:gsLst>
              <a:gs pos="0">
                <a:srgbClr val="00FF00"/>
              </a:gs>
              <a:gs pos="100000">
                <a:schemeClr val="bg1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762000" y="3354388"/>
            <a:ext cx="1222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Dichroic filter</a:t>
            </a:r>
          </a:p>
        </p:txBody>
      </p:sp>
      <p:pic>
        <p:nvPicPr>
          <p:cNvPr id="39979" name="Picture 43" descr="DSC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23438" r="25453" b="10875"/>
          <a:stretch>
            <a:fillRect/>
          </a:stretch>
        </p:blipFill>
        <p:spPr bwMode="auto">
          <a:xfrm>
            <a:off x="6191250" y="2746375"/>
            <a:ext cx="244475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598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9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9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9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nimBg="1"/>
      <p:bldP spid="39940" grpId="0" animBg="1"/>
      <p:bldP spid="39942" grpId="0" animBg="1"/>
      <p:bldP spid="39956" grpId="0" animBg="1"/>
      <p:bldP spid="39957" grpId="0" animBg="1"/>
      <p:bldP spid="39958" grpId="0" animBg="1"/>
      <p:bldP spid="39959" grpId="0" animBg="1"/>
      <p:bldP spid="39960" grpId="0" animBg="1"/>
      <p:bldP spid="39961" grpId="0" animBg="1"/>
      <p:bldP spid="39962" grpId="0" animBg="1"/>
      <p:bldP spid="39965" grpId="0" animBg="1"/>
      <p:bldP spid="39975" grpId="0" animBg="1"/>
      <p:bldP spid="3997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38468" y="295275"/>
            <a:ext cx="6914664" cy="914400"/>
          </a:xfrm>
        </p:spPr>
        <p:txBody>
          <a:bodyPr/>
          <a:lstStyle/>
          <a:p>
            <a:r>
              <a:rPr lang="en-US" dirty="0"/>
              <a:t>AU-FDS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3582367" cy="4419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Excitation:  15 </a:t>
            </a:r>
            <a:r>
              <a:rPr lang="en-US" sz="2000" b="1" dirty="0" err="1"/>
              <a:t>mW</a:t>
            </a:r>
            <a:r>
              <a:rPr lang="en-US" sz="2000" b="1" dirty="0"/>
              <a:t> 488 nm</a:t>
            </a:r>
          </a:p>
          <a:p>
            <a:pPr lvl="1">
              <a:lnSpc>
                <a:spcPct val="150000"/>
              </a:lnSpc>
            </a:pPr>
            <a:r>
              <a:rPr lang="en-US" sz="2000" b="1" dirty="0"/>
              <a:t>Target: fluorescein-like dyes and GFP</a:t>
            </a:r>
          </a:p>
          <a:p>
            <a:pPr lvl="2">
              <a:lnSpc>
                <a:spcPct val="150000"/>
              </a:lnSpc>
            </a:pPr>
            <a:r>
              <a:rPr lang="en-US" sz="1800" b="1" dirty="0"/>
              <a:t>Protein intrinsic fluorescence </a:t>
            </a:r>
            <a:r>
              <a:rPr lang="en-US" sz="1800" b="1" u="sng" dirty="0"/>
              <a:t>not</a:t>
            </a:r>
            <a:r>
              <a:rPr lang="en-US" sz="1800" b="1" dirty="0"/>
              <a:t> accessible</a:t>
            </a:r>
            <a:endParaRPr lang="en-US" sz="1800" b="1" u="sng" dirty="0"/>
          </a:p>
          <a:p>
            <a:pPr>
              <a:lnSpc>
                <a:spcPct val="150000"/>
              </a:lnSpc>
            </a:pPr>
            <a:r>
              <a:rPr lang="en-US" sz="2000" b="1" dirty="0"/>
              <a:t>Emission: &gt;505 nm</a:t>
            </a:r>
          </a:p>
          <a:p>
            <a:pPr lvl="1">
              <a:lnSpc>
                <a:spcPct val="150000"/>
              </a:lnSpc>
            </a:pPr>
            <a:r>
              <a:rPr lang="en-US" sz="2000" b="1" dirty="0"/>
              <a:t>Bandpass filters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Optics move as a unit</a:t>
            </a:r>
          </a:p>
          <a:p>
            <a:pPr lvl="1">
              <a:lnSpc>
                <a:spcPct val="150000"/>
              </a:lnSpc>
            </a:pPr>
            <a:r>
              <a:rPr lang="en-US" sz="2000" b="1" dirty="0"/>
              <a:t>Radial positioning by stepping motor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Objective lens focused by stepping motor</a:t>
            </a:r>
          </a:p>
        </p:txBody>
      </p:sp>
      <p:sp>
        <p:nvSpPr>
          <p:cNvPr id="136236" name="Rectangle 4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/>
          </a:p>
        </p:txBody>
      </p:sp>
      <p:sp>
        <p:nvSpPr>
          <p:cNvPr id="136238" name="Rectangle 46"/>
          <p:cNvSpPr>
            <a:spLocks noChangeArrowheads="1"/>
          </p:cNvSpPr>
          <p:nvPr/>
        </p:nvSpPr>
        <p:spPr bwMode="auto">
          <a:xfrm>
            <a:off x="5326063" y="4079875"/>
            <a:ext cx="695325" cy="1412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39" name="AutoShape 47"/>
          <p:cNvSpPr>
            <a:spLocks noChangeArrowheads="1"/>
          </p:cNvSpPr>
          <p:nvPr/>
        </p:nvSpPr>
        <p:spPr bwMode="auto">
          <a:xfrm flipV="1">
            <a:off x="5343525" y="3351213"/>
            <a:ext cx="595313" cy="566737"/>
          </a:xfrm>
          <a:prstGeom prst="rtTriangle">
            <a:avLst/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40" name="Rectangle 48"/>
          <p:cNvSpPr>
            <a:spLocks noChangeArrowheads="1"/>
          </p:cNvSpPr>
          <p:nvPr/>
        </p:nvSpPr>
        <p:spPr bwMode="auto">
          <a:xfrm rot="2811375">
            <a:off x="5624512" y="3144838"/>
            <a:ext cx="74613" cy="1100138"/>
          </a:xfrm>
          <a:prstGeom prst="rect">
            <a:avLst/>
          </a:prstGeom>
          <a:gradFill rotWithShape="0">
            <a:gsLst>
              <a:gs pos="0">
                <a:srgbClr val="00FF00"/>
              </a:gs>
              <a:gs pos="100000">
                <a:schemeClr val="bg1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latin typeface="Tahoma" pitchFamily="34" charset="0"/>
            </a:endParaRPr>
          </a:p>
        </p:txBody>
      </p:sp>
      <p:sp>
        <p:nvSpPr>
          <p:cNvPr id="136241" name="AutoShape 49"/>
          <p:cNvSpPr>
            <a:spLocks noChangeArrowheads="1"/>
          </p:cNvSpPr>
          <p:nvPr/>
        </p:nvSpPr>
        <p:spPr bwMode="auto">
          <a:xfrm>
            <a:off x="5376863" y="5014913"/>
            <a:ext cx="593725" cy="141287"/>
          </a:xfrm>
          <a:prstGeom prst="star32">
            <a:avLst>
              <a:gd name="adj" fmla="val 37500"/>
            </a:avLst>
          </a:prstGeom>
          <a:solidFill>
            <a:srgbClr val="00FF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42" name="Line 50"/>
          <p:cNvSpPr>
            <a:spLocks noChangeShapeType="1"/>
          </p:cNvSpPr>
          <p:nvPr/>
        </p:nvSpPr>
        <p:spPr bwMode="auto">
          <a:xfrm>
            <a:off x="5697538" y="2611438"/>
            <a:ext cx="15081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43" name="Line 51"/>
          <p:cNvSpPr>
            <a:spLocks noChangeShapeType="1"/>
          </p:cNvSpPr>
          <p:nvPr/>
        </p:nvSpPr>
        <p:spPr bwMode="auto">
          <a:xfrm>
            <a:off x="5451475" y="2611438"/>
            <a:ext cx="14763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44" name="Rectangle 52"/>
          <p:cNvSpPr>
            <a:spLocks noChangeArrowheads="1"/>
          </p:cNvSpPr>
          <p:nvPr/>
        </p:nvSpPr>
        <p:spPr bwMode="auto">
          <a:xfrm>
            <a:off x="5459413" y="2109788"/>
            <a:ext cx="414337" cy="3746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PMT</a:t>
            </a:r>
          </a:p>
        </p:txBody>
      </p:sp>
      <p:sp>
        <p:nvSpPr>
          <p:cNvPr id="136245" name="Text Box 53"/>
          <p:cNvSpPr txBox="1">
            <a:spLocks noChangeArrowheads="1"/>
          </p:cNvSpPr>
          <p:nvPr/>
        </p:nvSpPr>
        <p:spPr bwMode="auto">
          <a:xfrm>
            <a:off x="4162425" y="3508375"/>
            <a:ext cx="12382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Dichroic</a:t>
            </a:r>
            <a:r>
              <a:rPr lang="en-US" sz="1400">
                <a:latin typeface="Times New Roman" pitchFamily="18" charset="0"/>
              </a:rPr>
              <a:t> </a:t>
            </a: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Mirror</a:t>
            </a:r>
          </a:p>
        </p:txBody>
      </p:sp>
      <p:sp>
        <p:nvSpPr>
          <p:cNvPr id="136246" name="Line 54"/>
          <p:cNvSpPr>
            <a:spLocks noChangeShapeType="1"/>
          </p:cNvSpPr>
          <p:nvPr/>
        </p:nvSpPr>
        <p:spPr bwMode="auto">
          <a:xfrm>
            <a:off x="4830763" y="3946525"/>
            <a:ext cx="396875" cy="47625"/>
          </a:xfrm>
          <a:prstGeom prst="line">
            <a:avLst/>
          </a:prstGeom>
          <a:noFill/>
          <a:ln w="9525">
            <a:solidFill>
              <a:srgbClr val="E9FD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47" name="Text Box 55"/>
          <p:cNvSpPr txBox="1">
            <a:spLocks noChangeArrowheads="1"/>
          </p:cNvSpPr>
          <p:nvPr/>
        </p:nvSpPr>
        <p:spPr bwMode="auto">
          <a:xfrm>
            <a:off x="4162425" y="2459038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Spatial filter</a:t>
            </a:r>
          </a:p>
        </p:txBody>
      </p:sp>
      <p:sp>
        <p:nvSpPr>
          <p:cNvPr id="136248" name="Line 56"/>
          <p:cNvSpPr>
            <a:spLocks noChangeShapeType="1"/>
          </p:cNvSpPr>
          <p:nvPr/>
        </p:nvSpPr>
        <p:spPr bwMode="auto">
          <a:xfrm>
            <a:off x="5026025" y="2609850"/>
            <a:ext cx="400050" cy="22225"/>
          </a:xfrm>
          <a:prstGeom prst="line">
            <a:avLst/>
          </a:prstGeom>
          <a:noFill/>
          <a:ln w="9525">
            <a:solidFill>
              <a:srgbClr val="E9FD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49" name="Text Box 57"/>
          <p:cNvSpPr txBox="1">
            <a:spLocks noChangeArrowheads="1"/>
          </p:cNvSpPr>
          <p:nvPr/>
        </p:nvSpPr>
        <p:spPr bwMode="auto">
          <a:xfrm>
            <a:off x="6269038" y="4735513"/>
            <a:ext cx="1444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Fluorescent event</a:t>
            </a:r>
          </a:p>
        </p:txBody>
      </p:sp>
      <p:sp>
        <p:nvSpPr>
          <p:cNvPr id="136250" name="Line 58"/>
          <p:cNvSpPr>
            <a:spLocks noChangeShapeType="1"/>
          </p:cNvSpPr>
          <p:nvPr/>
        </p:nvSpPr>
        <p:spPr bwMode="auto">
          <a:xfrm flipH="1">
            <a:off x="5970588" y="4876800"/>
            <a:ext cx="298450" cy="138113"/>
          </a:xfrm>
          <a:prstGeom prst="line">
            <a:avLst/>
          </a:prstGeom>
          <a:noFill/>
          <a:ln w="9525">
            <a:solidFill>
              <a:srgbClr val="E9FD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51" name="Text Box 59"/>
          <p:cNvSpPr txBox="1">
            <a:spLocks noChangeArrowheads="1"/>
          </p:cNvSpPr>
          <p:nvPr/>
        </p:nvSpPr>
        <p:spPr bwMode="auto">
          <a:xfrm>
            <a:off x="4162425" y="2951163"/>
            <a:ext cx="14335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Wavelength</a:t>
            </a:r>
          </a:p>
          <a:p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filter</a:t>
            </a:r>
          </a:p>
        </p:txBody>
      </p:sp>
      <p:sp>
        <p:nvSpPr>
          <p:cNvPr id="136252" name="Line 60"/>
          <p:cNvSpPr>
            <a:spLocks noChangeShapeType="1"/>
          </p:cNvSpPr>
          <p:nvPr/>
        </p:nvSpPr>
        <p:spPr bwMode="auto">
          <a:xfrm flipH="1">
            <a:off x="6069013" y="2928938"/>
            <a:ext cx="390525" cy="319087"/>
          </a:xfrm>
          <a:prstGeom prst="line">
            <a:avLst/>
          </a:prstGeom>
          <a:noFill/>
          <a:ln w="9525">
            <a:solidFill>
              <a:srgbClr val="E9FD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53" name="Text Box 61"/>
          <p:cNvSpPr txBox="1">
            <a:spLocks noChangeArrowheads="1"/>
          </p:cNvSpPr>
          <p:nvPr/>
        </p:nvSpPr>
        <p:spPr bwMode="auto">
          <a:xfrm>
            <a:off x="4162425" y="4265613"/>
            <a:ext cx="9763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Objective lens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6254" name="Line 62"/>
          <p:cNvSpPr>
            <a:spLocks noChangeShapeType="1"/>
          </p:cNvSpPr>
          <p:nvPr/>
        </p:nvSpPr>
        <p:spPr bwMode="auto">
          <a:xfrm flipV="1">
            <a:off x="4765675" y="4329113"/>
            <a:ext cx="390525" cy="63500"/>
          </a:xfrm>
          <a:prstGeom prst="line">
            <a:avLst/>
          </a:prstGeom>
          <a:noFill/>
          <a:ln w="9525">
            <a:solidFill>
              <a:srgbClr val="E9FD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55" name="AutoShape 63"/>
          <p:cNvSpPr>
            <a:spLocks noChangeArrowheads="1"/>
          </p:cNvSpPr>
          <p:nvPr/>
        </p:nvSpPr>
        <p:spPr bwMode="auto">
          <a:xfrm rot="5400000">
            <a:off x="6728619" y="3442494"/>
            <a:ext cx="582613" cy="574675"/>
          </a:xfrm>
          <a:prstGeom prst="triangle">
            <a:avLst>
              <a:gd name="adj" fmla="val 50000"/>
            </a:avLst>
          </a:prstGeom>
          <a:solidFill>
            <a:srgbClr val="33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56" name="Rectangle 64"/>
          <p:cNvSpPr>
            <a:spLocks noChangeArrowheads="1"/>
          </p:cNvSpPr>
          <p:nvPr/>
        </p:nvSpPr>
        <p:spPr bwMode="auto">
          <a:xfrm>
            <a:off x="6021388" y="3427413"/>
            <a:ext cx="693737" cy="606425"/>
          </a:xfrm>
          <a:prstGeom prst="rect">
            <a:avLst/>
          </a:prstGeom>
          <a:solidFill>
            <a:srgbClr val="33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57" name="AutoShape 65"/>
          <p:cNvSpPr>
            <a:spLocks noChangeArrowheads="1"/>
          </p:cNvSpPr>
          <p:nvPr/>
        </p:nvSpPr>
        <p:spPr bwMode="auto">
          <a:xfrm flipH="1">
            <a:off x="5321300" y="3421063"/>
            <a:ext cx="695325" cy="654050"/>
          </a:xfrm>
          <a:prstGeom prst="rtTriangle">
            <a:avLst/>
          </a:prstGeom>
          <a:solidFill>
            <a:schemeClr val="accent2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58" name="AutoShape 66"/>
          <p:cNvSpPr>
            <a:spLocks noChangeArrowheads="1"/>
          </p:cNvSpPr>
          <p:nvPr/>
        </p:nvSpPr>
        <p:spPr bwMode="auto">
          <a:xfrm flipV="1">
            <a:off x="5326063" y="4267200"/>
            <a:ext cx="695325" cy="84296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59" name="AutoShape 67"/>
          <p:cNvSpPr>
            <a:spLocks noChangeArrowheads="1"/>
          </p:cNvSpPr>
          <p:nvPr/>
        </p:nvSpPr>
        <p:spPr bwMode="auto">
          <a:xfrm flipV="1">
            <a:off x="5322888" y="4267200"/>
            <a:ext cx="693737" cy="796925"/>
          </a:xfrm>
          <a:prstGeom prst="triangle">
            <a:avLst>
              <a:gd name="adj" fmla="val 50000"/>
            </a:avLst>
          </a:prstGeom>
          <a:solidFill>
            <a:srgbClr val="3366FF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60" name="AutoShape 68"/>
          <p:cNvSpPr>
            <a:spLocks noChangeArrowheads="1"/>
          </p:cNvSpPr>
          <p:nvPr/>
        </p:nvSpPr>
        <p:spPr bwMode="auto">
          <a:xfrm flipH="1">
            <a:off x="5351463" y="3473450"/>
            <a:ext cx="652462" cy="560388"/>
          </a:xfrm>
          <a:prstGeom prst="rtTriangle">
            <a:avLst/>
          </a:prstGeom>
          <a:solidFill>
            <a:srgbClr val="3366FF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61" name="Rectangle 69"/>
          <p:cNvSpPr>
            <a:spLocks noChangeArrowheads="1"/>
          </p:cNvSpPr>
          <p:nvPr/>
        </p:nvSpPr>
        <p:spPr bwMode="auto">
          <a:xfrm>
            <a:off x="5351463" y="4011613"/>
            <a:ext cx="665162" cy="185737"/>
          </a:xfrm>
          <a:prstGeom prst="rect">
            <a:avLst/>
          </a:prstGeom>
          <a:solidFill>
            <a:srgbClr val="3366FF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62" name="Oval 70"/>
          <p:cNvSpPr>
            <a:spLocks noChangeArrowheads="1"/>
          </p:cNvSpPr>
          <p:nvPr/>
        </p:nvSpPr>
        <p:spPr bwMode="auto">
          <a:xfrm>
            <a:off x="5275263" y="4175125"/>
            <a:ext cx="844550" cy="139700"/>
          </a:xfrm>
          <a:prstGeom prst="ellipse">
            <a:avLst/>
          </a:prstGeom>
          <a:gradFill rotWithShape="0">
            <a:gsLst>
              <a:gs pos="0">
                <a:srgbClr val="CCCCFF"/>
              </a:gs>
              <a:gs pos="50000">
                <a:srgbClr val="CCCCFF">
                  <a:gamma/>
                  <a:shade val="56078"/>
                  <a:invGamma/>
                </a:srgbClr>
              </a:gs>
              <a:gs pos="100000">
                <a:srgbClr val="CCCCFF"/>
              </a:gs>
            </a:gsLst>
            <a:lin ang="540000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63" name="Oval 71"/>
          <p:cNvSpPr>
            <a:spLocks noChangeArrowheads="1"/>
          </p:cNvSpPr>
          <p:nvPr/>
        </p:nvSpPr>
        <p:spPr bwMode="auto">
          <a:xfrm rot="5400000">
            <a:off x="6302375" y="3654425"/>
            <a:ext cx="823913" cy="144463"/>
          </a:xfrm>
          <a:prstGeom prst="ellipse">
            <a:avLst/>
          </a:prstGeom>
          <a:gradFill rotWithShape="0">
            <a:gsLst>
              <a:gs pos="0">
                <a:srgbClr val="CCCCFF"/>
              </a:gs>
              <a:gs pos="50000">
                <a:srgbClr val="CCCCFF">
                  <a:gamma/>
                  <a:shade val="66275"/>
                  <a:invGamma/>
                </a:srgbClr>
              </a:gs>
              <a:gs pos="100000">
                <a:srgbClr val="CCCCFF"/>
              </a:gs>
            </a:gsLst>
            <a:lin ang="540000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64" name="AutoShape 72"/>
          <p:cNvSpPr>
            <a:spLocks noChangeArrowheads="1"/>
          </p:cNvSpPr>
          <p:nvPr/>
        </p:nvSpPr>
        <p:spPr bwMode="auto">
          <a:xfrm>
            <a:off x="5299075" y="2538413"/>
            <a:ext cx="704850" cy="836612"/>
          </a:xfrm>
          <a:prstGeom prst="triangle">
            <a:avLst>
              <a:gd name="adj" fmla="val 50000"/>
            </a:avLst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65" name="Rectangle 73"/>
          <p:cNvSpPr>
            <a:spLocks noChangeArrowheads="1"/>
          </p:cNvSpPr>
          <p:nvPr/>
        </p:nvSpPr>
        <p:spPr bwMode="auto">
          <a:xfrm>
            <a:off x="5192713" y="3276600"/>
            <a:ext cx="893762" cy="46038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66" name="AutoShape 74"/>
          <p:cNvSpPr>
            <a:spLocks noChangeArrowheads="1"/>
          </p:cNvSpPr>
          <p:nvPr/>
        </p:nvSpPr>
        <p:spPr bwMode="auto">
          <a:xfrm rot="10800000">
            <a:off x="8056563" y="2173288"/>
            <a:ext cx="554037" cy="866775"/>
          </a:xfrm>
          <a:prstGeom prst="can">
            <a:avLst>
              <a:gd name="adj" fmla="val 39112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Tahoma" pitchFamily="34" charset="0"/>
              </a:rPr>
              <a:t>Laser</a:t>
            </a:r>
          </a:p>
        </p:txBody>
      </p:sp>
      <p:sp>
        <p:nvSpPr>
          <p:cNvPr id="136267" name="Oval 75"/>
          <p:cNvSpPr>
            <a:spLocks noChangeArrowheads="1"/>
          </p:cNvSpPr>
          <p:nvPr/>
        </p:nvSpPr>
        <p:spPr bwMode="auto">
          <a:xfrm>
            <a:off x="5227638" y="3121025"/>
            <a:ext cx="841375" cy="150813"/>
          </a:xfrm>
          <a:prstGeom prst="ellipse">
            <a:avLst/>
          </a:prstGeom>
          <a:gradFill rotWithShape="0">
            <a:gsLst>
              <a:gs pos="0">
                <a:srgbClr val="CCCCFF"/>
              </a:gs>
              <a:gs pos="50000">
                <a:srgbClr val="CCCCFF">
                  <a:gamma/>
                  <a:shade val="56078"/>
                  <a:invGamma/>
                </a:srgbClr>
              </a:gs>
              <a:gs pos="100000">
                <a:srgbClr val="CCCCFF"/>
              </a:gs>
            </a:gsLst>
            <a:lin ang="540000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68" name="Rectangle 76"/>
          <p:cNvSpPr>
            <a:spLocks noChangeArrowheads="1"/>
          </p:cNvSpPr>
          <p:nvPr/>
        </p:nvSpPr>
        <p:spPr bwMode="auto">
          <a:xfrm rot="2658894">
            <a:off x="8350250" y="3573463"/>
            <a:ext cx="65088" cy="374650"/>
          </a:xfrm>
          <a:prstGeom prst="rect">
            <a:avLst/>
          </a:prstGeom>
          <a:solidFill>
            <a:srgbClr val="99FFCC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Tahoma" pitchFamily="34" charset="0"/>
            </a:endParaRPr>
          </a:p>
        </p:txBody>
      </p:sp>
      <p:sp>
        <p:nvSpPr>
          <p:cNvPr id="136269" name="Line 77"/>
          <p:cNvSpPr>
            <a:spLocks noChangeShapeType="1"/>
          </p:cNvSpPr>
          <p:nvPr/>
        </p:nvSpPr>
        <p:spPr bwMode="auto">
          <a:xfrm>
            <a:off x="8350250" y="2949575"/>
            <a:ext cx="0" cy="763588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70" name="Line 78"/>
          <p:cNvSpPr>
            <a:spLocks noChangeShapeType="1"/>
          </p:cNvSpPr>
          <p:nvPr/>
        </p:nvSpPr>
        <p:spPr bwMode="auto">
          <a:xfrm flipH="1" flipV="1">
            <a:off x="7307263" y="3705225"/>
            <a:ext cx="1042987" cy="20638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71" name="AutoShape 79"/>
          <p:cNvSpPr>
            <a:spLocks noChangeArrowheads="1"/>
          </p:cNvSpPr>
          <p:nvPr/>
        </p:nvSpPr>
        <p:spPr bwMode="auto">
          <a:xfrm rot="16200000">
            <a:off x="7573169" y="3313906"/>
            <a:ext cx="409575" cy="785813"/>
          </a:xfrm>
          <a:prstGeom prst="can">
            <a:avLst>
              <a:gd name="adj" fmla="val 20820"/>
            </a:avLst>
          </a:prstGeom>
          <a:gradFill rotWithShape="1">
            <a:gsLst>
              <a:gs pos="0">
                <a:schemeClr val="tx2">
                  <a:gamma/>
                  <a:shade val="46275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Tahoma" pitchFamily="34" charset="0"/>
              </a:rPr>
              <a:t>Lens assy.</a:t>
            </a:r>
          </a:p>
        </p:txBody>
      </p:sp>
      <p:sp>
        <p:nvSpPr>
          <p:cNvPr id="136272" name="Line 80"/>
          <p:cNvSpPr>
            <a:spLocks noChangeShapeType="1"/>
          </p:cNvSpPr>
          <p:nvPr/>
        </p:nvSpPr>
        <p:spPr bwMode="auto">
          <a:xfrm>
            <a:off x="7307263" y="3451225"/>
            <a:ext cx="0" cy="25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73" name="Line 81"/>
          <p:cNvSpPr>
            <a:spLocks noChangeShapeType="1"/>
          </p:cNvSpPr>
          <p:nvPr/>
        </p:nvSpPr>
        <p:spPr bwMode="auto">
          <a:xfrm>
            <a:off x="7307263" y="3757613"/>
            <a:ext cx="0" cy="25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74" name="Text Box 82"/>
          <p:cNvSpPr txBox="1">
            <a:spLocks noChangeArrowheads="1"/>
          </p:cNvSpPr>
          <p:nvPr/>
        </p:nvSpPr>
        <p:spPr bwMode="auto">
          <a:xfrm>
            <a:off x="7177088" y="4202113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Spatial filter</a:t>
            </a:r>
          </a:p>
        </p:txBody>
      </p:sp>
      <p:sp>
        <p:nvSpPr>
          <p:cNvPr id="136275" name="Line 83"/>
          <p:cNvSpPr>
            <a:spLocks noChangeShapeType="1"/>
          </p:cNvSpPr>
          <p:nvPr/>
        </p:nvSpPr>
        <p:spPr bwMode="auto">
          <a:xfrm flipH="1" flipV="1">
            <a:off x="7372350" y="4075113"/>
            <a:ext cx="65088" cy="127000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5EF8E-AB63-4F58-AC0E-0C46F7E3CDF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73" name="Rectangle 109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7924800" cy="2890838"/>
          </a:xfrm>
        </p:spPr>
        <p:txBody>
          <a:bodyPr/>
          <a:lstStyle/>
          <a:p>
            <a:r>
              <a:rPr lang="en-US" sz="2800" dirty="0"/>
              <a:t>Uses a continuous light source</a:t>
            </a:r>
          </a:p>
          <a:p>
            <a:r>
              <a:rPr lang="en-US" sz="2800" dirty="0"/>
              <a:t>Acquire light intensities and rotor timing pulse</a:t>
            </a:r>
          </a:p>
          <a:p>
            <a:pPr lvl="1"/>
            <a:r>
              <a:rPr lang="en-US" sz="2400" dirty="0"/>
              <a:t>Asynchronously with the rotor spinning</a:t>
            </a:r>
          </a:p>
          <a:p>
            <a:pPr lvl="1"/>
            <a:r>
              <a:rPr lang="en-US" sz="2400" dirty="0"/>
              <a:t>For several turns of the rotor for averaging</a:t>
            </a:r>
          </a:p>
          <a:p>
            <a:r>
              <a:rPr lang="en-US" sz="2800" dirty="0"/>
              <a:t>Sort out the data in computer memory</a:t>
            </a:r>
          </a:p>
        </p:txBody>
      </p:sp>
      <p:sp>
        <p:nvSpPr>
          <p:cNvPr id="62572" name="Rectangle 10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AU-FDS Synchronizing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6848475" y="304800"/>
            <a:ext cx="22955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r>
              <a:rPr lang="en-US">
                <a:solidFill>
                  <a:schemeClr val="folHlink"/>
                </a:solidFill>
              </a:rPr>
              <a:t>Fluorescence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r>
              <a:rPr lang="en-US">
                <a:solidFill>
                  <a:schemeClr val="folHlink"/>
                </a:solidFill>
              </a:rPr>
              <a:t>Rapid-scan absorbance</a:t>
            </a:r>
          </a:p>
        </p:txBody>
      </p:sp>
      <p:grpSp>
        <p:nvGrpSpPr>
          <p:cNvPr id="62470" name="Group 6"/>
          <p:cNvGrpSpPr>
            <a:grpSpLocks/>
          </p:cNvGrpSpPr>
          <p:nvPr/>
        </p:nvGrpSpPr>
        <p:grpSpPr bwMode="auto">
          <a:xfrm>
            <a:off x="495300" y="5729288"/>
            <a:ext cx="6477000" cy="1003300"/>
            <a:chOff x="312" y="3609"/>
            <a:chExt cx="4080" cy="632"/>
          </a:xfrm>
        </p:grpSpPr>
        <p:sp>
          <p:nvSpPr>
            <p:cNvPr id="62471" name="Line 7"/>
            <p:cNvSpPr>
              <a:spLocks noChangeShapeType="1"/>
            </p:cNvSpPr>
            <p:nvPr/>
          </p:nvSpPr>
          <p:spPr bwMode="auto">
            <a:xfrm flipH="1" flipV="1">
              <a:off x="312" y="3609"/>
              <a:ext cx="1968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2" name="Line 8"/>
            <p:cNvSpPr>
              <a:spLocks noChangeShapeType="1"/>
            </p:cNvSpPr>
            <p:nvPr/>
          </p:nvSpPr>
          <p:spPr bwMode="auto">
            <a:xfrm flipH="1" flipV="1">
              <a:off x="1656" y="3657"/>
              <a:ext cx="67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3" name="Text Box 9"/>
            <p:cNvSpPr txBox="1">
              <a:spLocks noChangeArrowheads="1"/>
            </p:cNvSpPr>
            <p:nvPr/>
          </p:nvSpPr>
          <p:spPr bwMode="auto">
            <a:xfrm>
              <a:off x="1632" y="4010"/>
              <a:ext cx="14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Intensity from sample 1</a:t>
              </a:r>
            </a:p>
          </p:txBody>
        </p:sp>
        <p:sp>
          <p:nvSpPr>
            <p:cNvPr id="62474" name="Line 10"/>
            <p:cNvSpPr>
              <a:spLocks noChangeShapeType="1"/>
            </p:cNvSpPr>
            <p:nvPr/>
          </p:nvSpPr>
          <p:spPr bwMode="auto">
            <a:xfrm flipV="1">
              <a:off x="2328" y="3609"/>
              <a:ext cx="72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5" name="Line 11"/>
            <p:cNvSpPr>
              <a:spLocks noChangeShapeType="1"/>
            </p:cNvSpPr>
            <p:nvPr/>
          </p:nvSpPr>
          <p:spPr bwMode="auto">
            <a:xfrm flipV="1">
              <a:off x="2328" y="3609"/>
              <a:ext cx="206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476" name="Group 12"/>
          <p:cNvGrpSpPr>
            <a:grpSpLocks/>
          </p:cNvGrpSpPr>
          <p:nvPr/>
        </p:nvGrpSpPr>
        <p:grpSpPr bwMode="auto">
          <a:xfrm>
            <a:off x="14288" y="4524375"/>
            <a:ext cx="9024937" cy="581025"/>
            <a:chOff x="9" y="2850"/>
            <a:chExt cx="5685" cy="366"/>
          </a:xfrm>
        </p:grpSpPr>
        <p:grpSp>
          <p:nvGrpSpPr>
            <p:cNvPr id="62477" name="Group 13"/>
            <p:cNvGrpSpPr>
              <a:grpSpLocks/>
            </p:cNvGrpSpPr>
            <p:nvPr/>
          </p:nvGrpSpPr>
          <p:grpSpPr bwMode="auto">
            <a:xfrm>
              <a:off x="9" y="2850"/>
              <a:ext cx="5685" cy="366"/>
              <a:chOff x="9" y="2850"/>
              <a:chExt cx="5685" cy="366"/>
            </a:xfrm>
          </p:grpSpPr>
          <p:sp>
            <p:nvSpPr>
              <p:cNvPr id="62478" name="Line 14"/>
              <p:cNvSpPr>
                <a:spLocks noChangeShapeType="1"/>
              </p:cNvSpPr>
              <p:nvPr/>
            </p:nvSpPr>
            <p:spPr bwMode="auto">
              <a:xfrm>
                <a:off x="1488" y="3120"/>
                <a:ext cx="13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9" name="Text Box 15"/>
              <p:cNvSpPr txBox="1">
                <a:spLocks noChangeArrowheads="1"/>
              </p:cNvSpPr>
              <p:nvPr/>
            </p:nvSpPr>
            <p:spPr bwMode="auto">
              <a:xfrm>
                <a:off x="1779" y="2985"/>
                <a:ext cx="840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One rotation</a:t>
                </a:r>
              </a:p>
            </p:txBody>
          </p:sp>
          <p:grpSp>
            <p:nvGrpSpPr>
              <p:cNvPr id="62480" name="Group 16"/>
              <p:cNvGrpSpPr>
                <a:grpSpLocks/>
              </p:cNvGrpSpPr>
              <p:nvPr/>
            </p:nvGrpSpPr>
            <p:grpSpPr bwMode="auto">
              <a:xfrm flipV="1">
                <a:off x="1392" y="2850"/>
                <a:ext cx="1536" cy="352"/>
                <a:chOff x="270" y="3047"/>
                <a:chExt cx="2884" cy="352"/>
              </a:xfrm>
            </p:grpSpPr>
            <p:sp>
              <p:nvSpPr>
                <p:cNvPr id="62481" name="Line 17"/>
                <p:cNvSpPr>
                  <a:spLocks noChangeShapeType="1"/>
                </p:cNvSpPr>
                <p:nvPr/>
              </p:nvSpPr>
              <p:spPr bwMode="auto">
                <a:xfrm>
                  <a:off x="270" y="3399"/>
                  <a:ext cx="288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482" name="Line 18"/>
                <p:cNvSpPr>
                  <a:spLocks noChangeShapeType="1"/>
                </p:cNvSpPr>
                <p:nvPr/>
              </p:nvSpPr>
              <p:spPr bwMode="auto">
                <a:xfrm>
                  <a:off x="416" y="3047"/>
                  <a:ext cx="0" cy="34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483" name="Line 19"/>
                <p:cNvSpPr>
                  <a:spLocks noChangeShapeType="1"/>
                </p:cNvSpPr>
                <p:nvPr/>
              </p:nvSpPr>
              <p:spPr bwMode="auto">
                <a:xfrm>
                  <a:off x="3014" y="3053"/>
                  <a:ext cx="0" cy="34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484" name="Group 20"/>
              <p:cNvGrpSpPr>
                <a:grpSpLocks/>
              </p:cNvGrpSpPr>
              <p:nvPr/>
            </p:nvGrpSpPr>
            <p:grpSpPr bwMode="auto">
              <a:xfrm flipV="1">
                <a:off x="2775" y="2850"/>
                <a:ext cx="1536" cy="352"/>
                <a:chOff x="270" y="3047"/>
                <a:chExt cx="2884" cy="352"/>
              </a:xfrm>
            </p:grpSpPr>
            <p:sp>
              <p:nvSpPr>
                <p:cNvPr id="62485" name="Line 21"/>
                <p:cNvSpPr>
                  <a:spLocks noChangeShapeType="1"/>
                </p:cNvSpPr>
                <p:nvPr/>
              </p:nvSpPr>
              <p:spPr bwMode="auto">
                <a:xfrm>
                  <a:off x="270" y="3399"/>
                  <a:ext cx="288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486" name="Line 22"/>
                <p:cNvSpPr>
                  <a:spLocks noChangeShapeType="1"/>
                </p:cNvSpPr>
                <p:nvPr/>
              </p:nvSpPr>
              <p:spPr bwMode="auto">
                <a:xfrm>
                  <a:off x="416" y="3047"/>
                  <a:ext cx="0" cy="34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487" name="Line 23"/>
                <p:cNvSpPr>
                  <a:spLocks noChangeShapeType="1"/>
                </p:cNvSpPr>
                <p:nvPr/>
              </p:nvSpPr>
              <p:spPr bwMode="auto">
                <a:xfrm>
                  <a:off x="3014" y="3053"/>
                  <a:ext cx="0" cy="34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488" name="Group 24"/>
              <p:cNvGrpSpPr>
                <a:grpSpLocks/>
              </p:cNvGrpSpPr>
              <p:nvPr/>
            </p:nvGrpSpPr>
            <p:grpSpPr bwMode="auto">
              <a:xfrm flipV="1">
                <a:off x="9" y="2853"/>
                <a:ext cx="1536" cy="352"/>
                <a:chOff x="270" y="3047"/>
                <a:chExt cx="2884" cy="352"/>
              </a:xfrm>
            </p:grpSpPr>
            <p:sp>
              <p:nvSpPr>
                <p:cNvPr id="62489" name="Line 25"/>
                <p:cNvSpPr>
                  <a:spLocks noChangeShapeType="1"/>
                </p:cNvSpPr>
                <p:nvPr/>
              </p:nvSpPr>
              <p:spPr bwMode="auto">
                <a:xfrm>
                  <a:off x="270" y="3399"/>
                  <a:ext cx="288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490" name="Line 26"/>
                <p:cNvSpPr>
                  <a:spLocks noChangeShapeType="1"/>
                </p:cNvSpPr>
                <p:nvPr/>
              </p:nvSpPr>
              <p:spPr bwMode="auto">
                <a:xfrm>
                  <a:off x="416" y="3047"/>
                  <a:ext cx="0" cy="34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491" name="Line 27"/>
                <p:cNvSpPr>
                  <a:spLocks noChangeShapeType="1"/>
                </p:cNvSpPr>
                <p:nvPr/>
              </p:nvSpPr>
              <p:spPr bwMode="auto">
                <a:xfrm>
                  <a:off x="3014" y="3053"/>
                  <a:ext cx="0" cy="34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492" name="Group 28"/>
              <p:cNvGrpSpPr>
                <a:grpSpLocks/>
              </p:cNvGrpSpPr>
              <p:nvPr/>
            </p:nvGrpSpPr>
            <p:grpSpPr bwMode="auto">
              <a:xfrm flipV="1">
                <a:off x="4158" y="2850"/>
                <a:ext cx="1536" cy="352"/>
                <a:chOff x="270" y="3047"/>
                <a:chExt cx="2884" cy="352"/>
              </a:xfrm>
            </p:grpSpPr>
            <p:sp>
              <p:nvSpPr>
                <p:cNvPr id="62493" name="Line 29"/>
                <p:cNvSpPr>
                  <a:spLocks noChangeShapeType="1"/>
                </p:cNvSpPr>
                <p:nvPr/>
              </p:nvSpPr>
              <p:spPr bwMode="auto">
                <a:xfrm>
                  <a:off x="270" y="3399"/>
                  <a:ext cx="288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494" name="Line 30"/>
                <p:cNvSpPr>
                  <a:spLocks noChangeShapeType="1"/>
                </p:cNvSpPr>
                <p:nvPr/>
              </p:nvSpPr>
              <p:spPr bwMode="auto">
                <a:xfrm>
                  <a:off x="416" y="3047"/>
                  <a:ext cx="0" cy="34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495" name="Line 31"/>
                <p:cNvSpPr>
                  <a:spLocks noChangeShapeType="1"/>
                </p:cNvSpPr>
                <p:nvPr/>
              </p:nvSpPr>
              <p:spPr bwMode="auto">
                <a:xfrm>
                  <a:off x="3014" y="3053"/>
                  <a:ext cx="0" cy="34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2496" name="Text Box 32"/>
            <p:cNvSpPr txBox="1">
              <a:spLocks noChangeArrowheads="1"/>
            </p:cNvSpPr>
            <p:nvPr/>
          </p:nvSpPr>
          <p:spPr bwMode="auto">
            <a:xfrm>
              <a:off x="192" y="2928"/>
              <a:ext cx="12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ahoma" pitchFamily="34" charset="0"/>
                </a:rPr>
                <a:t>Rotor timing pulse</a:t>
              </a:r>
            </a:p>
          </p:txBody>
        </p:sp>
      </p:grpSp>
      <p:grpSp>
        <p:nvGrpSpPr>
          <p:cNvPr id="62497" name="Group 33"/>
          <p:cNvGrpSpPr>
            <a:grpSpLocks/>
          </p:cNvGrpSpPr>
          <p:nvPr/>
        </p:nvGrpSpPr>
        <p:grpSpPr bwMode="auto">
          <a:xfrm>
            <a:off x="38100" y="5205413"/>
            <a:ext cx="9029700" cy="479425"/>
            <a:chOff x="24" y="3279"/>
            <a:chExt cx="5688" cy="302"/>
          </a:xfrm>
        </p:grpSpPr>
        <p:grpSp>
          <p:nvGrpSpPr>
            <p:cNvPr id="62498" name="Group 34"/>
            <p:cNvGrpSpPr>
              <a:grpSpLocks/>
            </p:cNvGrpSpPr>
            <p:nvPr/>
          </p:nvGrpSpPr>
          <p:grpSpPr bwMode="auto">
            <a:xfrm>
              <a:off x="24" y="3279"/>
              <a:ext cx="5688" cy="302"/>
              <a:chOff x="24" y="3279"/>
              <a:chExt cx="5688" cy="302"/>
            </a:xfrm>
          </p:grpSpPr>
          <p:grpSp>
            <p:nvGrpSpPr>
              <p:cNvPr id="62499" name="Group 35"/>
              <p:cNvGrpSpPr>
                <a:grpSpLocks/>
              </p:cNvGrpSpPr>
              <p:nvPr/>
            </p:nvGrpSpPr>
            <p:grpSpPr bwMode="auto">
              <a:xfrm>
                <a:off x="24" y="3285"/>
                <a:ext cx="1620" cy="296"/>
                <a:chOff x="480" y="2640"/>
                <a:chExt cx="1824" cy="336"/>
              </a:xfrm>
            </p:grpSpPr>
            <p:sp>
              <p:nvSpPr>
                <p:cNvPr id="62500" name="Line 36"/>
                <p:cNvSpPr>
                  <a:spLocks noChangeShapeType="1"/>
                </p:cNvSpPr>
                <p:nvPr/>
              </p:nvSpPr>
              <p:spPr bwMode="auto">
                <a:xfrm>
                  <a:off x="480" y="297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01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1152" y="2640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02" name="Line 38"/>
                <p:cNvSpPr>
                  <a:spLocks noChangeShapeType="1"/>
                </p:cNvSpPr>
                <p:nvPr/>
              </p:nvSpPr>
              <p:spPr bwMode="auto">
                <a:xfrm>
                  <a:off x="1152" y="264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03" name="Line 39"/>
                <p:cNvSpPr>
                  <a:spLocks noChangeShapeType="1"/>
                </p:cNvSpPr>
                <p:nvPr/>
              </p:nvSpPr>
              <p:spPr bwMode="auto">
                <a:xfrm>
                  <a:off x="1248" y="2640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04" name="Line 40"/>
                <p:cNvSpPr>
                  <a:spLocks noChangeShapeType="1"/>
                </p:cNvSpPr>
                <p:nvPr/>
              </p:nvSpPr>
              <p:spPr bwMode="auto">
                <a:xfrm>
                  <a:off x="864" y="297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05" name="Line 41"/>
                <p:cNvSpPr>
                  <a:spLocks noChangeShapeType="1"/>
                </p:cNvSpPr>
                <p:nvPr/>
              </p:nvSpPr>
              <p:spPr bwMode="auto">
                <a:xfrm>
                  <a:off x="1248" y="297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06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768" y="2640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07" name="Line 43"/>
                <p:cNvSpPr>
                  <a:spLocks noChangeShapeType="1"/>
                </p:cNvSpPr>
                <p:nvPr/>
              </p:nvSpPr>
              <p:spPr bwMode="auto">
                <a:xfrm>
                  <a:off x="768" y="264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08" name="Line 44"/>
                <p:cNvSpPr>
                  <a:spLocks noChangeShapeType="1"/>
                </p:cNvSpPr>
                <p:nvPr/>
              </p:nvSpPr>
              <p:spPr bwMode="auto">
                <a:xfrm>
                  <a:off x="864" y="2640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09" name="Line 45"/>
                <p:cNvSpPr>
                  <a:spLocks noChangeShapeType="1"/>
                </p:cNvSpPr>
                <p:nvPr/>
              </p:nvSpPr>
              <p:spPr bwMode="auto">
                <a:xfrm>
                  <a:off x="1920" y="29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10" name="Line 46"/>
                <p:cNvSpPr>
                  <a:spLocks noChangeShapeType="1"/>
                </p:cNvSpPr>
                <p:nvPr/>
              </p:nvSpPr>
              <p:spPr bwMode="auto">
                <a:xfrm>
                  <a:off x="1536" y="29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11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1536" y="2928"/>
                  <a:ext cx="0" cy="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12" name="Line 48"/>
                <p:cNvSpPr>
                  <a:spLocks noChangeShapeType="1"/>
                </p:cNvSpPr>
                <p:nvPr/>
              </p:nvSpPr>
              <p:spPr bwMode="auto">
                <a:xfrm>
                  <a:off x="1632" y="297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13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1632" y="2928"/>
                  <a:ext cx="0" cy="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14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1920" y="2928"/>
                  <a:ext cx="0" cy="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15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2016" y="2928"/>
                  <a:ext cx="0" cy="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16" name="Line 52"/>
                <p:cNvSpPr>
                  <a:spLocks noChangeShapeType="1"/>
                </p:cNvSpPr>
                <p:nvPr/>
              </p:nvSpPr>
              <p:spPr bwMode="auto">
                <a:xfrm>
                  <a:off x="2016" y="297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517" name="Group 53"/>
              <p:cNvGrpSpPr>
                <a:grpSpLocks/>
              </p:cNvGrpSpPr>
              <p:nvPr/>
            </p:nvGrpSpPr>
            <p:grpSpPr bwMode="auto">
              <a:xfrm>
                <a:off x="1368" y="3282"/>
                <a:ext cx="1620" cy="296"/>
                <a:chOff x="480" y="2640"/>
                <a:chExt cx="1824" cy="336"/>
              </a:xfrm>
            </p:grpSpPr>
            <p:sp>
              <p:nvSpPr>
                <p:cNvPr id="62518" name="Line 54"/>
                <p:cNvSpPr>
                  <a:spLocks noChangeShapeType="1"/>
                </p:cNvSpPr>
                <p:nvPr/>
              </p:nvSpPr>
              <p:spPr bwMode="auto">
                <a:xfrm>
                  <a:off x="480" y="297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19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1152" y="2640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20" name="Line 56"/>
                <p:cNvSpPr>
                  <a:spLocks noChangeShapeType="1"/>
                </p:cNvSpPr>
                <p:nvPr/>
              </p:nvSpPr>
              <p:spPr bwMode="auto">
                <a:xfrm>
                  <a:off x="1152" y="264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21" name="Line 57"/>
                <p:cNvSpPr>
                  <a:spLocks noChangeShapeType="1"/>
                </p:cNvSpPr>
                <p:nvPr/>
              </p:nvSpPr>
              <p:spPr bwMode="auto">
                <a:xfrm>
                  <a:off x="1248" y="2640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22" name="Line 58"/>
                <p:cNvSpPr>
                  <a:spLocks noChangeShapeType="1"/>
                </p:cNvSpPr>
                <p:nvPr/>
              </p:nvSpPr>
              <p:spPr bwMode="auto">
                <a:xfrm>
                  <a:off x="864" y="297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23" name="Line 59"/>
                <p:cNvSpPr>
                  <a:spLocks noChangeShapeType="1"/>
                </p:cNvSpPr>
                <p:nvPr/>
              </p:nvSpPr>
              <p:spPr bwMode="auto">
                <a:xfrm>
                  <a:off x="1248" y="297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24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768" y="2640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25" name="Line 61"/>
                <p:cNvSpPr>
                  <a:spLocks noChangeShapeType="1"/>
                </p:cNvSpPr>
                <p:nvPr/>
              </p:nvSpPr>
              <p:spPr bwMode="auto">
                <a:xfrm>
                  <a:off x="768" y="264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26" name="Line 62"/>
                <p:cNvSpPr>
                  <a:spLocks noChangeShapeType="1"/>
                </p:cNvSpPr>
                <p:nvPr/>
              </p:nvSpPr>
              <p:spPr bwMode="auto">
                <a:xfrm>
                  <a:off x="864" y="2640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27" name="Line 63"/>
                <p:cNvSpPr>
                  <a:spLocks noChangeShapeType="1"/>
                </p:cNvSpPr>
                <p:nvPr/>
              </p:nvSpPr>
              <p:spPr bwMode="auto">
                <a:xfrm>
                  <a:off x="1920" y="29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28" name="Line 64"/>
                <p:cNvSpPr>
                  <a:spLocks noChangeShapeType="1"/>
                </p:cNvSpPr>
                <p:nvPr/>
              </p:nvSpPr>
              <p:spPr bwMode="auto">
                <a:xfrm>
                  <a:off x="1536" y="29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29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1536" y="2928"/>
                  <a:ext cx="0" cy="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30" name="Line 66"/>
                <p:cNvSpPr>
                  <a:spLocks noChangeShapeType="1"/>
                </p:cNvSpPr>
                <p:nvPr/>
              </p:nvSpPr>
              <p:spPr bwMode="auto">
                <a:xfrm>
                  <a:off x="1632" y="297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31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1632" y="2928"/>
                  <a:ext cx="0" cy="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32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1920" y="2928"/>
                  <a:ext cx="0" cy="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33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2016" y="2928"/>
                  <a:ext cx="0" cy="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34" name="Line 70"/>
                <p:cNvSpPr>
                  <a:spLocks noChangeShapeType="1"/>
                </p:cNvSpPr>
                <p:nvPr/>
              </p:nvSpPr>
              <p:spPr bwMode="auto">
                <a:xfrm>
                  <a:off x="2016" y="297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535" name="Group 71"/>
              <p:cNvGrpSpPr>
                <a:grpSpLocks/>
              </p:cNvGrpSpPr>
              <p:nvPr/>
            </p:nvGrpSpPr>
            <p:grpSpPr bwMode="auto">
              <a:xfrm>
                <a:off x="2733" y="3279"/>
                <a:ext cx="1620" cy="296"/>
                <a:chOff x="480" y="2640"/>
                <a:chExt cx="1824" cy="336"/>
              </a:xfrm>
            </p:grpSpPr>
            <p:sp>
              <p:nvSpPr>
                <p:cNvPr id="62536" name="Line 72"/>
                <p:cNvSpPr>
                  <a:spLocks noChangeShapeType="1"/>
                </p:cNvSpPr>
                <p:nvPr/>
              </p:nvSpPr>
              <p:spPr bwMode="auto">
                <a:xfrm>
                  <a:off x="480" y="297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37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1152" y="2640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38" name="Line 74"/>
                <p:cNvSpPr>
                  <a:spLocks noChangeShapeType="1"/>
                </p:cNvSpPr>
                <p:nvPr/>
              </p:nvSpPr>
              <p:spPr bwMode="auto">
                <a:xfrm>
                  <a:off x="1152" y="264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39" name="Line 75"/>
                <p:cNvSpPr>
                  <a:spLocks noChangeShapeType="1"/>
                </p:cNvSpPr>
                <p:nvPr/>
              </p:nvSpPr>
              <p:spPr bwMode="auto">
                <a:xfrm>
                  <a:off x="1248" y="2640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40" name="Line 76"/>
                <p:cNvSpPr>
                  <a:spLocks noChangeShapeType="1"/>
                </p:cNvSpPr>
                <p:nvPr/>
              </p:nvSpPr>
              <p:spPr bwMode="auto">
                <a:xfrm>
                  <a:off x="864" y="297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41" name="Line 77"/>
                <p:cNvSpPr>
                  <a:spLocks noChangeShapeType="1"/>
                </p:cNvSpPr>
                <p:nvPr/>
              </p:nvSpPr>
              <p:spPr bwMode="auto">
                <a:xfrm>
                  <a:off x="1248" y="297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42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768" y="2640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43" name="Line 79"/>
                <p:cNvSpPr>
                  <a:spLocks noChangeShapeType="1"/>
                </p:cNvSpPr>
                <p:nvPr/>
              </p:nvSpPr>
              <p:spPr bwMode="auto">
                <a:xfrm>
                  <a:off x="768" y="264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44" name="Line 80"/>
                <p:cNvSpPr>
                  <a:spLocks noChangeShapeType="1"/>
                </p:cNvSpPr>
                <p:nvPr/>
              </p:nvSpPr>
              <p:spPr bwMode="auto">
                <a:xfrm>
                  <a:off x="864" y="2640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45" name="Line 81"/>
                <p:cNvSpPr>
                  <a:spLocks noChangeShapeType="1"/>
                </p:cNvSpPr>
                <p:nvPr/>
              </p:nvSpPr>
              <p:spPr bwMode="auto">
                <a:xfrm>
                  <a:off x="1920" y="29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46" name="Line 82"/>
                <p:cNvSpPr>
                  <a:spLocks noChangeShapeType="1"/>
                </p:cNvSpPr>
                <p:nvPr/>
              </p:nvSpPr>
              <p:spPr bwMode="auto">
                <a:xfrm>
                  <a:off x="1536" y="29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47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1536" y="2928"/>
                  <a:ext cx="0" cy="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48" name="Line 84"/>
                <p:cNvSpPr>
                  <a:spLocks noChangeShapeType="1"/>
                </p:cNvSpPr>
                <p:nvPr/>
              </p:nvSpPr>
              <p:spPr bwMode="auto">
                <a:xfrm>
                  <a:off x="1632" y="297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49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1632" y="2928"/>
                  <a:ext cx="0" cy="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50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1920" y="2928"/>
                  <a:ext cx="0" cy="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51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2016" y="2928"/>
                  <a:ext cx="0" cy="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52" name="Line 88"/>
                <p:cNvSpPr>
                  <a:spLocks noChangeShapeType="1"/>
                </p:cNvSpPr>
                <p:nvPr/>
              </p:nvSpPr>
              <p:spPr bwMode="auto">
                <a:xfrm>
                  <a:off x="2016" y="297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553" name="Group 89"/>
              <p:cNvGrpSpPr>
                <a:grpSpLocks/>
              </p:cNvGrpSpPr>
              <p:nvPr/>
            </p:nvGrpSpPr>
            <p:grpSpPr bwMode="auto">
              <a:xfrm>
                <a:off x="4092" y="3282"/>
                <a:ext cx="1620" cy="296"/>
                <a:chOff x="480" y="2640"/>
                <a:chExt cx="1824" cy="336"/>
              </a:xfrm>
            </p:grpSpPr>
            <p:sp>
              <p:nvSpPr>
                <p:cNvPr id="62554" name="Line 90"/>
                <p:cNvSpPr>
                  <a:spLocks noChangeShapeType="1"/>
                </p:cNvSpPr>
                <p:nvPr/>
              </p:nvSpPr>
              <p:spPr bwMode="auto">
                <a:xfrm>
                  <a:off x="480" y="297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55" name="Line 91"/>
                <p:cNvSpPr>
                  <a:spLocks noChangeShapeType="1"/>
                </p:cNvSpPr>
                <p:nvPr/>
              </p:nvSpPr>
              <p:spPr bwMode="auto">
                <a:xfrm flipV="1">
                  <a:off x="1152" y="2640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56" name="Line 92"/>
                <p:cNvSpPr>
                  <a:spLocks noChangeShapeType="1"/>
                </p:cNvSpPr>
                <p:nvPr/>
              </p:nvSpPr>
              <p:spPr bwMode="auto">
                <a:xfrm>
                  <a:off x="1152" y="264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57" name="Line 93"/>
                <p:cNvSpPr>
                  <a:spLocks noChangeShapeType="1"/>
                </p:cNvSpPr>
                <p:nvPr/>
              </p:nvSpPr>
              <p:spPr bwMode="auto">
                <a:xfrm>
                  <a:off x="1248" y="2640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58" name="Line 94"/>
                <p:cNvSpPr>
                  <a:spLocks noChangeShapeType="1"/>
                </p:cNvSpPr>
                <p:nvPr/>
              </p:nvSpPr>
              <p:spPr bwMode="auto">
                <a:xfrm>
                  <a:off x="864" y="297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59" name="Line 95"/>
                <p:cNvSpPr>
                  <a:spLocks noChangeShapeType="1"/>
                </p:cNvSpPr>
                <p:nvPr/>
              </p:nvSpPr>
              <p:spPr bwMode="auto">
                <a:xfrm>
                  <a:off x="1248" y="297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60" name="Line 96"/>
                <p:cNvSpPr>
                  <a:spLocks noChangeShapeType="1"/>
                </p:cNvSpPr>
                <p:nvPr/>
              </p:nvSpPr>
              <p:spPr bwMode="auto">
                <a:xfrm flipV="1">
                  <a:off x="768" y="2640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61" name="Line 97"/>
                <p:cNvSpPr>
                  <a:spLocks noChangeShapeType="1"/>
                </p:cNvSpPr>
                <p:nvPr/>
              </p:nvSpPr>
              <p:spPr bwMode="auto">
                <a:xfrm>
                  <a:off x="768" y="264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62" name="Line 98"/>
                <p:cNvSpPr>
                  <a:spLocks noChangeShapeType="1"/>
                </p:cNvSpPr>
                <p:nvPr/>
              </p:nvSpPr>
              <p:spPr bwMode="auto">
                <a:xfrm>
                  <a:off x="864" y="2640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63" name="Line 99"/>
                <p:cNvSpPr>
                  <a:spLocks noChangeShapeType="1"/>
                </p:cNvSpPr>
                <p:nvPr/>
              </p:nvSpPr>
              <p:spPr bwMode="auto">
                <a:xfrm>
                  <a:off x="1920" y="29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64" name="Line 100"/>
                <p:cNvSpPr>
                  <a:spLocks noChangeShapeType="1"/>
                </p:cNvSpPr>
                <p:nvPr/>
              </p:nvSpPr>
              <p:spPr bwMode="auto">
                <a:xfrm>
                  <a:off x="1536" y="29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65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1536" y="2928"/>
                  <a:ext cx="0" cy="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66" name="Line 102"/>
                <p:cNvSpPr>
                  <a:spLocks noChangeShapeType="1"/>
                </p:cNvSpPr>
                <p:nvPr/>
              </p:nvSpPr>
              <p:spPr bwMode="auto">
                <a:xfrm>
                  <a:off x="1632" y="297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67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1632" y="2928"/>
                  <a:ext cx="0" cy="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68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1920" y="2928"/>
                  <a:ext cx="0" cy="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69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2016" y="2928"/>
                  <a:ext cx="0" cy="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70" name="Line 106"/>
                <p:cNvSpPr>
                  <a:spLocks noChangeShapeType="1"/>
                </p:cNvSpPr>
                <p:nvPr/>
              </p:nvSpPr>
              <p:spPr bwMode="auto">
                <a:xfrm>
                  <a:off x="2016" y="297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2571" name="Text Box 107"/>
            <p:cNvSpPr txBox="1">
              <a:spLocks noChangeArrowheads="1"/>
            </p:cNvSpPr>
            <p:nvPr/>
          </p:nvSpPr>
          <p:spPr bwMode="auto">
            <a:xfrm>
              <a:off x="758" y="3284"/>
              <a:ext cx="6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Tahoma" pitchFamily="34" charset="0"/>
                </a:rPr>
                <a:t>Intensity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2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51" name="Rectangle 4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for all samples</a:t>
            </a:r>
          </a:p>
          <a:p>
            <a:pPr lvl="1"/>
            <a:r>
              <a:rPr lang="en-US" dirty="0"/>
              <a:t>Speeds up scanning</a:t>
            </a:r>
          </a:p>
          <a:p>
            <a:r>
              <a:rPr lang="en-US" dirty="0"/>
              <a:t>Signal averaging</a:t>
            </a:r>
          </a:p>
          <a:p>
            <a:pPr lvl="1"/>
            <a:r>
              <a:rPr lang="en-US" dirty="0"/>
              <a:t>Multiple intensities/rev</a:t>
            </a:r>
          </a:p>
          <a:p>
            <a:pPr lvl="1"/>
            <a:r>
              <a:rPr lang="en-US" dirty="0"/>
              <a:t>Multiple revolutions</a:t>
            </a:r>
          </a:p>
        </p:txBody>
      </p:sp>
      <p:sp>
        <p:nvSpPr>
          <p:cNvPr id="145450" name="Rectangle 4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Data averaging </a:t>
            </a:r>
            <a:br>
              <a:rPr lang="en-US"/>
            </a:br>
            <a:r>
              <a:rPr lang="en-US" sz="3400"/>
              <a:t>Multiple rotations and multiple intensities</a:t>
            </a:r>
          </a:p>
        </p:txBody>
      </p:sp>
      <p:grpSp>
        <p:nvGrpSpPr>
          <p:cNvPr id="145412" name="Group 4"/>
          <p:cNvGrpSpPr>
            <a:grpSpLocks/>
          </p:cNvGrpSpPr>
          <p:nvPr/>
        </p:nvGrpSpPr>
        <p:grpSpPr bwMode="auto">
          <a:xfrm>
            <a:off x="762000" y="4572000"/>
            <a:ext cx="2286000" cy="1295400"/>
            <a:chOff x="336" y="3360"/>
            <a:chExt cx="1440" cy="816"/>
          </a:xfrm>
        </p:grpSpPr>
        <p:grpSp>
          <p:nvGrpSpPr>
            <p:cNvPr id="145413" name="Group 5"/>
            <p:cNvGrpSpPr>
              <a:grpSpLocks/>
            </p:cNvGrpSpPr>
            <p:nvPr/>
          </p:nvGrpSpPr>
          <p:grpSpPr bwMode="auto">
            <a:xfrm>
              <a:off x="336" y="3888"/>
              <a:ext cx="1440" cy="288"/>
              <a:chOff x="336" y="3552"/>
              <a:chExt cx="1440" cy="288"/>
            </a:xfrm>
          </p:grpSpPr>
          <p:sp>
            <p:nvSpPr>
              <p:cNvPr id="145414" name="Line 6"/>
              <p:cNvSpPr>
                <a:spLocks noChangeShapeType="1"/>
              </p:cNvSpPr>
              <p:nvPr/>
            </p:nvSpPr>
            <p:spPr bwMode="auto">
              <a:xfrm>
                <a:off x="336" y="3840"/>
                <a:ext cx="576" cy="0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15" name="Line 7"/>
              <p:cNvSpPr>
                <a:spLocks noChangeShapeType="1"/>
              </p:cNvSpPr>
              <p:nvPr/>
            </p:nvSpPr>
            <p:spPr bwMode="auto">
              <a:xfrm flipV="1">
                <a:off x="912" y="3552"/>
                <a:ext cx="0" cy="288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16" name="Line 8"/>
              <p:cNvSpPr>
                <a:spLocks noChangeShapeType="1"/>
              </p:cNvSpPr>
              <p:nvPr/>
            </p:nvSpPr>
            <p:spPr bwMode="auto">
              <a:xfrm>
                <a:off x="912" y="3552"/>
                <a:ext cx="288" cy="0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17" name="Line 9"/>
              <p:cNvSpPr>
                <a:spLocks noChangeShapeType="1"/>
              </p:cNvSpPr>
              <p:nvPr/>
            </p:nvSpPr>
            <p:spPr bwMode="auto">
              <a:xfrm>
                <a:off x="1200" y="3552"/>
                <a:ext cx="0" cy="288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18" name="Line 10"/>
              <p:cNvSpPr>
                <a:spLocks noChangeShapeType="1"/>
              </p:cNvSpPr>
              <p:nvPr/>
            </p:nvSpPr>
            <p:spPr bwMode="auto">
              <a:xfrm>
                <a:off x="1200" y="3840"/>
                <a:ext cx="576" cy="0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5419" name="Line 11"/>
            <p:cNvSpPr>
              <a:spLocks noChangeShapeType="1"/>
            </p:cNvSpPr>
            <p:nvPr/>
          </p:nvSpPr>
          <p:spPr bwMode="auto">
            <a:xfrm flipH="1" flipV="1">
              <a:off x="624" y="3408"/>
              <a:ext cx="336" cy="43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0" name="Line 12"/>
            <p:cNvSpPr>
              <a:spLocks noChangeShapeType="1"/>
            </p:cNvSpPr>
            <p:nvPr/>
          </p:nvSpPr>
          <p:spPr bwMode="auto">
            <a:xfrm flipV="1">
              <a:off x="1143" y="3408"/>
              <a:ext cx="393" cy="43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1" name="Line 13"/>
            <p:cNvSpPr>
              <a:spLocks noChangeShapeType="1"/>
            </p:cNvSpPr>
            <p:nvPr/>
          </p:nvSpPr>
          <p:spPr bwMode="auto">
            <a:xfrm>
              <a:off x="624" y="3360"/>
              <a:ext cx="91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5422" name="Group 14"/>
          <p:cNvGrpSpPr>
            <a:grpSpLocks/>
          </p:cNvGrpSpPr>
          <p:nvPr/>
        </p:nvGrpSpPr>
        <p:grpSpPr bwMode="auto">
          <a:xfrm>
            <a:off x="3352800" y="4572000"/>
            <a:ext cx="2286000" cy="1295400"/>
            <a:chOff x="336" y="3360"/>
            <a:chExt cx="1440" cy="816"/>
          </a:xfrm>
        </p:grpSpPr>
        <p:grpSp>
          <p:nvGrpSpPr>
            <p:cNvPr id="145423" name="Group 15"/>
            <p:cNvGrpSpPr>
              <a:grpSpLocks/>
            </p:cNvGrpSpPr>
            <p:nvPr/>
          </p:nvGrpSpPr>
          <p:grpSpPr bwMode="auto">
            <a:xfrm>
              <a:off x="336" y="3888"/>
              <a:ext cx="1440" cy="288"/>
              <a:chOff x="336" y="3552"/>
              <a:chExt cx="1440" cy="288"/>
            </a:xfrm>
          </p:grpSpPr>
          <p:sp>
            <p:nvSpPr>
              <p:cNvPr id="145424" name="Line 16"/>
              <p:cNvSpPr>
                <a:spLocks noChangeShapeType="1"/>
              </p:cNvSpPr>
              <p:nvPr/>
            </p:nvSpPr>
            <p:spPr bwMode="auto">
              <a:xfrm>
                <a:off x="336" y="3840"/>
                <a:ext cx="576" cy="0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25" name="Line 17"/>
              <p:cNvSpPr>
                <a:spLocks noChangeShapeType="1"/>
              </p:cNvSpPr>
              <p:nvPr/>
            </p:nvSpPr>
            <p:spPr bwMode="auto">
              <a:xfrm flipV="1">
                <a:off x="912" y="3552"/>
                <a:ext cx="0" cy="288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26" name="Line 18"/>
              <p:cNvSpPr>
                <a:spLocks noChangeShapeType="1"/>
              </p:cNvSpPr>
              <p:nvPr/>
            </p:nvSpPr>
            <p:spPr bwMode="auto">
              <a:xfrm>
                <a:off x="912" y="3552"/>
                <a:ext cx="288" cy="0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27" name="Line 19"/>
              <p:cNvSpPr>
                <a:spLocks noChangeShapeType="1"/>
              </p:cNvSpPr>
              <p:nvPr/>
            </p:nvSpPr>
            <p:spPr bwMode="auto">
              <a:xfrm>
                <a:off x="1200" y="3552"/>
                <a:ext cx="0" cy="288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28" name="Line 20"/>
              <p:cNvSpPr>
                <a:spLocks noChangeShapeType="1"/>
              </p:cNvSpPr>
              <p:nvPr/>
            </p:nvSpPr>
            <p:spPr bwMode="auto">
              <a:xfrm>
                <a:off x="1200" y="3840"/>
                <a:ext cx="576" cy="0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5429" name="Line 21"/>
            <p:cNvSpPr>
              <a:spLocks noChangeShapeType="1"/>
            </p:cNvSpPr>
            <p:nvPr/>
          </p:nvSpPr>
          <p:spPr bwMode="auto">
            <a:xfrm flipH="1" flipV="1">
              <a:off x="624" y="3408"/>
              <a:ext cx="336" cy="43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30" name="Line 22"/>
            <p:cNvSpPr>
              <a:spLocks noChangeShapeType="1"/>
            </p:cNvSpPr>
            <p:nvPr/>
          </p:nvSpPr>
          <p:spPr bwMode="auto">
            <a:xfrm flipV="1">
              <a:off x="1143" y="3408"/>
              <a:ext cx="393" cy="43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31" name="Line 23"/>
            <p:cNvSpPr>
              <a:spLocks noChangeShapeType="1"/>
            </p:cNvSpPr>
            <p:nvPr/>
          </p:nvSpPr>
          <p:spPr bwMode="auto">
            <a:xfrm>
              <a:off x="624" y="3360"/>
              <a:ext cx="91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5432" name="Group 24"/>
          <p:cNvGrpSpPr>
            <a:grpSpLocks/>
          </p:cNvGrpSpPr>
          <p:nvPr/>
        </p:nvGrpSpPr>
        <p:grpSpPr bwMode="auto">
          <a:xfrm>
            <a:off x="5943600" y="4572000"/>
            <a:ext cx="2286000" cy="1295400"/>
            <a:chOff x="336" y="3360"/>
            <a:chExt cx="1440" cy="816"/>
          </a:xfrm>
        </p:grpSpPr>
        <p:grpSp>
          <p:nvGrpSpPr>
            <p:cNvPr id="145433" name="Group 25"/>
            <p:cNvGrpSpPr>
              <a:grpSpLocks/>
            </p:cNvGrpSpPr>
            <p:nvPr/>
          </p:nvGrpSpPr>
          <p:grpSpPr bwMode="auto">
            <a:xfrm>
              <a:off x="336" y="3888"/>
              <a:ext cx="1440" cy="288"/>
              <a:chOff x="336" y="3552"/>
              <a:chExt cx="1440" cy="288"/>
            </a:xfrm>
          </p:grpSpPr>
          <p:sp>
            <p:nvSpPr>
              <p:cNvPr id="145434" name="Line 26"/>
              <p:cNvSpPr>
                <a:spLocks noChangeShapeType="1"/>
              </p:cNvSpPr>
              <p:nvPr/>
            </p:nvSpPr>
            <p:spPr bwMode="auto">
              <a:xfrm>
                <a:off x="336" y="3840"/>
                <a:ext cx="576" cy="0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35" name="Line 27"/>
              <p:cNvSpPr>
                <a:spLocks noChangeShapeType="1"/>
              </p:cNvSpPr>
              <p:nvPr/>
            </p:nvSpPr>
            <p:spPr bwMode="auto">
              <a:xfrm flipV="1">
                <a:off x="912" y="3552"/>
                <a:ext cx="0" cy="288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36" name="Line 28"/>
              <p:cNvSpPr>
                <a:spLocks noChangeShapeType="1"/>
              </p:cNvSpPr>
              <p:nvPr/>
            </p:nvSpPr>
            <p:spPr bwMode="auto">
              <a:xfrm>
                <a:off x="912" y="3552"/>
                <a:ext cx="288" cy="0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37" name="Line 29"/>
              <p:cNvSpPr>
                <a:spLocks noChangeShapeType="1"/>
              </p:cNvSpPr>
              <p:nvPr/>
            </p:nvSpPr>
            <p:spPr bwMode="auto">
              <a:xfrm>
                <a:off x="1200" y="3552"/>
                <a:ext cx="0" cy="288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38" name="Line 30"/>
              <p:cNvSpPr>
                <a:spLocks noChangeShapeType="1"/>
              </p:cNvSpPr>
              <p:nvPr/>
            </p:nvSpPr>
            <p:spPr bwMode="auto">
              <a:xfrm>
                <a:off x="1200" y="3840"/>
                <a:ext cx="576" cy="0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5439" name="Line 31"/>
            <p:cNvSpPr>
              <a:spLocks noChangeShapeType="1"/>
            </p:cNvSpPr>
            <p:nvPr/>
          </p:nvSpPr>
          <p:spPr bwMode="auto">
            <a:xfrm flipH="1" flipV="1">
              <a:off x="624" y="3408"/>
              <a:ext cx="336" cy="43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0" name="Line 32"/>
            <p:cNvSpPr>
              <a:spLocks noChangeShapeType="1"/>
            </p:cNvSpPr>
            <p:nvPr/>
          </p:nvSpPr>
          <p:spPr bwMode="auto">
            <a:xfrm flipV="1">
              <a:off x="1143" y="3408"/>
              <a:ext cx="393" cy="43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1" name="Line 33"/>
            <p:cNvSpPr>
              <a:spLocks noChangeShapeType="1"/>
            </p:cNvSpPr>
            <p:nvPr/>
          </p:nvSpPr>
          <p:spPr bwMode="auto">
            <a:xfrm>
              <a:off x="624" y="3360"/>
              <a:ext cx="91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5442" name="Line 34"/>
          <p:cNvSpPr>
            <a:spLocks noChangeShapeType="1"/>
          </p:cNvSpPr>
          <p:nvPr/>
        </p:nvSpPr>
        <p:spPr bwMode="auto">
          <a:xfrm flipH="1">
            <a:off x="3048000" y="5505450"/>
            <a:ext cx="1524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43" name="Line 35"/>
          <p:cNvSpPr>
            <a:spLocks noChangeShapeType="1"/>
          </p:cNvSpPr>
          <p:nvPr/>
        </p:nvSpPr>
        <p:spPr bwMode="auto">
          <a:xfrm flipH="1">
            <a:off x="3171825" y="5505450"/>
            <a:ext cx="1524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44" name="Line 36"/>
          <p:cNvSpPr>
            <a:spLocks noChangeShapeType="1"/>
          </p:cNvSpPr>
          <p:nvPr/>
        </p:nvSpPr>
        <p:spPr bwMode="auto">
          <a:xfrm flipH="1">
            <a:off x="5653088" y="5500688"/>
            <a:ext cx="1524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45" name="Line 37"/>
          <p:cNvSpPr>
            <a:spLocks noChangeShapeType="1"/>
          </p:cNvSpPr>
          <p:nvPr/>
        </p:nvSpPr>
        <p:spPr bwMode="auto">
          <a:xfrm flipH="1">
            <a:off x="5776913" y="5500688"/>
            <a:ext cx="1524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46" name="Text Box 38"/>
          <p:cNvSpPr txBox="1">
            <a:spLocks noChangeArrowheads="1"/>
          </p:cNvSpPr>
          <p:nvPr/>
        </p:nvSpPr>
        <p:spPr bwMode="auto">
          <a:xfrm>
            <a:off x="1747838" y="5441950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Tahoma" pitchFamily="34" charset="0"/>
              </a:rPr>
              <a:t>1</a:t>
            </a:r>
          </a:p>
        </p:txBody>
      </p:sp>
      <p:sp>
        <p:nvSpPr>
          <p:cNvPr id="145447" name="Text Box 39"/>
          <p:cNvSpPr txBox="1">
            <a:spLocks noChangeArrowheads="1"/>
          </p:cNvSpPr>
          <p:nvPr/>
        </p:nvSpPr>
        <p:spPr bwMode="auto">
          <a:xfrm>
            <a:off x="4338638" y="5441950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Tahoma" pitchFamily="34" charset="0"/>
              </a:rPr>
              <a:t>2</a:t>
            </a:r>
          </a:p>
        </p:txBody>
      </p:sp>
      <p:sp>
        <p:nvSpPr>
          <p:cNvPr id="145448" name="Text Box 40"/>
          <p:cNvSpPr txBox="1">
            <a:spLocks noChangeArrowheads="1"/>
          </p:cNvSpPr>
          <p:nvPr/>
        </p:nvSpPr>
        <p:spPr bwMode="auto">
          <a:xfrm>
            <a:off x="6929438" y="5441950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Tahoma" pitchFamily="34" charset="0"/>
              </a:rPr>
              <a:t>3</a:t>
            </a:r>
          </a:p>
        </p:txBody>
      </p:sp>
      <p:pic>
        <p:nvPicPr>
          <p:cNvPr id="145449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26848"/>
          <a:stretch>
            <a:fillRect/>
          </a:stretch>
        </p:blipFill>
        <p:spPr bwMode="auto">
          <a:xfrm>
            <a:off x="5429250" y="1628775"/>
            <a:ext cx="2741613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07" name="Rectangle 2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Data Collection</a:t>
            </a:r>
            <a:br>
              <a:rPr lang="en-US" sz="4000"/>
            </a:br>
            <a:r>
              <a:rPr lang="en-US" sz="2800"/>
              <a:t>One radius, several rotations</a:t>
            </a:r>
          </a:p>
        </p:txBody>
      </p:sp>
      <p:sp>
        <p:nvSpPr>
          <p:cNvPr id="267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C7DA8D8A-2733-4F97-9141-05DBE9729027}" type="slidenum">
              <a:rPr lang="en-US"/>
              <a:pPr/>
              <a:t>27</a:t>
            </a:fld>
            <a:endParaRPr lang="en-US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2590800" y="2286000"/>
            <a:ext cx="776288" cy="995363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>
                <a:solidFill>
                  <a:schemeClr val="bg1"/>
                </a:solidFill>
              </a:rPr>
              <a:t>FDS</a:t>
            </a:r>
          </a:p>
        </p:txBody>
      </p:sp>
      <p:grpSp>
        <p:nvGrpSpPr>
          <p:cNvPr id="41990" name="Group 6"/>
          <p:cNvGrpSpPr>
            <a:grpSpLocks/>
          </p:cNvGrpSpPr>
          <p:nvPr/>
        </p:nvGrpSpPr>
        <p:grpSpPr bwMode="auto">
          <a:xfrm>
            <a:off x="5562600" y="4648200"/>
            <a:ext cx="2565400" cy="417513"/>
            <a:chOff x="3504" y="3024"/>
            <a:chExt cx="1616" cy="263"/>
          </a:xfrm>
        </p:grpSpPr>
        <p:sp>
          <p:nvSpPr>
            <p:cNvPr id="41991" name="Line 7"/>
            <p:cNvSpPr>
              <a:spLocks noChangeShapeType="1"/>
            </p:cNvSpPr>
            <p:nvPr/>
          </p:nvSpPr>
          <p:spPr bwMode="auto">
            <a:xfrm>
              <a:off x="3504" y="3284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2" name="Line 8"/>
            <p:cNvSpPr>
              <a:spLocks noChangeShapeType="1"/>
            </p:cNvSpPr>
            <p:nvPr/>
          </p:nvSpPr>
          <p:spPr bwMode="auto">
            <a:xfrm>
              <a:off x="3838" y="3286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3" name="Line 9"/>
            <p:cNvSpPr>
              <a:spLocks noChangeShapeType="1"/>
            </p:cNvSpPr>
            <p:nvPr/>
          </p:nvSpPr>
          <p:spPr bwMode="auto">
            <a:xfrm>
              <a:off x="4182" y="3286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4" name="Line 10"/>
            <p:cNvSpPr>
              <a:spLocks noChangeShapeType="1"/>
            </p:cNvSpPr>
            <p:nvPr/>
          </p:nvSpPr>
          <p:spPr bwMode="auto">
            <a:xfrm>
              <a:off x="4778" y="3244"/>
              <a:ext cx="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5" name="Line 11"/>
            <p:cNvSpPr>
              <a:spLocks noChangeShapeType="1"/>
            </p:cNvSpPr>
            <p:nvPr/>
          </p:nvSpPr>
          <p:spPr bwMode="auto">
            <a:xfrm>
              <a:off x="4438" y="3244"/>
              <a:ext cx="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6" name="Line 12"/>
            <p:cNvSpPr>
              <a:spLocks noChangeShapeType="1"/>
            </p:cNvSpPr>
            <p:nvPr/>
          </p:nvSpPr>
          <p:spPr bwMode="auto">
            <a:xfrm flipV="1">
              <a:off x="4438" y="3244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7" name="Line 13"/>
            <p:cNvSpPr>
              <a:spLocks noChangeShapeType="1"/>
            </p:cNvSpPr>
            <p:nvPr/>
          </p:nvSpPr>
          <p:spPr bwMode="auto">
            <a:xfrm>
              <a:off x="4522" y="3286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8" name="Line 14"/>
            <p:cNvSpPr>
              <a:spLocks noChangeShapeType="1"/>
            </p:cNvSpPr>
            <p:nvPr/>
          </p:nvSpPr>
          <p:spPr bwMode="auto">
            <a:xfrm flipV="1">
              <a:off x="4522" y="3244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9" name="Line 15"/>
            <p:cNvSpPr>
              <a:spLocks noChangeShapeType="1"/>
            </p:cNvSpPr>
            <p:nvPr/>
          </p:nvSpPr>
          <p:spPr bwMode="auto">
            <a:xfrm flipV="1">
              <a:off x="4778" y="3244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0" name="Line 16"/>
            <p:cNvSpPr>
              <a:spLocks noChangeShapeType="1"/>
            </p:cNvSpPr>
            <p:nvPr/>
          </p:nvSpPr>
          <p:spPr bwMode="auto">
            <a:xfrm flipV="1">
              <a:off x="4864" y="3244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1" name="Line 17"/>
            <p:cNvSpPr>
              <a:spLocks noChangeShapeType="1"/>
            </p:cNvSpPr>
            <p:nvPr/>
          </p:nvSpPr>
          <p:spPr bwMode="auto">
            <a:xfrm>
              <a:off x="4864" y="3286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2" name="Rectangle 18"/>
            <p:cNvSpPr>
              <a:spLocks noChangeArrowheads="1"/>
            </p:cNvSpPr>
            <p:nvPr/>
          </p:nvSpPr>
          <p:spPr bwMode="auto">
            <a:xfrm>
              <a:off x="3756" y="3024"/>
              <a:ext cx="84" cy="262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3" name="Rectangle 19"/>
            <p:cNvSpPr>
              <a:spLocks noChangeArrowheads="1"/>
            </p:cNvSpPr>
            <p:nvPr/>
          </p:nvSpPr>
          <p:spPr bwMode="auto">
            <a:xfrm>
              <a:off x="4090" y="3024"/>
              <a:ext cx="84" cy="262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004" name="Group 20"/>
          <p:cNvGrpSpPr>
            <a:grpSpLocks/>
          </p:cNvGrpSpPr>
          <p:nvPr/>
        </p:nvGrpSpPr>
        <p:grpSpPr bwMode="auto">
          <a:xfrm>
            <a:off x="5486400" y="4724400"/>
            <a:ext cx="2565400" cy="417513"/>
            <a:chOff x="3456" y="3072"/>
            <a:chExt cx="1616" cy="263"/>
          </a:xfrm>
        </p:grpSpPr>
        <p:sp>
          <p:nvSpPr>
            <p:cNvPr id="42005" name="Line 21"/>
            <p:cNvSpPr>
              <a:spLocks noChangeShapeType="1"/>
            </p:cNvSpPr>
            <p:nvPr/>
          </p:nvSpPr>
          <p:spPr bwMode="auto">
            <a:xfrm>
              <a:off x="3456" y="3332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6" name="Line 22"/>
            <p:cNvSpPr>
              <a:spLocks noChangeShapeType="1"/>
            </p:cNvSpPr>
            <p:nvPr/>
          </p:nvSpPr>
          <p:spPr bwMode="auto">
            <a:xfrm>
              <a:off x="3790" y="3334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7" name="Line 23"/>
            <p:cNvSpPr>
              <a:spLocks noChangeShapeType="1"/>
            </p:cNvSpPr>
            <p:nvPr/>
          </p:nvSpPr>
          <p:spPr bwMode="auto">
            <a:xfrm>
              <a:off x="4134" y="3334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8" name="Line 24"/>
            <p:cNvSpPr>
              <a:spLocks noChangeShapeType="1"/>
            </p:cNvSpPr>
            <p:nvPr/>
          </p:nvSpPr>
          <p:spPr bwMode="auto">
            <a:xfrm>
              <a:off x="4730" y="3292"/>
              <a:ext cx="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9" name="Line 25"/>
            <p:cNvSpPr>
              <a:spLocks noChangeShapeType="1"/>
            </p:cNvSpPr>
            <p:nvPr/>
          </p:nvSpPr>
          <p:spPr bwMode="auto">
            <a:xfrm>
              <a:off x="4390" y="3292"/>
              <a:ext cx="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0" name="Line 26"/>
            <p:cNvSpPr>
              <a:spLocks noChangeShapeType="1"/>
            </p:cNvSpPr>
            <p:nvPr/>
          </p:nvSpPr>
          <p:spPr bwMode="auto">
            <a:xfrm flipV="1">
              <a:off x="4390" y="3292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1" name="Line 27"/>
            <p:cNvSpPr>
              <a:spLocks noChangeShapeType="1"/>
            </p:cNvSpPr>
            <p:nvPr/>
          </p:nvSpPr>
          <p:spPr bwMode="auto">
            <a:xfrm>
              <a:off x="4474" y="3334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2" name="Line 28"/>
            <p:cNvSpPr>
              <a:spLocks noChangeShapeType="1"/>
            </p:cNvSpPr>
            <p:nvPr/>
          </p:nvSpPr>
          <p:spPr bwMode="auto">
            <a:xfrm flipV="1">
              <a:off x="4474" y="3292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3" name="Line 29"/>
            <p:cNvSpPr>
              <a:spLocks noChangeShapeType="1"/>
            </p:cNvSpPr>
            <p:nvPr/>
          </p:nvSpPr>
          <p:spPr bwMode="auto">
            <a:xfrm flipV="1">
              <a:off x="4730" y="3292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4" name="Line 30"/>
            <p:cNvSpPr>
              <a:spLocks noChangeShapeType="1"/>
            </p:cNvSpPr>
            <p:nvPr/>
          </p:nvSpPr>
          <p:spPr bwMode="auto">
            <a:xfrm flipV="1">
              <a:off x="4816" y="3292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5" name="Line 31"/>
            <p:cNvSpPr>
              <a:spLocks noChangeShapeType="1"/>
            </p:cNvSpPr>
            <p:nvPr/>
          </p:nvSpPr>
          <p:spPr bwMode="auto">
            <a:xfrm>
              <a:off x="4816" y="3334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6" name="Rectangle 32"/>
            <p:cNvSpPr>
              <a:spLocks noChangeArrowheads="1"/>
            </p:cNvSpPr>
            <p:nvPr/>
          </p:nvSpPr>
          <p:spPr bwMode="auto">
            <a:xfrm>
              <a:off x="3708" y="3072"/>
              <a:ext cx="84" cy="262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7" name="Rectangle 33"/>
            <p:cNvSpPr>
              <a:spLocks noChangeArrowheads="1"/>
            </p:cNvSpPr>
            <p:nvPr/>
          </p:nvSpPr>
          <p:spPr bwMode="auto">
            <a:xfrm>
              <a:off x="4042" y="3072"/>
              <a:ext cx="84" cy="262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018" name="Group 34"/>
          <p:cNvGrpSpPr>
            <a:grpSpLocks/>
          </p:cNvGrpSpPr>
          <p:nvPr/>
        </p:nvGrpSpPr>
        <p:grpSpPr bwMode="auto">
          <a:xfrm>
            <a:off x="5410200" y="4800600"/>
            <a:ext cx="2565400" cy="417513"/>
            <a:chOff x="3408" y="3120"/>
            <a:chExt cx="1616" cy="263"/>
          </a:xfrm>
        </p:grpSpPr>
        <p:sp>
          <p:nvSpPr>
            <p:cNvPr id="42019" name="Line 35"/>
            <p:cNvSpPr>
              <a:spLocks noChangeShapeType="1"/>
            </p:cNvSpPr>
            <p:nvPr/>
          </p:nvSpPr>
          <p:spPr bwMode="auto">
            <a:xfrm>
              <a:off x="3408" y="3380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0" name="Line 36"/>
            <p:cNvSpPr>
              <a:spLocks noChangeShapeType="1"/>
            </p:cNvSpPr>
            <p:nvPr/>
          </p:nvSpPr>
          <p:spPr bwMode="auto">
            <a:xfrm>
              <a:off x="3742" y="3382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1" name="Line 37"/>
            <p:cNvSpPr>
              <a:spLocks noChangeShapeType="1"/>
            </p:cNvSpPr>
            <p:nvPr/>
          </p:nvSpPr>
          <p:spPr bwMode="auto">
            <a:xfrm>
              <a:off x="4086" y="3382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2" name="Line 38"/>
            <p:cNvSpPr>
              <a:spLocks noChangeShapeType="1"/>
            </p:cNvSpPr>
            <p:nvPr/>
          </p:nvSpPr>
          <p:spPr bwMode="auto">
            <a:xfrm>
              <a:off x="4682" y="3340"/>
              <a:ext cx="8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3" name="Line 39"/>
            <p:cNvSpPr>
              <a:spLocks noChangeShapeType="1"/>
            </p:cNvSpPr>
            <p:nvPr/>
          </p:nvSpPr>
          <p:spPr bwMode="auto">
            <a:xfrm>
              <a:off x="4342" y="3340"/>
              <a:ext cx="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4" name="Line 40"/>
            <p:cNvSpPr>
              <a:spLocks noChangeShapeType="1"/>
            </p:cNvSpPr>
            <p:nvPr/>
          </p:nvSpPr>
          <p:spPr bwMode="auto">
            <a:xfrm flipV="1">
              <a:off x="4342" y="3340"/>
              <a:ext cx="1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5" name="Line 41"/>
            <p:cNvSpPr>
              <a:spLocks noChangeShapeType="1"/>
            </p:cNvSpPr>
            <p:nvPr/>
          </p:nvSpPr>
          <p:spPr bwMode="auto">
            <a:xfrm>
              <a:off x="4426" y="3382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6" name="Line 42"/>
            <p:cNvSpPr>
              <a:spLocks noChangeShapeType="1"/>
            </p:cNvSpPr>
            <p:nvPr/>
          </p:nvSpPr>
          <p:spPr bwMode="auto">
            <a:xfrm flipV="1">
              <a:off x="4426" y="3340"/>
              <a:ext cx="1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7" name="Line 43"/>
            <p:cNvSpPr>
              <a:spLocks noChangeShapeType="1"/>
            </p:cNvSpPr>
            <p:nvPr/>
          </p:nvSpPr>
          <p:spPr bwMode="auto">
            <a:xfrm flipV="1">
              <a:off x="4682" y="3340"/>
              <a:ext cx="1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8" name="Line 44"/>
            <p:cNvSpPr>
              <a:spLocks noChangeShapeType="1"/>
            </p:cNvSpPr>
            <p:nvPr/>
          </p:nvSpPr>
          <p:spPr bwMode="auto">
            <a:xfrm flipV="1">
              <a:off x="4768" y="3340"/>
              <a:ext cx="1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9" name="Line 45"/>
            <p:cNvSpPr>
              <a:spLocks noChangeShapeType="1"/>
            </p:cNvSpPr>
            <p:nvPr/>
          </p:nvSpPr>
          <p:spPr bwMode="auto">
            <a:xfrm>
              <a:off x="4768" y="3382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0" name="Rectangle 46"/>
            <p:cNvSpPr>
              <a:spLocks noChangeArrowheads="1"/>
            </p:cNvSpPr>
            <p:nvPr/>
          </p:nvSpPr>
          <p:spPr bwMode="auto">
            <a:xfrm>
              <a:off x="3660" y="3120"/>
              <a:ext cx="84" cy="262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1" name="Rectangle 47"/>
            <p:cNvSpPr>
              <a:spLocks noChangeArrowheads="1"/>
            </p:cNvSpPr>
            <p:nvPr/>
          </p:nvSpPr>
          <p:spPr bwMode="auto">
            <a:xfrm>
              <a:off x="3994" y="3120"/>
              <a:ext cx="84" cy="262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032" name="Group 48"/>
          <p:cNvGrpSpPr>
            <a:grpSpLocks/>
          </p:cNvGrpSpPr>
          <p:nvPr/>
        </p:nvGrpSpPr>
        <p:grpSpPr bwMode="auto">
          <a:xfrm>
            <a:off x="5334000" y="4876800"/>
            <a:ext cx="2565400" cy="417513"/>
            <a:chOff x="3360" y="3168"/>
            <a:chExt cx="1616" cy="263"/>
          </a:xfrm>
        </p:grpSpPr>
        <p:sp>
          <p:nvSpPr>
            <p:cNvPr id="42033" name="Line 49"/>
            <p:cNvSpPr>
              <a:spLocks noChangeShapeType="1"/>
            </p:cNvSpPr>
            <p:nvPr/>
          </p:nvSpPr>
          <p:spPr bwMode="auto">
            <a:xfrm>
              <a:off x="3360" y="3428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4" name="Line 50"/>
            <p:cNvSpPr>
              <a:spLocks noChangeShapeType="1"/>
            </p:cNvSpPr>
            <p:nvPr/>
          </p:nvSpPr>
          <p:spPr bwMode="auto">
            <a:xfrm>
              <a:off x="3694" y="3430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5" name="Line 51"/>
            <p:cNvSpPr>
              <a:spLocks noChangeShapeType="1"/>
            </p:cNvSpPr>
            <p:nvPr/>
          </p:nvSpPr>
          <p:spPr bwMode="auto">
            <a:xfrm>
              <a:off x="4038" y="3430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6" name="Line 52"/>
            <p:cNvSpPr>
              <a:spLocks noChangeShapeType="1"/>
            </p:cNvSpPr>
            <p:nvPr/>
          </p:nvSpPr>
          <p:spPr bwMode="auto">
            <a:xfrm>
              <a:off x="4634" y="3388"/>
              <a:ext cx="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7" name="Line 53"/>
            <p:cNvSpPr>
              <a:spLocks noChangeShapeType="1"/>
            </p:cNvSpPr>
            <p:nvPr/>
          </p:nvSpPr>
          <p:spPr bwMode="auto">
            <a:xfrm>
              <a:off x="4294" y="3388"/>
              <a:ext cx="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8" name="Line 54"/>
            <p:cNvSpPr>
              <a:spLocks noChangeShapeType="1"/>
            </p:cNvSpPr>
            <p:nvPr/>
          </p:nvSpPr>
          <p:spPr bwMode="auto">
            <a:xfrm flipV="1">
              <a:off x="4294" y="338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9" name="Line 55"/>
            <p:cNvSpPr>
              <a:spLocks noChangeShapeType="1"/>
            </p:cNvSpPr>
            <p:nvPr/>
          </p:nvSpPr>
          <p:spPr bwMode="auto">
            <a:xfrm>
              <a:off x="4378" y="3430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0" name="Line 56"/>
            <p:cNvSpPr>
              <a:spLocks noChangeShapeType="1"/>
            </p:cNvSpPr>
            <p:nvPr/>
          </p:nvSpPr>
          <p:spPr bwMode="auto">
            <a:xfrm flipV="1">
              <a:off x="4378" y="338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1" name="Line 57"/>
            <p:cNvSpPr>
              <a:spLocks noChangeShapeType="1"/>
            </p:cNvSpPr>
            <p:nvPr/>
          </p:nvSpPr>
          <p:spPr bwMode="auto">
            <a:xfrm flipV="1">
              <a:off x="4634" y="338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2" name="Line 58"/>
            <p:cNvSpPr>
              <a:spLocks noChangeShapeType="1"/>
            </p:cNvSpPr>
            <p:nvPr/>
          </p:nvSpPr>
          <p:spPr bwMode="auto">
            <a:xfrm flipV="1">
              <a:off x="4720" y="338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3" name="Line 59"/>
            <p:cNvSpPr>
              <a:spLocks noChangeShapeType="1"/>
            </p:cNvSpPr>
            <p:nvPr/>
          </p:nvSpPr>
          <p:spPr bwMode="auto">
            <a:xfrm>
              <a:off x="4720" y="3430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4" name="Rectangle 60"/>
            <p:cNvSpPr>
              <a:spLocks noChangeArrowheads="1"/>
            </p:cNvSpPr>
            <p:nvPr/>
          </p:nvSpPr>
          <p:spPr bwMode="auto">
            <a:xfrm>
              <a:off x="3612" y="3168"/>
              <a:ext cx="84" cy="262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5" name="Rectangle 61"/>
            <p:cNvSpPr>
              <a:spLocks noChangeArrowheads="1"/>
            </p:cNvSpPr>
            <p:nvPr/>
          </p:nvSpPr>
          <p:spPr bwMode="auto">
            <a:xfrm>
              <a:off x="3946" y="3168"/>
              <a:ext cx="84" cy="262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046" name="Group 62"/>
          <p:cNvGrpSpPr>
            <a:grpSpLocks/>
          </p:cNvGrpSpPr>
          <p:nvPr/>
        </p:nvGrpSpPr>
        <p:grpSpPr bwMode="auto">
          <a:xfrm>
            <a:off x="5257800" y="4953000"/>
            <a:ext cx="2565400" cy="417513"/>
            <a:chOff x="3312" y="3216"/>
            <a:chExt cx="1616" cy="263"/>
          </a:xfrm>
        </p:grpSpPr>
        <p:sp>
          <p:nvSpPr>
            <p:cNvPr id="42047" name="Line 63"/>
            <p:cNvSpPr>
              <a:spLocks noChangeShapeType="1"/>
            </p:cNvSpPr>
            <p:nvPr/>
          </p:nvSpPr>
          <p:spPr bwMode="auto">
            <a:xfrm>
              <a:off x="3312" y="3476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8" name="Line 64"/>
            <p:cNvSpPr>
              <a:spLocks noChangeShapeType="1"/>
            </p:cNvSpPr>
            <p:nvPr/>
          </p:nvSpPr>
          <p:spPr bwMode="auto">
            <a:xfrm>
              <a:off x="3646" y="3478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9" name="Line 65"/>
            <p:cNvSpPr>
              <a:spLocks noChangeShapeType="1"/>
            </p:cNvSpPr>
            <p:nvPr/>
          </p:nvSpPr>
          <p:spPr bwMode="auto">
            <a:xfrm>
              <a:off x="3990" y="3478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0" name="Line 66"/>
            <p:cNvSpPr>
              <a:spLocks noChangeShapeType="1"/>
            </p:cNvSpPr>
            <p:nvPr/>
          </p:nvSpPr>
          <p:spPr bwMode="auto">
            <a:xfrm>
              <a:off x="4586" y="3436"/>
              <a:ext cx="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1" name="Line 67"/>
            <p:cNvSpPr>
              <a:spLocks noChangeShapeType="1"/>
            </p:cNvSpPr>
            <p:nvPr/>
          </p:nvSpPr>
          <p:spPr bwMode="auto">
            <a:xfrm>
              <a:off x="4246" y="3436"/>
              <a:ext cx="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2" name="Line 68"/>
            <p:cNvSpPr>
              <a:spLocks noChangeShapeType="1"/>
            </p:cNvSpPr>
            <p:nvPr/>
          </p:nvSpPr>
          <p:spPr bwMode="auto">
            <a:xfrm flipV="1">
              <a:off x="4246" y="3436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3" name="Line 69"/>
            <p:cNvSpPr>
              <a:spLocks noChangeShapeType="1"/>
            </p:cNvSpPr>
            <p:nvPr/>
          </p:nvSpPr>
          <p:spPr bwMode="auto">
            <a:xfrm>
              <a:off x="4330" y="3478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4" name="Line 70"/>
            <p:cNvSpPr>
              <a:spLocks noChangeShapeType="1"/>
            </p:cNvSpPr>
            <p:nvPr/>
          </p:nvSpPr>
          <p:spPr bwMode="auto">
            <a:xfrm flipV="1">
              <a:off x="4330" y="3436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5" name="Line 71"/>
            <p:cNvSpPr>
              <a:spLocks noChangeShapeType="1"/>
            </p:cNvSpPr>
            <p:nvPr/>
          </p:nvSpPr>
          <p:spPr bwMode="auto">
            <a:xfrm flipV="1">
              <a:off x="4586" y="3436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6" name="Line 72"/>
            <p:cNvSpPr>
              <a:spLocks noChangeShapeType="1"/>
            </p:cNvSpPr>
            <p:nvPr/>
          </p:nvSpPr>
          <p:spPr bwMode="auto">
            <a:xfrm flipV="1">
              <a:off x="4672" y="3436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7" name="Line 73"/>
            <p:cNvSpPr>
              <a:spLocks noChangeShapeType="1"/>
            </p:cNvSpPr>
            <p:nvPr/>
          </p:nvSpPr>
          <p:spPr bwMode="auto">
            <a:xfrm>
              <a:off x="4672" y="3478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8" name="Rectangle 74"/>
            <p:cNvSpPr>
              <a:spLocks noChangeArrowheads="1"/>
            </p:cNvSpPr>
            <p:nvPr/>
          </p:nvSpPr>
          <p:spPr bwMode="auto">
            <a:xfrm>
              <a:off x="3564" y="3216"/>
              <a:ext cx="84" cy="262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9" name="Rectangle 75"/>
            <p:cNvSpPr>
              <a:spLocks noChangeArrowheads="1"/>
            </p:cNvSpPr>
            <p:nvPr/>
          </p:nvSpPr>
          <p:spPr bwMode="auto">
            <a:xfrm>
              <a:off x="3898" y="3216"/>
              <a:ext cx="84" cy="262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060" name="AutoShape 76"/>
          <p:cNvSpPr>
            <a:spLocks noChangeArrowheads="1"/>
          </p:cNvSpPr>
          <p:nvPr/>
        </p:nvSpPr>
        <p:spPr bwMode="auto">
          <a:xfrm rot="16200000">
            <a:off x="3425826" y="3759200"/>
            <a:ext cx="685800" cy="415925"/>
          </a:xfrm>
          <a:prstGeom prst="pentagon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2" name="Rectangle 78"/>
          <p:cNvSpPr>
            <a:spLocks noChangeArrowheads="1"/>
          </p:cNvSpPr>
          <p:nvPr/>
        </p:nvSpPr>
        <p:spPr bwMode="auto">
          <a:xfrm>
            <a:off x="1971675" y="3636963"/>
            <a:ext cx="1758950" cy="6731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2063" name="Rectangle 79"/>
          <p:cNvSpPr>
            <a:spLocks noChangeArrowheads="1"/>
          </p:cNvSpPr>
          <p:nvPr/>
        </p:nvSpPr>
        <p:spPr bwMode="auto">
          <a:xfrm>
            <a:off x="2716213" y="3502025"/>
            <a:ext cx="269875" cy="134938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4" name="Rectangle 80"/>
          <p:cNvSpPr>
            <a:spLocks noChangeArrowheads="1"/>
          </p:cNvSpPr>
          <p:nvPr/>
        </p:nvSpPr>
        <p:spPr bwMode="auto">
          <a:xfrm>
            <a:off x="2647950" y="3368675"/>
            <a:ext cx="406400" cy="13335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6" name="AutoShape 82"/>
          <p:cNvSpPr>
            <a:spLocks noChangeArrowheads="1"/>
          </p:cNvSpPr>
          <p:nvPr/>
        </p:nvSpPr>
        <p:spPr bwMode="auto">
          <a:xfrm>
            <a:off x="3121025" y="3351213"/>
            <a:ext cx="231775" cy="201612"/>
          </a:xfrm>
          <a:prstGeom prst="curvedLeftArrow">
            <a:avLst>
              <a:gd name="adj1" fmla="val 20000"/>
              <a:gd name="adj2" fmla="val 40000"/>
              <a:gd name="adj3" fmla="val 38320"/>
            </a:avLst>
          </a:prstGeom>
          <a:solidFill>
            <a:schemeClr val="folHlink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7" name="Oval 83"/>
          <p:cNvSpPr>
            <a:spLocks noChangeArrowheads="1"/>
          </p:cNvSpPr>
          <p:nvPr/>
        </p:nvSpPr>
        <p:spPr bwMode="auto">
          <a:xfrm>
            <a:off x="5489575" y="2517775"/>
            <a:ext cx="338138" cy="3365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8" name="Oval 84"/>
          <p:cNvSpPr>
            <a:spLocks noChangeArrowheads="1"/>
          </p:cNvSpPr>
          <p:nvPr/>
        </p:nvSpPr>
        <p:spPr bwMode="auto">
          <a:xfrm>
            <a:off x="4556125" y="2422525"/>
            <a:ext cx="2301875" cy="2149475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9" name="Oval 85"/>
          <p:cNvSpPr>
            <a:spLocks noChangeArrowheads="1"/>
          </p:cNvSpPr>
          <p:nvPr/>
        </p:nvSpPr>
        <p:spPr bwMode="auto">
          <a:xfrm>
            <a:off x="4678363" y="3324225"/>
            <a:ext cx="339725" cy="3365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70" name="Oval 86"/>
          <p:cNvSpPr>
            <a:spLocks noChangeArrowheads="1"/>
          </p:cNvSpPr>
          <p:nvPr/>
        </p:nvSpPr>
        <p:spPr bwMode="auto">
          <a:xfrm>
            <a:off x="6370638" y="3257550"/>
            <a:ext cx="339725" cy="3365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71" name="Oval 87"/>
          <p:cNvSpPr>
            <a:spLocks noChangeArrowheads="1"/>
          </p:cNvSpPr>
          <p:nvPr/>
        </p:nvSpPr>
        <p:spPr bwMode="auto">
          <a:xfrm>
            <a:off x="5559425" y="4130675"/>
            <a:ext cx="338138" cy="3365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72" name="Oval 88"/>
          <p:cNvSpPr>
            <a:spLocks noChangeArrowheads="1"/>
          </p:cNvSpPr>
          <p:nvPr/>
        </p:nvSpPr>
        <p:spPr bwMode="auto">
          <a:xfrm>
            <a:off x="5486400" y="3276600"/>
            <a:ext cx="406400" cy="403225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73" name="Text Box 89"/>
          <p:cNvSpPr txBox="1">
            <a:spLocks noChangeArrowheads="1"/>
          </p:cNvSpPr>
          <p:nvPr/>
        </p:nvSpPr>
        <p:spPr bwMode="auto">
          <a:xfrm>
            <a:off x="5449888" y="6096000"/>
            <a:ext cx="9525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One rotation</a:t>
            </a:r>
          </a:p>
        </p:txBody>
      </p:sp>
      <p:sp>
        <p:nvSpPr>
          <p:cNvPr id="42074" name="Line 90"/>
          <p:cNvSpPr>
            <a:spLocks noChangeShapeType="1"/>
          </p:cNvSpPr>
          <p:nvPr/>
        </p:nvSpPr>
        <p:spPr bwMode="auto">
          <a:xfrm>
            <a:off x="6361113" y="6248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75" name="Line 91"/>
          <p:cNvSpPr>
            <a:spLocks noChangeShapeType="1"/>
          </p:cNvSpPr>
          <p:nvPr/>
        </p:nvSpPr>
        <p:spPr bwMode="auto">
          <a:xfrm flipH="1">
            <a:off x="4572000" y="6240463"/>
            <a:ext cx="877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76" name="Text Box 92"/>
          <p:cNvSpPr txBox="1">
            <a:spLocks noChangeArrowheads="1"/>
          </p:cNvSpPr>
          <p:nvPr/>
        </p:nvSpPr>
        <p:spPr bwMode="auto">
          <a:xfrm>
            <a:off x="7550150" y="5565775"/>
            <a:ext cx="58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Radial</a:t>
            </a:r>
          </a:p>
          <a:p>
            <a:pPr algn="l"/>
            <a:r>
              <a:rPr lang="en-US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steps</a:t>
            </a:r>
          </a:p>
        </p:txBody>
      </p:sp>
      <p:sp>
        <p:nvSpPr>
          <p:cNvPr id="42077" name="Line 93"/>
          <p:cNvSpPr>
            <a:spLocks noChangeShapeType="1"/>
          </p:cNvSpPr>
          <p:nvPr/>
        </p:nvSpPr>
        <p:spPr bwMode="auto">
          <a:xfrm flipH="1">
            <a:off x="7278688" y="5905500"/>
            <a:ext cx="269875" cy="268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78" name="Line 94"/>
          <p:cNvSpPr>
            <a:spLocks noChangeShapeType="1"/>
          </p:cNvSpPr>
          <p:nvPr/>
        </p:nvSpPr>
        <p:spPr bwMode="auto">
          <a:xfrm>
            <a:off x="1971675" y="3636963"/>
            <a:ext cx="1758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79" name="Line 95"/>
          <p:cNvSpPr>
            <a:spLocks noChangeShapeType="1"/>
          </p:cNvSpPr>
          <p:nvPr/>
        </p:nvSpPr>
        <p:spPr bwMode="auto">
          <a:xfrm>
            <a:off x="1971675" y="4310063"/>
            <a:ext cx="1758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2080" name="Group 96"/>
          <p:cNvGrpSpPr>
            <a:grpSpLocks/>
          </p:cNvGrpSpPr>
          <p:nvPr/>
        </p:nvGrpSpPr>
        <p:grpSpPr bwMode="auto">
          <a:xfrm>
            <a:off x="5181600" y="5029200"/>
            <a:ext cx="2565400" cy="417513"/>
            <a:chOff x="3264" y="3264"/>
            <a:chExt cx="1616" cy="263"/>
          </a:xfrm>
        </p:grpSpPr>
        <p:sp>
          <p:nvSpPr>
            <p:cNvPr id="42081" name="Line 97"/>
            <p:cNvSpPr>
              <a:spLocks noChangeShapeType="1"/>
            </p:cNvSpPr>
            <p:nvPr/>
          </p:nvSpPr>
          <p:spPr bwMode="auto">
            <a:xfrm>
              <a:off x="3264" y="3524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2" name="Line 98"/>
            <p:cNvSpPr>
              <a:spLocks noChangeShapeType="1"/>
            </p:cNvSpPr>
            <p:nvPr/>
          </p:nvSpPr>
          <p:spPr bwMode="auto">
            <a:xfrm>
              <a:off x="3598" y="3526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3" name="Line 99"/>
            <p:cNvSpPr>
              <a:spLocks noChangeShapeType="1"/>
            </p:cNvSpPr>
            <p:nvPr/>
          </p:nvSpPr>
          <p:spPr bwMode="auto">
            <a:xfrm>
              <a:off x="3942" y="3526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4" name="Line 100"/>
            <p:cNvSpPr>
              <a:spLocks noChangeShapeType="1"/>
            </p:cNvSpPr>
            <p:nvPr/>
          </p:nvSpPr>
          <p:spPr bwMode="auto">
            <a:xfrm>
              <a:off x="4538" y="3484"/>
              <a:ext cx="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5" name="Line 101"/>
            <p:cNvSpPr>
              <a:spLocks noChangeShapeType="1"/>
            </p:cNvSpPr>
            <p:nvPr/>
          </p:nvSpPr>
          <p:spPr bwMode="auto">
            <a:xfrm>
              <a:off x="4198" y="3484"/>
              <a:ext cx="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6" name="Line 102"/>
            <p:cNvSpPr>
              <a:spLocks noChangeShapeType="1"/>
            </p:cNvSpPr>
            <p:nvPr/>
          </p:nvSpPr>
          <p:spPr bwMode="auto">
            <a:xfrm flipV="1">
              <a:off x="4198" y="3484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7" name="Line 103"/>
            <p:cNvSpPr>
              <a:spLocks noChangeShapeType="1"/>
            </p:cNvSpPr>
            <p:nvPr/>
          </p:nvSpPr>
          <p:spPr bwMode="auto">
            <a:xfrm>
              <a:off x="4282" y="3526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8" name="Line 104"/>
            <p:cNvSpPr>
              <a:spLocks noChangeShapeType="1"/>
            </p:cNvSpPr>
            <p:nvPr/>
          </p:nvSpPr>
          <p:spPr bwMode="auto">
            <a:xfrm flipV="1">
              <a:off x="4282" y="3484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9" name="Line 105"/>
            <p:cNvSpPr>
              <a:spLocks noChangeShapeType="1"/>
            </p:cNvSpPr>
            <p:nvPr/>
          </p:nvSpPr>
          <p:spPr bwMode="auto">
            <a:xfrm flipV="1">
              <a:off x="4538" y="3484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0" name="Line 106"/>
            <p:cNvSpPr>
              <a:spLocks noChangeShapeType="1"/>
            </p:cNvSpPr>
            <p:nvPr/>
          </p:nvSpPr>
          <p:spPr bwMode="auto">
            <a:xfrm flipV="1">
              <a:off x="4624" y="3484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1" name="Line 107"/>
            <p:cNvSpPr>
              <a:spLocks noChangeShapeType="1"/>
            </p:cNvSpPr>
            <p:nvPr/>
          </p:nvSpPr>
          <p:spPr bwMode="auto">
            <a:xfrm>
              <a:off x="4624" y="3526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2" name="Rectangle 108"/>
            <p:cNvSpPr>
              <a:spLocks noChangeArrowheads="1"/>
            </p:cNvSpPr>
            <p:nvPr/>
          </p:nvSpPr>
          <p:spPr bwMode="auto">
            <a:xfrm>
              <a:off x="3516" y="3264"/>
              <a:ext cx="84" cy="262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3" name="Rectangle 109"/>
            <p:cNvSpPr>
              <a:spLocks noChangeArrowheads="1"/>
            </p:cNvSpPr>
            <p:nvPr/>
          </p:nvSpPr>
          <p:spPr bwMode="auto">
            <a:xfrm>
              <a:off x="3850" y="3360"/>
              <a:ext cx="84" cy="166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094" name="Group 110"/>
          <p:cNvGrpSpPr>
            <a:grpSpLocks/>
          </p:cNvGrpSpPr>
          <p:nvPr/>
        </p:nvGrpSpPr>
        <p:grpSpPr bwMode="auto">
          <a:xfrm>
            <a:off x="5105400" y="5105400"/>
            <a:ext cx="2565400" cy="417513"/>
            <a:chOff x="3216" y="3312"/>
            <a:chExt cx="1616" cy="263"/>
          </a:xfrm>
        </p:grpSpPr>
        <p:sp>
          <p:nvSpPr>
            <p:cNvPr id="42095" name="Line 111"/>
            <p:cNvSpPr>
              <a:spLocks noChangeShapeType="1"/>
            </p:cNvSpPr>
            <p:nvPr/>
          </p:nvSpPr>
          <p:spPr bwMode="auto">
            <a:xfrm>
              <a:off x="3216" y="3572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6" name="Line 112"/>
            <p:cNvSpPr>
              <a:spLocks noChangeShapeType="1"/>
            </p:cNvSpPr>
            <p:nvPr/>
          </p:nvSpPr>
          <p:spPr bwMode="auto">
            <a:xfrm>
              <a:off x="3550" y="3574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7" name="Line 113"/>
            <p:cNvSpPr>
              <a:spLocks noChangeShapeType="1"/>
            </p:cNvSpPr>
            <p:nvPr/>
          </p:nvSpPr>
          <p:spPr bwMode="auto">
            <a:xfrm>
              <a:off x="3894" y="3574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8" name="Line 114"/>
            <p:cNvSpPr>
              <a:spLocks noChangeShapeType="1"/>
            </p:cNvSpPr>
            <p:nvPr/>
          </p:nvSpPr>
          <p:spPr bwMode="auto">
            <a:xfrm>
              <a:off x="4490" y="3532"/>
              <a:ext cx="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9" name="Line 115"/>
            <p:cNvSpPr>
              <a:spLocks noChangeShapeType="1"/>
            </p:cNvSpPr>
            <p:nvPr/>
          </p:nvSpPr>
          <p:spPr bwMode="auto">
            <a:xfrm>
              <a:off x="4150" y="3532"/>
              <a:ext cx="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00" name="Line 116"/>
            <p:cNvSpPr>
              <a:spLocks noChangeShapeType="1"/>
            </p:cNvSpPr>
            <p:nvPr/>
          </p:nvSpPr>
          <p:spPr bwMode="auto">
            <a:xfrm flipV="1">
              <a:off x="4150" y="3532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01" name="Line 117"/>
            <p:cNvSpPr>
              <a:spLocks noChangeShapeType="1"/>
            </p:cNvSpPr>
            <p:nvPr/>
          </p:nvSpPr>
          <p:spPr bwMode="auto">
            <a:xfrm>
              <a:off x="4234" y="3574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02" name="Line 118"/>
            <p:cNvSpPr>
              <a:spLocks noChangeShapeType="1"/>
            </p:cNvSpPr>
            <p:nvPr/>
          </p:nvSpPr>
          <p:spPr bwMode="auto">
            <a:xfrm flipV="1">
              <a:off x="4234" y="3532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03" name="Line 119"/>
            <p:cNvSpPr>
              <a:spLocks noChangeShapeType="1"/>
            </p:cNvSpPr>
            <p:nvPr/>
          </p:nvSpPr>
          <p:spPr bwMode="auto">
            <a:xfrm flipV="1">
              <a:off x="4490" y="3532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04" name="Line 120"/>
            <p:cNvSpPr>
              <a:spLocks noChangeShapeType="1"/>
            </p:cNvSpPr>
            <p:nvPr/>
          </p:nvSpPr>
          <p:spPr bwMode="auto">
            <a:xfrm flipV="1">
              <a:off x="4576" y="3532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05" name="Line 121"/>
            <p:cNvSpPr>
              <a:spLocks noChangeShapeType="1"/>
            </p:cNvSpPr>
            <p:nvPr/>
          </p:nvSpPr>
          <p:spPr bwMode="auto">
            <a:xfrm>
              <a:off x="4576" y="3574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06" name="Rectangle 122"/>
            <p:cNvSpPr>
              <a:spLocks noChangeArrowheads="1"/>
            </p:cNvSpPr>
            <p:nvPr/>
          </p:nvSpPr>
          <p:spPr bwMode="auto">
            <a:xfrm>
              <a:off x="3468" y="3312"/>
              <a:ext cx="84" cy="262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07" name="Rectangle 123"/>
            <p:cNvSpPr>
              <a:spLocks noChangeArrowheads="1"/>
            </p:cNvSpPr>
            <p:nvPr/>
          </p:nvSpPr>
          <p:spPr bwMode="auto">
            <a:xfrm>
              <a:off x="3802" y="3408"/>
              <a:ext cx="84" cy="166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108" name="Group 124"/>
          <p:cNvGrpSpPr>
            <a:grpSpLocks/>
          </p:cNvGrpSpPr>
          <p:nvPr/>
        </p:nvGrpSpPr>
        <p:grpSpPr bwMode="auto">
          <a:xfrm>
            <a:off x="5029200" y="5181600"/>
            <a:ext cx="2565400" cy="417513"/>
            <a:chOff x="3168" y="3360"/>
            <a:chExt cx="1616" cy="263"/>
          </a:xfrm>
        </p:grpSpPr>
        <p:sp>
          <p:nvSpPr>
            <p:cNvPr id="42109" name="Line 125"/>
            <p:cNvSpPr>
              <a:spLocks noChangeShapeType="1"/>
            </p:cNvSpPr>
            <p:nvPr/>
          </p:nvSpPr>
          <p:spPr bwMode="auto">
            <a:xfrm>
              <a:off x="3168" y="3620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10" name="Line 126"/>
            <p:cNvSpPr>
              <a:spLocks noChangeShapeType="1"/>
            </p:cNvSpPr>
            <p:nvPr/>
          </p:nvSpPr>
          <p:spPr bwMode="auto">
            <a:xfrm>
              <a:off x="3502" y="3622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11" name="Line 127"/>
            <p:cNvSpPr>
              <a:spLocks noChangeShapeType="1"/>
            </p:cNvSpPr>
            <p:nvPr/>
          </p:nvSpPr>
          <p:spPr bwMode="auto">
            <a:xfrm>
              <a:off x="3846" y="3622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12" name="Line 128"/>
            <p:cNvSpPr>
              <a:spLocks noChangeShapeType="1"/>
            </p:cNvSpPr>
            <p:nvPr/>
          </p:nvSpPr>
          <p:spPr bwMode="auto">
            <a:xfrm>
              <a:off x="4442" y="3580"/>
              <a:ext cx="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13" name="Line 129"/>
            <p:cNvSpPr>
              <a:spLocks noChangeShapeType="1"/>
            </p:cNvSpPr>
            <p:nvPr/>
          </p:nvSpPr>
          <p:spPr bwMode="auto">
            <a:xfrm>
              <a:off x="4102" y="3580"/>
              <a:ext cx="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14" name="Line 130"/>
            <p:cNvSpPr>
              <a:spLocks noChangeShapeType="1"/>
            </p:cNvSpPr>
            <p:nvPr/>
          </p:nvSpPr>
          <p:spPr bwMode="auto">
            <a:xfrm flipV="1">
              <a:off x="4102" y="3580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15" name="Line 131"/>
            <p:cNvSpPr>
              <a:spLocks noChangeShapeType="1"/>
            </p:cNvSpPr>
            <p:nvPr/>
          </p:nvSpPr>
          <p:spPr bwMode="auto">
            <a:xfrm>
              <a:off x="4186" y="3622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16" name="Line 132"/>
            <p:cNvSpPr>
              <a:spLocks noChangeShapeType="1"/>
            </p:cNvSpPr>
            <p:nvPr/>
          </p:nvSpPr>
          <p:spPr bwMode="auto">
            <a:xfrm flipV="1">
              <a:off x="4186" y="3580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17" name="Line 133"/>
            <p:cNvSpPr>
              <a:spLocks noChangeShapeType="1"/>
            </p:cNvSpPr>
            <p:nvPr/>
          </p:nvSpPr>
          <p:spPr bwMode="auto">
            <a:xfrm flipV="1">
              <a:off x="4442" y="3580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18" name="Line 134"/>
            <p:cNvSpPr>
              <a:spLocks noChangeShapeType="1"/>
            </p:cNvSpPr>
            <p:nvPr/>
          </p:nvSpPr>
          <p:spPr bwMode="auto">
            <a:xfrm flipV="1">
              <a:off x="4528" y="3580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19" name="Line 135"/>
            <p:cNvSpPr>
              <a:spLocks noChangeShapeType="1"/>
            </p:cNvSpPr>
            <p:nvPr/>
          </p:nvSpPr>
          <p:spPr bwMode="auto">
            <a:xfrm>
              <a:off x="4528" y="3622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20" name="Rectangle 136"/>
            <p:cNvSpPr>
              <a:spLocks noChangeArrowheads="1"/>
            </p:cNvSpPr>
            <p:nvPr/>
          </p:nvSpPr>
          <p:spPr bwMode="auto">
            <a:xfrm>
              <a:off x="3420" y="3360"/>
              <a:ext cx="84" cy="262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21" name="Rectangle 137"/>
            <p:cNvSpPr>
              <a:spLocks noChangeArrowheads="1"/>
            </p:cNvSpPr>
            <p:nvPr/>
          </p:nvSpPr>
          <p:spPr bwMode="auto">
            <a:xfrm>
              <a:off x="3754" y="3456"/>
              <a:ext cx="84" cy="166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122" name="Group 138"/>
          <p:cNvGrpSpPr>
            <a:grpSpLocks/>
          </p:cNvGrpSpPr>
          <p:nvPr/>
        </p:nvGrpSpPr>
        <p:grpSpPr bwMode="auto">
          <a:xfrm>
            <a:off x="4953000" y="5257800"/>
            <a:ext cx="2565400" cy="417513"/>
            <a:chOff x="3120" y="3408"/>
            <a:chExt cx="1616" cy="263"/>
          </a:xfrm>
        </p:grpSpPr>
        <p:sp>
          <p:nvSpPr>
            <p:cNvPr id="42123" name="Line 139"/>
            <p:cNvSpPr>
              <a:spLocks noChangeShapeType="1"/>
            </p:cNvSpPr>
            <p:nvPr/>
          </p:nvSpPr>
          <p:spPr bwMode="auto">
            <a:xfrm>
              <a:off x="3120" y="3668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24" name="Line 140"/>
            <p:cNvSpPr>
              <a:spLocks noChangeShapeType="1"/>
            </p:cNvSpPr>
            <p:nvPr/>
          </p:nvSpPr>
          <p:spPr bwMode="auto">
            <a:xfrm>
              <a:off x="3454" y="3670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25" name="Line 141"/>
            <p:cNvSpPr>
              <a:spLocks noChangeShapeType="1"/>
            </p:cNvSpPr>
            <p:nvPr/>
          </p:nvSpPr>
          <p:spPr bwMode="auto">
            <a:xfrm>
              <a:off x="3798" y="3670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26" name="Line 142"/>
            <p:cNvSpPr>
              <a:spLocks noChangeShapeType="1"/>
            </p:cNvSpPr>
            <p:nvPr/>
          </p:nvSpPr>
          <p:spPr bwMode="auto">
            <a:xfrm>
              <a:off x="4394" y="3628"/>
              <a:ext cx="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27" name="Line 143"/>
            <p:cNvSpPr>
              <a:spLocks noChangeShapeType="1"/>
            </p:cNvSpPr>
            <p:nvPr/>
          </p:nvSpPr>
          <p:spPr bwMode="auto">
            <a:xfrm>
              <a:off x="4054" y="3628"/>
              <a:ext cx="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28" name="Line 144"/>
            <p:cNvSpPr>
              <a:spLocks noChangeShapeType="1"/>
            </p:cNvSpPr>
            <p:nvPr/>
          </p:nvSpPr>
          <p:spPr bwMode="auto">
            <a:xfrm flipV="1">
              <a:off x="4054" y="362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29" name="Line 145"/>
            <p:cNvSpPr>
              <a:spLocks noChangeShapeType="1"/>
            </p:cNvSpPr>
            <p:nvPr/>
          </p:nvSpPr>
          <p:spPr bwMode="auto">
            <a:xfrm>
              <a:off x="4138" y="3670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30" name="Line 146"/>
            <p:cNvSpPr>
              <a:spLocks noChangeShapeType="1"/>
            </p:cNvSpPr>
            <p:nvPr/>
          </p:nvSpPr>
          <p:spPr bwMode="auto">
            <a:xfrm flipV="1">
              <a:off x="4138" y="362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31" name="Line 147"/>
            <p:cNvSpPr>
              <a:spLocks noChangeShapeType="1"/>
            </p:cNvSpPr>
            <p:nvPr/>
          </p:nvSpPr>
          <p:spPr bwMode="auto">
            <a:xfrm flipV="1">
              <a:off x="4394" y="362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32" name="Line 148"/>
            <p:cNvSpPr>
              <a:spLocks noChangeShapeType="1"/>
            </p:cNvSpPr>
            <p:nvPr/>
          </p:nvSpPr>
          <p:spPr bwMode="auto">
            <a:xfrm flipV="1">
              <a:off x="4480" y="362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33" name="Line 149"/>
            <p:cNvSpPr>
              <a:spLocks noChangeShapeType="1"/>
            </p:cNvSpPr>
            <p:nvPr/>
          </p:nvSpPr>
          <p:spPr bwMode="auto">
            <a:xfrm>
              <a:off x="4480" y="3670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34" name="Rectangle 150"/>
            <p:cNvSpPr>
              <a:spLocks noChangeArrowheads="1"/>
            </p:cNvSpPr>
            <p:nvPr/>
          </p:nvSpPr>
          <p:spPr bwMode="auto">
            <a:xfrm>
              <a:off x="3372" y="3408"/>
              <a:ext cx="84" cy="262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35" name="Rectangle 151"/>
            <p:cNvSpPr>
              <a:spLocks noChangeArrowheads="1"/>
            </p:cNvSpPr>
            <p:nvPr/>
          </p:nvSpPr>
          <p:spPr bwMode="auto">
            <a:xfrm>
              <a:off x="3706" y="3552"/>
              <a:ext cx="84" cy="118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136" name="Group 152"/>
          <p:cNvGrpSpPr>
            <a:grpSpLocks/>
          </p:cNvGrpSpPr>
          <p:nvPr/>
        </p:nvGrpSpPr>
        <p:grpSpPr bwMode="auto">
          <a:xfrm>
            <a:off x="4876800" y="5410200"/>
            <a:ext cx="2565400" cy="341313"/>
            <a:chOff x="3072" y="3504"/>
            <a:chExt cx="1616" cy="215"/>
          </a:xfrm>
        </p:grpSpPr>
        <p:sp>
          <p:nvSpPr>
            <p:cNvPr id="42137" name="Line 153"/>
            <p:cNvSpPr>
              <a:spLocks noChangeShapeType="1"/>
            </p:cNvSpPr>
            <p:nvPr/>
          </p:nvSpPr>
          <p:spPr bwMode="auto">
            <a:xfrm>
              <a:off x="3072" y="3716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38" name="Line 154"/>
            <p:cNvSpPr>
              <a:spLocks noChangeShapeType="1"/>
            </p:cNvSpPr>
            <p:nvPr/>
          </p:nvSpPr>
          <p:spPr bwMode="auto">
            <a:xfrm>
              <a:off x="3406" y="3718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39" name="Line 155"/>
            <p:cNvSpPr>
              <a:spLocks noChangeShapeType="1"/>
            </p:cNvSpPr>
            <p:nvPr/>
          </p:nvSpPr>
          <p:spPr bwMode="auto">
            <a:xfrm>
              <a:off x="3750" y="3718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40" name="Line 156"/>
            <p:cNvSpPr>
              <a:spLocks noChangeShapeType="1"/>
            </p:cNvSpPr>
            <p:nvPr/>
          </p:nvSpPr>
          <p:spPr bwMode="auto">
            <a:xfrm>
              <a:off x="4346" y="3676"/>
              <a:ext cx="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41" name="Line 157"/>
            <p:cNvSpPr>
              <a:spLocks noChangeShapeType="1"/>
            </p:cNvSpPr>
            <p:nvPr/>
          </p:nvSpPr>
          <p:spPr bwMode="auto">
            <a:xfrm>
              <a:off x="4006" y="3676"/>
              <a:ext cx="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42" name="Line 158"/>
            <p:cNvSpPr>
              <a:spLocks noChangeShapeType="1"/>
            </p:cNvSpPr>
            <p:nvPr/>
          </p:nvSpPr>
          <p:spPr bwMode="auto">
            <a:xfrm flipV="1">
              <a:off x="4006" y="3676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43" name="Line 159"/>
            <p:cNvSpPr>
              <a:spLocks noChangeShapeType="1"/>
            </p:cNvSpPr>
            <p:nvPr/>
          </p:nvSpPr>
          <p:spPr bwMode="auto">
            <a:xfrm>
              <a:off x="4090" y="3718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44" name="Line 160"/>
            <p:cNvSpPr>
              <a:spLocks noChangeShapeType="1"/>
            </p:cNvSpPr>
            <p:nvPr/>
          </p:nvSpPr>
          <p:spPr bwMode="auto">
            <a:xfrm flipV="1">
              <a:off x="4090" y="3676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45" name="Line 161"/>
            <p:cNvSpPr>
              <a:spLocks noChangeShapeType="1"/>
            </p:cNvSpPr>
            <p:nvPr/>
          </p:nvSpPr>
          <p:spPr bwMode="auto">
            <a:xfrm flipV="1">
              <a:off x="4346" y="3676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46" name="Line 162"/>
            <p:cNvSpPr>
              <a:spLocks noChangeShapeType="1"/>
            </p:cNvSpPr>
            <p:nvPr/>
          </p:nvSpPr>
          <p:spPr bwMode="auto">
            <a:xfrm flipV="1">
              <a:off x="4432" y="3676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47" name="Line 163"/>
            <p:cNvSpPr>
              <a:spLocks noChangeShapeType="1"/>
            </p:cNvSpPr>
            <p:nvPr/>
          </p:nvSpPr>
          <p:spPr bwMode="auto">
            <a:xfrm>
              <a:off x="4432" y="3718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48" name="Rectangle 164"/>
            <p:cNvSpPr>
              <a:spLocks noChangeArrowheads="1"/>
            </p:cNvSpPr>
            <p:nvPr/>
          </p:nvSpPr>
          <p:spPr bwMode="auto">
            <a:xfrm>
              <a:off x="3324" y="3504"/>
              <a:ext cx="84" cy="214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49" name="Rectangle 165"/>
            <p:cNvSpPr>
              <a:spLocks noChangeArrowheads="1"/>
            </p:cNvSpPr>
            <p:nvPr/>
          </p:nvSpPr>
          <p:spPr bwMode="auto">
            <a:xfrm>
              <a:off x="3658" y="3600"/>
              <a:ext cx="84" cy="118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150" name="Group 166"/>
          <p:cNvGrpSpPr>
            <a:grpSpLocks/>
          </p:cNvGrpSpPr>
          <p:nvPr/>
        </p:nvGrpSpPr>
        <p:grpSpPr bwMode="auto">
          <a:xfrm>
            <a:off x="4800600" y="5562600"/>
            <a:ext cx="2565400" cy="265113"/>
            <a:chOff x="3024" y="3600"/>
            <a:chExt cx="1616" cy="167"/>
          </a:xfrm>
        </p:grpSpPr>
        <p:sp>
          <p:nvSpPr>
            <p:cNvPr id="42151" name="Line 167"/>
            <p:cNvSpPr>
              <a:spLocks noChangeShapeType="1"/>
            </p:cNvSpPr>
            <p:nvPr/>
          </p:nvSpPr>
          <p:spPr bwMode="auto">
            <a:xfrm>
              <a:off x="3024" y="3764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52" name="Line 168"/>
            <p:cNvSpPr>
              <a:spLocks noChangeShapeType="1"/>
            </p:cNvSpPr>
            <p:nvPr/>
          </p:nvSpPr>
          <p:spPr bwMode="auto">
            <a:xfrm>
              <a:off x="3358" y="3766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53" name="Line 169"/>
            <p:cNvSpPr>
              <a:spLocks noChangeShapeType="1"/>
            </p:cNvSpPr>
            <p:nvPr/>
          </p:nvSpPr>
          <p:spPr bwMode="auto">
            <a:xfrm>
              <a:off x="3702" y="3766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54" name="Line 170"/>
            <p:cNvSpPr>
              <a:spLocks noChangeShapeType="1"/>
            </p:cNvSpPr>
            <p:nvPr/>
          </p:nvSpPr>
          <p:spPr bwMode="auto">
            <a:xfrm>
              <a:off x="4298" y="3724"/>
              <a:ext cx="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55" name="Line 171"/>
            <p:cNvSpPr>
              <a:spLocks noChangeShapeType="1"/>
            </p:cNvSpPr>
            <p:nvPr/>
          </p:nvSpPr>
          <p:spPr bwMode="auto">
            <a:xfrm>
              <a:off x="3958" y="3724"/>
              <a:ext cx="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56" name="Line 172"/>
            <p:cNvSpPr>
              <a:spLocks noChangeShapeType="1"/>
            </p:cNvSpPr>
            <p:nvPr/>
          </p:nvSpPr>
          <p:spPr bwMode="auto">
            <a:xfrm flipV="1">
              <a:off x="3958" y="3724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57" name="Line 173"/>
            <p:cNvSpPr>
              <a:spLocks noChangeShapeType="1"/>
            </p:cNvSpPr>
            <p:nvPr/>
          </p:nvSpPr>
          <p:spPr bwMode="auto">
            <a:xfrm>
              <a:off x="4042" y="3766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58" name="Line 174"/>
            <p:cNvSpPr>
              <a:spLocks noChangeShapeType="1"/>
            </p:cNvSpPr>
            <p:nvPr/>
          </p:nvSpPr>
          <p:spPr bwMode="auto">
            <a:xfrm flipV="1">
              <a:off x="4042" y="3724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59" name="Line 175"/>
            <p:cNvSpPr>
              <a:spLocks noChangeShapeType="1"/>
            </p:cNvSpPr>
            <p:nvPr/>
          </p:nvSpPr>
          <p:spPr bwMode="auto">
            <a:xfrm flipV="1">
              <a:off x="4298" y="3724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60" name="Line 176"/>
            <p:cNvSpPr>
              <a:spLocks noChangeShapeType="1"/>
            </p:cNvSpPr>
            <p:nvPr/>
          </p:nvSpPr>
          <p:spPr bwMode="auto">
            <a:xfrm flipV="1">
              <a:off x="4384" y="3724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61" name="Line 177"/>
            <p:cNvSpPr>
              <a:spLocks noChangeShapeType="1"/>
            </p:cNvSpPr>
            <p:nvPr/>
          </p:nvSpPr>
          <p:spPr bwMode="auto">
            <a:xfrm>
              <a:off x="4384" y="3766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62" name="Rectangle 178"/>
            <p:cNvSpPr>
              <a:spLocks noChangeArrowheads="1"/>
            </p:cNvSpPr>
            <p:nvPr/>
          </p:nvSpPr>
          <p:spPr bwMode="auto">
            <a:xfrm>
              <a:off x="3276" y="3600"/>
              <a:ext cx="84" cy="166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63" name="Rectangle 179"/>
            <p:cNvSpPr>
              <a:spLocks noChangeArrowheads="1"/>
            </p:cNvSpPr>
            <p:nvPr/>
          </p:nvSpPr>
          <p:spPr bwMode="auto">
            <a:xfrm>
              <a:off x="3610" y="3648"/>
              <a:ext cx="84" cy="118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164" name="Group 180"/>
          <p:cNvGrpSpPr>
            <a:grpSpLocks/>
          </p:cNvGrpSpPr>
          <p:nvPr/>
        </p:nvGrpSpPr>
        <p:grpSpPr bwMode="auto">
          <a:xfrm>
            <a:off x="4724400" y="5715000"/>
            <a:ext cx="2565400" cy="188913"/>
            <a:chOff x="3122" y="3504"/>
            <a:chExt cx="1616" cy="119"/>
          </a:xfrm>
        </p:grpSpPr>
        <p:sp>
          <p:nvSpPr>
            <p:cNvPr id="42165" name="Line 181"/>
            <p:cNvSpPr>
              <a:spLocks noChangeShapeType="1"/>
            </p:cNvSpPr>
            <p:nvPr/>
          </p:nvSpPr>
          <p:spPr bwMode="auto">
            <a:xfrm>
              <a:off x="3122" y="3620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66" name="Line 182"/>
            <p:cNvSpPr>
              <a:spLocks noChangeShapeType="1"/>
            </p:cNvSpPr>
            <p:nvPr/>
          </p:nvSpPr>
          <p:spPr bwMode="auto">
            <a:xfrm>
              <a:off x="3456" y="3622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67" name="Line 183"/>
            <p:cNvSpPr>
              <a:spLocks noChangeShapeType="1"/>
            </p:cNvSpPr>
            <p:nvPr/>
          </p:nvSpPr>
          <p:spPr bwMode="auto">
            <a:xfrm>
              <a:off x="3800" y="3622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68" name="Line 184"/>
            <p:cNvSpPr>
              <a:spLocks noChangeShapeType="1"/>
            </p:cNvSpPr>
            <p:nvPr/>
          </p:nvSpPr>
          <p:spPr bwMode="auto">
            <a:xfrm>
              <a:off x="4396" y="3580"/>
              <a:ext cx="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69" name="Line 185"/>
            <p:cNvSpPr>
              <a:spLocks noChangeShapeType="1"/>
            </p:cNvSpPr>
            <p:nvPr/>
          </p:nvSpPr>
          <p:spPr bwMode="auto">
            <a:xfrm>
              <a:off x="4056" y="3580"/>
              <a:ext cx="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70" name="Line 186"/>
            <p:cNvSpPr>
              <a:spLocks noChangeShapeType="1"/>
            </p:cNvSpPr>
            <p:nvPr/>
          </p:nvSpPr>
          <p:spPr bwMode="auto">
            <a:xfrm flipV="1">
              <a:off x="4056" y="3580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71" name="Line 187"/>
            <p:cNvSpPr>
              <a:spLocks noChangeShapeType="1"/>
            </p:cNvSpPr>
            <p:nvPr/>
          </p:nvSpPr>
          <p:spPr bwMode="auto">
            <a:xfrm>
              <a:off x="4140" y="3622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72" name="Line 188"/>
            <p:cNvSpPr>
              <a:spLocks noChangeShapeType="1"/>
            </p:cNvSpPr>
            <p:nvPr/>
          </p:nvSpPr>
          <p:spPr bwMode="auto">
            <a:xfrm flipV="1">
              <a:off x="4140" y="3580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73" name="Line 189"/>
            <p:cNvSpPr>
              <a:spLocks noChangeShapeType="1"/>
            </p:cNvSpPr>
            <p:nvPr/>
          </p:nvSpPr>
          <p:spPr bwMode="auto">
            <a:xfrm flipV="1">
              <a:off x="4396" y="3580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74" name="Line 190"/>
            <p:cNvSpPr>
              <a:spLocks noChangeShapeType="1"/>
            </p:cNvSpPr>
            <p:nvPr/>
          </p:nvSpPr>
          <p:spPr bwMode="auto">
            <a:xfrm flipV="1">
              <a:off x="4482" y="3580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75" name="Line 191"/>
            <p:cNvSpPr>
              <a:spLocks noChangeShapeType="1"/>
            </p:cNvSpPr>
            <p:nvPr/>
          </p:nvSpPr>
          <p:spPr bwMode="auto">
            <a:xfrm>
              <a:off x="4482" y="3622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76" name="Rectangle 192"/>
            <p:cNvSpPr>
              <a:spLocks noChangeArrowheads="1"/>
            </p:cNvSpPr>
            <p:nvPr/>
          </p:nvSpPr>
          <p:spPr bwMode="auto">
            <a:xfrm>
              <a:off x="3374" y="3504"/>
              <a:ext cx="84" cy="118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77" name="Rectangle 193"/>
            <p:cNvSpPr>
              <a:spLocks noChangeArrowheads="1"/>
            </p:cNvSpPr>
            <p:nvPr/>
          </p:nvSpPr>
          <p:spPr bwMode="auto">
            <a:xfrm>
              <a:off x="3708" y="3504"/>
              <a:ext cx="84" cy="118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178" name="Group 194"/>
          <p:cNvGrpSpPr>
            <a:grpSpLocks/>
          </p:cNvGrpSpPr>
          <p:nvPr/>
        </p:nvGrpSpPr>
        <p:grpSpPr bwMode="auto">
          <a:xfrm>
            <a:off x="4648200" y="5791200"/>
            <a:ext cx="2565400" cy="188913"/>
            <a:chOff x="3122" y="3504"/>
            <a:chExt cx="1616" cy="119"/>
          </a:xfrm>
        </p:grpSpPr>
        <p:sp>
          <p:nvSpPr>
            <p:cNvPr id="42179" name="Line 195"/>
            <p:cNvSpPr>
              <a:spLocks noChangeShapeType="1"/>
            </p:cNvSpPr>
            <p:nvPr/>
          </p:nvSpPr>
          <p:spPr bwMode="auto">
            <a:xfrm>
              <a:off x="3122" y="3620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80" name="Line 196"/>
            <p:cNvSpPr>
              <a:spLocks noChangeShapeType="1"/>
            </p:cNvSpPr>
            <p:nvPr/>
          </p:nvSpPr>
          <p:spPr bwMode="auto">
            <a:xfrm>
              <a:off x="3456" y="3622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81" name="Line 197"/>
            <p:cNvSpPr>
              <a:spLocks noChangeShapeType="1"/>
            </p:cNvSpPr>
            <p:nvPr/>
          </p:nvSpPr>
          <p:spPr bwMode="auto">
            <a:xfrm>
              <a:off x="3800" y="3622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82" name="Line 198"/>
            <p:cNvSpPr>
              <a:spLocks noChangeShapeType="1"/>
            </p:cNvSpPr>
            <p:nvPr/>
          </p:nvSpPr>
          <p:spPr bwMode="auto">
            <a:xfrm>
              <a:off x="4396" y="3580"/>
              <a:ext cx="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83" name="Line 199"/>
            <p:cNvSpPr>
              <a:spLocks noChangeShapeType="1"/>
            </p:cNvSpPr>
            <p:nvPr/>
          </p:nvSpPr>
          <p:spPr bwMode="auto">
            <a:xfrm>
              <a:off x="4056" y="3580"/>
              <a:ext cx="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84" name="Line 200"/>
            <p:cNvSpPr>
              <a:spLocks noChangeShapeType="1"/>
            </p:cNvSpPr>
            <p:nvPr/>
          </p:nvSpPr>
          <p:spPr bwMode="auto">
            <a:xfrm flipV="1">
              <a:off x="4056" y="3580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85" name="Line 201"/>
            <p:cNvSpPr>
              <a:spLocks noChangeShapeType="1"/>
            </p:cNvSpPr>
            <p:nvPr/>
          </p:nvSpPr>
          <p:spPr bwMode="auto">
            <a:xfrm>
              <a:off x="4140" y="3622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86" name="Line 202"/>
            <p:cNvSpPr>
              <a:spLocks noChangeShapeType="1"/>
            </p:cNvSpPr>
            <p:nvPr/>
          </p:nvSpPr>
          <p:spPr bwMode="auto">
            <a:xfrm flipV="1">
              <a:off x="4140" y="3580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87" name="Line 203"/>
            <p:cNvSpPr>
              <a:spLocks noChangeShapeType="1"/>
            </p:cNvSpPr>
            <p:nvPr/>
          </p:nvSpPr>
          <p:spPr bwMode="auto">
            <a:xfrm flipV="1">
              <a:off x="4396" y="3580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88" name="Line 204"/>
            <p:cNvSpPr>
              <a:spLocks noChangeShapeType="1"/>
            </p:cNvSpPr>
            <p:nvPr/>
          </p:nvSpPr>
          <p:spPr bwMode="auto">
            <a:xfrm flipV="1">
              <a:off x="4482" y="3580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89" name="Line 205"/>
            <p:cNvSpPr>
              <a:spLocks noChangeShapeType="1"/>
            </p:cNvSpPr>
            <p:nvPr/>
          </p:nvSpPr>
          <p:spPr bwMode="auto">
            <a:xfrm>
              <a:off x="4482" y="3622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90" name="Rectangle 206"/>
            <p:cNvSpPr>
              <a:spLocks noChangeArrowheads="1"/>
            </p:cNvSpPr>
            <p:nvPr/>
          </p:nvSpPr>
          <p:spPr bwMode="auto">
            <a:xfrm>
              <a:off x="3374" y="3504"/>
              <a:ext cx="84" cy="118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91" name="Rectangle 207"/>
            <p:cNvSpPr>
              <a:spLocks noChangeArrowheads="1"/>
            </p:cNvSpPr>
            <p:nvPr/>
          </p:nvSpPr>
          <p:spPr bwMode="auto">
            <a:xfrm>
              <a:off x="3708" y="3504"/>
              <a:ext cx="84" cy="118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192" name="Line 208"/>
          <p:cNvSpPr>
            <a:spLocks noChangeShapeType="1"/>
          </p:cNvSpPr>
          <p:nvPr/>
        </p:nvSpPr>
        <p:spPr bwMode="auto">
          <a:xfrm flipV="1">
            <a:off x="7924800" y="5257800"/>
            <a:ext cx="269875" cy="268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2193" name="Group 209"/>
          <p:cNvGrpSpPr>
            <a:grpSpLocks/>
          </p:cNvGrpSpPr>
          <p:nvPr/>
        </p:nvGrpSpPr>
        <p:grpSpPr bwMode="auto">
          <a:xfrm>
            <a:off x="4572000" y="5867400"/>
            <a:ext cx="2565400" cy="188913"/>
            <a:chOff x="3122" y="3504"/>
            <a:chExt cx="1616" cy="119"/>
          </a:xfrm>
        </p:grpSpPr>
        <p:sp>
          <p:nvSpPr>
            <p:cNvPr id="42194" name="Line 210"/>
            <p:cNvSpPr>
              <a:spLocks noChangeShapeType="1"/>
            </p:cNvSpPr>
            <p:nvPr/>
          </p:nvSpPr>
          <p:spPr bwMode="auto">
            <a:xfrm>
              <a:off x="3122" y="3620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95" name="Line 211"/>
            <p:cNvSpPr>
              <a:spLocks noChangeShapeType="1"/>
            </p:cNvSpPr>
            <p:nvPr/>
          </p:nvSpPr>
          <p:spPr bwMode="auto">
            <a:xfrm>
              <a:off x="3456" y="3622"/>
              <a:ext cx="2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96" name="Line 212"/>
            <p:cNvSpPr>
              <a:spLocks noChangeShapeType="1"/>
            </p:cNvSpPr>
            <p:nvPr/>
          </p:nvSpPr>
          <p:spPr bwMode="auto">
            <a:xfrm>
              <a:off x="3800" y="3622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97" name="Line 213"/>
            <p:cNvSpPr>
              <a:spLocks noChangeShapeType="1"/>
            </p:cNvSpPr>
            <p:nvPr/>
          </p:nvSpPr>
          <p:spPr bwMode="auto">
            <a:xfrm>
              <a:off x="4396" y="3580"/>
              <a:ext cx="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98" name="Line 214"/>
            <p:cNvSpPr>
              <a:spLocks noChangeShapeType="1"/>
            </p:cNvSpPr>
            <p:nvPr/>
          </p:nvSpPr>
          <p:spPr bwMode="auto">
            <a:xfrm>
              <a:off x="4056" y="3580"/>
              <a:ext cx="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99" name="Line 215"/>
            <p:cNvSpPr>
              <a:spLocks noChangeShapeType="1"/>
            </p:cNvSpPr>
            <p:nvPr/>
          </p:nvSpPr>
          <p:spPr bwMode="auto">
            <a:xfrm flipV="1">
              <a:off x="4056" y="3580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00" name="Line 216"/>
            <p:cNvSpPr>
              <a:spLocks noChangeShapeType="1"/>
            </p:cNvSpPr>
            <p:nvPr/>
          </p:nvSpPr>
          <p:spPr bwMode="auto">
            <a:xfrm>
              <a:off x="4140" y="3622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01" name="Line 217"/>
            <p:cNvSpPr>
              <a:spLocks noChangeShapeType="1"/>
            </p:cNvSpPr>
            <p:nvPr/>
          </p:nvSpPr>
          <p:spPr bwMode="auto">
            <a:xfrm flipV="1">
              <a:off x="4140" y="3580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02" name="Line 218"/>
            <p:cNvSpPr>
              <a:spLocks noChangeShapeType="1"/>
            </p:cNvSpPr>
            <p:nvPr/>
          </p:nvSpPr>
          <p:spPr bwMode="auto">
            <a:xfrm flipV="1">
              <a:off x="4396" y="3580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03" name="Line 219"/>
            <p:cNvSpPr>
              <a:spLocks noChangeShapeType="1"/>
            </p:cNvSpPr>
            <p:nvPr/>
          </p:nvSpPr>
          <p:spPr bwMode="auto">
            <a:xfrm flipV="1">
              <a:off x="4482" y="3580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04" name="Line 220"/>
            <p:cNvSpPr>
              <a:spLocks noChangeShapeType="1"/>
            </p:cNvSpPr>
            <p:nvPr/>
          </p:nvSpPr>
          <p:spPr bwMode="auto">
            <a:xfrm>
              <a:off x="4482" y="3622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05" name="Rectangle 221"/>
            <p:cNvSpPr>
              <a:spLocks noChangeArrowheads="1"/>
            </p:cNvSpPr>
            <p:nvPr/>
          </p:nvSpPr>
          <p:spPr bwMode="auto">
            <a:xfrm>
              <a:off x="3374" y="3504"/>
              <a:ext cx="84" cy="118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06" name="Rectangle 222"/>
            <p:cNvSpPr>
              <a:spLocks noChangeArrowheads="1"/>
            </p:cNvSpPr>
            <p:nvPr/>
          </p:nvSpPr>
          <p:spPr bwMode="auto">
            <a:xfrm>
              <a:off x="3708" y="3504"/>
              <a:ext cx="84" cy="118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209" name="Rectangle 225"/>
          <p:cNvSpPr>
            <a:spLocks noChangeArrowheads="1"/>
          </p:cNvSpPr>
          <p:nvPr/>
        </p:nvSpPr>
        <p:spPr bwMode="auto">
          <a:xfrm>
            <a:off x="5334000" y="1933575"/>
            <a:ext cx="776288" cy="990600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>
                <a:solidFill>
                  <a:schemeClr val="bg1"/>
                </a:solidFill>
              </a:rPr>
              <a:t>FDS</a:t>
            </a:r>
          </a:p>
        </p:txBody>
      </p:sp>
      <p:sp>
        <p:nvSpPr>
          <p:cNvPr id="42212" name="Line 228"/>
          <p:cNvSpPr>
            <a:spLocks noChangeShapeType="1"/>
          </p:cNvSpPr>
          <p:nvPr/>
        </p:nvSpPr>
        <p:spPr bwMode="auto">
          <a:xfrm>
            <a:off x="5943600" y="2209800"/>
            <a:ext cx="0" cy="4572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2214" name="Group 230"/>
          <p:cNvGrpSpPr>
            <a:grpSpLocks/>
          </p:cNvGrpSpPr>
          <p:nvPr/>
        </p:nvGrpSpPr>
        <p:grpSpPr bwMode="auto">
          <a:xfrm>
            <a:off x="1092200" y="4737100"/>
            <a:ext cx="2717800" cy="1536700"/>
            <a:chOff x="688" y="3176"/>
            <a:chExt cx="1712" cy="968"/>
          </a:xfrm>
        </p:grpSpPr>
        <p:grpSp>
          <p:nvGrpSpPr>
            <p:cNvPr id="42215" name="Group 231"/>
            <p:cNvGrpSpPr>
              <a:grpSpLocks/>
            </p:cNvGrpSpPr>
            <p:nvPr/>
          </p:nvGrpSpPr>
          <p:grpSpPr bwMode="auto">
            <a:xfrm>
              <a:off x="688" y="3364"/>
              <a:ext cx="1620" cy="296"/>
              <a:chOff x="480" y="2640"/>
              <a:chExt cx="1824" cy="336"/>
            </a:xfrm>
          </p:grpSpPr>
          <p:sp>
            <p:nvSpPr>
              <p:cNvPr id="42216" name="Line 232"/>
              <p:cNvSpPr>
                <a:spLocks noChangeShapeType="1"/>
              </p:cNvSpPr>
              <p:nvPr/>
            </p:nvSpPr>
            <p:spPr bwMode="auto">
              <a:xfrm>
                <a:off x="480" y="2976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217" name="Line 233"/>
              <p:cNvSpPr>
                <a:spLocks noChangeShapeType="1"/>
              </p:cNvSpPr>
              <p:nvPr/>
            </p:nvSpPr>
            <p:spPr bwMode="auto">
              <a:xfrm flipV="1">
                <a:off x="1152" y="2640"/>
                <a:ext cx="0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218" name="Line 234"/>
              <p:cNvSpPr>
                <a:spLocks noChangeShapeType="1"/>
              </p:cNvSpPr>
              <p:nvPr/>
            </p:nvSpPr>
            <p:spPr bwMode="auto">
              <a:xfrm>
                <a:off x="1152" y="264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219" name="Line 235"/>
              <p:cNvSpPr>
                <a:spLocks noChangeShapeType="1"/>
              </p:cNvSpPr>
              <p:nvPr/>
            </p:nvSpPr>
            <p:spPr bwMode="auto">
              <a:xfrm>
                <a:off x="1248" y="2640"/>
                <a:ext cx="0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220" name="Line 236"/>
              <p:cNvSpPr>
                <a:spLocks noChangeShapeType="1"/>
              </p:cNvSpPr>
              <p:nvPr/>
            </p:nvSpPr>
            <p:spPr bwMode="auto">
              <a:xfrm>
                <a:off x="864" y="2976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221" name="Line 237"/>
              <p:cNvSpPr>
                <a:spLocks noChangeShapeType="1"/>
              </p:cNvSpPr>
              <p:nvPr/>
            </p:nvSpPr>
            <p:spPr bwMode="auto">
              <a:xfrm>
                <a:off x="1248" y="2976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222" name="Line 238"/>
              <p:cNvSpPr>
                <a:spLocks noChangeShapeType="1"/>
              </p:cNvSpPr>
              <p:nvPr/>
            </p:nvSpPr>
            <p:spPr bwMode="auto">
              <a:xfrm flipV="1">
                <a:off x="768" y="2640"/>
                <a:ext cx="0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223" name="Line 239"/>
              <p:cNvSpPr>
                <a:spLocks noChangeShapeType="1"/>
              </p:cNvSpPr>
              <p:nvPr/>
            </p:nvSpPr>
            <p:spPr bwMode="auto">
              <a:xfrm>
                <a:off x="768" y="264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224" name="Line 240"/>
              <p:cNvSpPr>
                <a:spLocks noChangeShapeType="1"/>
              </p:cNvSpPr>
              <p:nvPr/>
            </p:nvSpPr>
            <p:spPr bwMode="auto">
              <a:xfrm>
                <a:off x="864" y="2640"/>
                <a:ext cx="0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225" name="Line 241"/>
              <p:cNvSpPr>
                <a:spLocks noChangeShapeType="1"/>
              </p:cNvSpPr>
              <p:nvPr/>
            </p:nvSpPr>
            <p:spPr bwMode="auto">
              <a:xfrm>
                <a:off x="1920" y="29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226" name="Line 242"/>
              <p:cNvSpPr>
                <a:spLocks noChangeShapeType="1"/>
              </p:cNvSpPr>
              <p:nvPr/>
            </p:nvSpPr>
            <p:spPr bwMode="auto">
              <a:xfrm>
                <a:off x="1536" y="29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227" name="Line 243"/>
              <p:cNvSpPr>
                <a:spLocks noChangeShapeType="1"/>
              </p:cNvSpPr>
              <p:nvPr/>
            </p:nvSpPr>
            <p:spPr bwMode="auto">
              <a:xfrm flipV="1">
                <a:off x="1536" y="2928"/>
                <a:ext cx="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228" name="Line 244"/>
              <p:cNvSpPr>
                <a:spLocks noChangeShapeType="1"/>
              </p:cNvSpPr>
              <p:nvPr/>
            </p:nvSpPr>
            <p:spPr bwMode="auto">
              <a:xfrm>
                <a:off x="1632" y="2976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229" name="Line 245"/>
              <p:cNvSpPr>
                <a:spLocks noChangeShapeType="1"/>
              </p:cNvSpPr>
              <p:nvPr/>
            </p:nvSpPr>
            <p:spPr bwMode="auto">
              <a:xfrm flipV="1">
                <a:off x="1632" y="2928"/>
                <a:ext cx="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230" name="Line 246"/>
              <p:cNvSpPr>
                <a:spLocks noChangeShapeType="1"/>
              </p:cNvSpPr>
              <p:nvPr/>
            </p:nvSpPr>
            <p:spPr bwMode="auto">
              <a:xfrm flipV="1">
                <a:off x="1920" y="2928"/>
                <a:ext cx="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231" name="Line 247"/>
              <p:cNvSpPr>
                <a:spLocks noChangeShapeType="1"/>
              </p:cNvSpPr>
              <p:nvPr/>
            </p:nvSpPr>
            <p:spPr bwMode="auto">
              <a:xfrm flipV="1">
                <a:off x="2016" y="2928"/>
                <a:ext cx="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232" name="Line 248"/>
              <p:cNvSpPr>
                <a:spLocks noChangeShapeType="1"/>
              </p:cNvSpPr>
              <p:nvPr/>
            </p:nvSpPr>
            <p:spPr bwMode="auto">
              <a:xfrm>
                <a:off x="2016" y="2976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2233" name="Text Box 249"/>
            <p:cNvSpPr txBox="1">
              <a:spLocks noChangeArrowheads="1"/>
            </p:cNvSpPr>
            <p:nvPr/>
          </p:nvSpPr>
          <p:spPr bwMode="auto">
            <a:xfrm>
              <a:off x="720" y="3913"/>
              <a:ext cx="13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Signal from samples</a:t>
              </a:r>
            </a:p>
          </p:txBody>
        </p:sp>
        <p:sp>
          <p:nvSpPr>
            <p:cNvPr id="42234" name="Line 250"/>
            <p:cNvSpPr>
              <a:spLocks noChangeShapeType="1"/>
            </p:cNvSpPr>
            <p:nvPr/>
          </p:nvSpPr>
          <p:spPr bwMode="auto">
            <a:xfrm flipV="1">
              <a:off x="815" y="3744"/>
              <a:ext cx="129" cy="2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35" name="Line 251"/>
            <p:cNvSpPr>
              <a:spLocks noChangeShapeType="1"/>
            </p:cNvSpPr>
            <p:nvPr/>
          </p:nvSpPr>
          <p:spPr bwMode="auto">
            <a:xfrm flipV="1">
              <a:off x="1157" y="3744"/>
              <a:ext cx="127" cy="2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2236" name="Group 252"/>
            <p:cNvGrpSpPr>
              <a:grpSpLocks/>
            </p:cNvGrpSpPr>
            <p:nvPr/>
          </p:nvGrpSpPr>
          <p:grpSpPr bwMode="auto">
            <a:xfrm flipV="1">
              <a:off x="688" y="3304"/>
              <a:ext cx="1712" cy="114"/>
              <a:chOff x="3072" y="3792"/>
              <a:chExt cx="1824" cy="0"/>
            </a:xfrm>
          </p:grpSpPr>
          <p:sp>
            <p:nvSpPr>
              <p:cNvPr id="42237" name="Line 253"/>
              <p:cNvSpPr>
                <a:spLocks noChangeShapeType="1"/>
              </p:cNvSpPr>
              <p:nvPr/>
            </p:nvSpPr>
            <p:spPr bwMode="auto">
              <a:xfrm>
                <a:off x="4272" y="379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238" name="Line 254"/>
              <p:cNvSpPr>
                <a:spLocks noChangeShapeType="1"/>
              </p:cNvSpPr>
              <p:nvPr/>
            </p:nvSpPr>
            <p:spPr bwMode="auto">
              <a:xfrm flipH="1">
                <a:off x="3072" y="379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2239" name="Text Box 255"/>
            <p:cNvSpPr txBox="1">
              <a:spLocks noChangeArrowheads="1"/>
            </p:cNvSpPr>
            <p:nvPr/>
          </p:nvSpPr>
          <p:spPr bwMode="auto">
            <a:xfrm>
              <a:off x="1248" y="3176"/>
              <a:ext cx="76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6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One rotation</a:t>
              </a:r>
            </a:p>
          </p:txBody>
        </p:sp>
        <p:sp>
          <p:nvSpPr>
            <p:cNvPr id="42240" name="Line 256"/>
            <p:cNvSpPr>
              <a:spLocks noChangeShapeType="1"/>
            </p:cNvSpPr>
            <p:nvPr/>
          </p:nvSpPr>
          <p:spPr bwMode="auto">
            <a:xfrm flipV="1">
              <a:off x="1488" y="3736"/>
              <a:ext cx="127" cy="2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41" name="Line 257"/>
            <p:cNvSpPr>
              <a:spLocks noChangeShapeType="1"/>
            </p:cNvSpPr>
            <p:nvPr/>
          </p:nvSpPr>
          <p:spPr bwMode="auto">
            <a:xfrm flipV="1">
              <a:off x="1841" y="3736"/>
              <a:ext cx="127" cy="2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242" name="AutoShape 258"/>
          <p:cNvSpPr>
            <a:spLocks noChangeArrowheads="1"/>
          </p:cNvSpPr>
          <p:nvPr/>
        </p:nvSpPr>
        <p:spPr bwMode="auto">
          <a:xfrm>
            <a:off x="5791200" y="3200400"/>
            <a:ext cx="304800" cy="685800"/>
          </a:xfrm>
          <a:prstGeom prst="curvedLeftArrow">
            <a:avLst>
              <a:gd name="adj1" fmla="val 21250"/>
              <a:gd name="adj2" fmla="val 90000"/>
              <a:gd name="adj3" fmla="val 69792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44" name="AutoShape 260"/>
          <p:cNvSpPr>
            <a:spLocks noChangeArrowheads="1"/>
          </p:cNvSpPr>
          <p:nvPr/>
        </p:nvSpPr>
        <p:spPr bwMode="auto">
          <a:xfrm rot="-16846533">
            <a:off x="6500813" y="3314700"/>
            <a:ext cx="76200" cy="152400"/>
          </a:xfrm>
          <a:custGeom>
            <a:avLst/>
            <a:gdLst>
              <a:gd name="G0" fmla="+- 10800 0 0"/>
              <a:gd name="G1" fmla="+- 21600 0 10800"/>
              <a:gd name="G2" fmla="*/ 10800 1 2"/>
              <a:gd name="G3" fmla="+- 21600 0 G2"/>
              <a:gd name="G4" fmla="+/ 10800 21600 2"/>
              <a:gd name="G5" fmla="+/ G1 0 2"/>
              <a:gd name="G6" fmla="*/ 21600 21600 10800"/>
              <a:gd name="G7" fmla="*/ G6 1 2"/>
              <a:gd name="G8" fmla="+- 21600 0 G7"/>
              <a:gd name="G9" fmla="*/ 21600 1 2"/>
              <a:gd name="G10" fmla="+- 10800 0 G9"/>
              <a:gd name="G11" fmla="?: G10 G8 0"/>
              <a:gd name="G12" fmla="?: G10 G7 21600"/>
              <a:gd name="T0" fmla="*/ 16200 w 21600"/>
              <a:gd name="T1" fmla="*/ 10800 h 21600"/>
              <a:gd name="T2" fmla="*/ 10800 w 21600"/>
              <a:gd name="T3" fmla="*/ 21600 h 21600"/>
              <a:gd name="T4" fmla="*/ 5400 w 21600"/>
              <a:gd name="T5" fmla="*/ 10800 h 21600"/>
              <a:gd name="T6" fmla="*/ 10800 w 21600"/>
              <a:gd name="T7" fmla="*/ 0 h 21600"/>
              <a:gd name="T8" fmla="*/ 7200 w 21600"/>
              <a:gd name="T9" fmla="*/ 7200 h 21600"/>
              <a:gd name="T10" fmla="*/ 14400 w 21600"/>
              <a:gd name="T11" fmla="*/ 144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800" y="21600"/>
                </a:lnTo>
                <a:lnTo>
                  <a:pt x="108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45" name="AutoShape 261"/>
          <p:cNvSpPr>
            <a:spLocks noChangeArrowheads="1"/>
          </p:cNvSpPr>
          <p:nvPr/>
        </p:nvSpPr>
        <p:spPr bwMode="auto">
          <a:xfrm rot="-15202078">
            <a:off x="6500813" y="3390900"/>
            <a:ext cx="76200" cy="152400"/>
          </a:xfrm>
          <a:custGeom>
            <a:avLst/>
            <a:gdLst>
              <a:gd name="G0" fmla="+- 10800 0 0"/>
              <a:gd name="G1" fmla="+- 21600 0 10800"/>
              <a:gd name="G2" fmla="*/ 10800 1 2"/>
              <a:gd name="G3" fmla="+- 21600 0 G2"/>
              <a:gd name="G4" fmla="+/ 10800 21600 2"/>
              <a:gd name="G5" fmla="+/ G1 0 2"/>
              <a:gd name="G6" fmla="*/ 21600 21600 10800"/>
              <a:gd name="G7" fmla="*/ G6 1 2"/>
              <a:gd name="G8" fmla="+- 21600 0 G7"/>
              <a:gd name="G9" fmla="*/ 21600 1 2"/>
              <a:gd name="G10" fmla="+- 10800 0 G9"/>
              <a:gd name="G11" fmla="?: G10 G8 0"/>
              <a:gd name="G12" fmla="?: G10 G7 21600"/>
              <a:gd name="T0" fmla="*/ 16200 w 21600"/>
              <a:gd name="T1" fmla="*/ 10800 h 21600"/>
              <a:gd name="T2" fmla="*/ 10800 w 21600"/>
              <a:gd name="T3" fmla="*/ 21600 h 21600"/>
              <a:gd name="T4" fmla="*/ 5400 w 21600"/>
              <a:gd name="T5" fmla="*/ 10800 h 21600"/>
              <a:gd name="T6" fmla="*/ 10800 w 21600"/>
              <a:gd name="T7" fmla="*/ 0 h 21600"/>
              <a:gd name="T8" fmla="*/ 7200 w 21600"/>
              <a:gd name="T9" fmla="*/ 7200 h 21600"/>
              <a:gd name="T10" fmla="*/ 14400 w 21600"/>
              <a:gd name="T11" fmla="*/ 144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800" y="21600"/>
                </a:lnTo>
                <a:lnTo>
                  <a:pt x="108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46" name="AutoShape 262"/>
          <p:cNvSpPr>
            <a:spLocks noChangeArrowheads="1"/>
          </p:cNvSpPr>
          <p:nvPr/>
        </p:nvSpPr>
        <p:spPr bwMode="auto">
          <a:xfrm rot="-10335537">
            <a:off x="5653088" y="4205288"/>
            <a:ext cx="76200" cy="152400"/>
          </a:xfrm>
          <a:custGeom>
            <a:avLst/>
            <a:gdLst>
              <a:gd name="G0" fmla="+- 10800 0 0"/>
              <a:gd name="G1" fmla="+- 21600 0 10800"/>
              <a:gd name="G2" fmla="*/ 10800 1 2"/>
              <a:gd name="G3" fmla="+- 21600 0 G2"/>
              <a:gd name="G4" fmla="+/ 10800 21600 2"/>
              <a:gd name="G5" fmla="+/ G1 0 2"/>
              <a:gd name="G6" fmla="*/ 21600 21600 10800"/>
              <a:gd name="G7" fmla="*/ G6 1 2"/>
              <a:gd name="G8" fmla="+- 21600 0 G7"/>
              <a:gd name="G9" fmla="*/ 21600 1 2"/>
              <a:gd name="G10" fmla="+- 10800 0 G9"/>
              <a:gd name="G11" fmla="?: G10 G8 0"/>
              <a:gd name="G12" fmla="?: G10 G7 21600"/>
              <a:gd name="T0" fmla="*/ 16200 w 21600"/>
              <a:gd name="T1" fmla="*/ 10800 h 21600"/>
              <a:gd name="T2" fmla="*/ 10800 w 21600"/>
              <a:gd name="T3" fmla="*/ 21600 h 21600"/>
              <a:gd name="T4" fmla="*/ 5400 w 21600"/>
              <a:gd name="T5" fmla="*/ 10800 h 21600"/>
              <a:gd name="T6" fmla="*/ 10800 w 21600"/>
              <a:gd name="T7" fmla="*/ 0 h 21600"/>
              <a:gd name="T8" fmla="*/ 7200 w 21600"/>
              <a:gd name="T9" fmla="*/ 7200 h 21600"/>
              <a:gd name="T10" fmla="*/ 14400 w 21600"/>
              <a:gd name="T11" fmla="*/ 144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800" y="21600"/>
                </a:lnTo>
                <a:lnTo>
                  <a:pt x="108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47" name="AutoShape 263"/>
          <p:cNvSpPr>
            <a:spLocks noChangeArrowheads="1"/>
          </p:cNvSpPr>
          <p:nvPr/>
        </p:nvSpPr>
        <p:spPr bwMode="auto">
          <a:xfrm rot="-11396991">
            <a:off x="5743575" y="4210050"/>
            <a:ext cx="76200" cy="152400"/>
          </a:xfrm>
          <a:custGeom>
            <a:avLst/>
            <a:gdLst>
              <a:gd name="G0" fmla="+- 10800 0 0"/>
              <a:gd name="G1" fmla="+- 21600 0 10800"/>
              <a:gd name="G2" fmla="*/ 10800 1 2"/>
              <a:gd name="G3" fmla="+- 21600 0 G2"/>
              <a:gd name="G4" fmla="+/ 10800 21600 2"/>
              <a:gd name="G5" fmla="+/ G1 0 2"/>
              <a:gd name="G6" fmla="*/ 21600 21600 10800"/>
              <a:gd name="G7" fmla="*/ G6 1 2"/>
              <a:gd name="G8" fmla="+- 21600 0 G7"/>
              <a:gd name="G9" fmla="*/ 21600 1 2"/>
              <a:gd name="G10" fmla="+- 10800 0 G9"/>
              <a:gd name="G11" fmla="?: G10 G8 0"/>
              <a:gd name="G12" fmla="?: G10 G7 21600"/>
              <a:gd name="T0" fmla="*/ 16200 w 21600"/>
              <a:gd name="T1" fmla="*/ 10800 h 21600"/>
              <a:gd name="T2" fmla="*/ 10800 w 21600"/>
              <a:gd name="T3" fmla="*/ 21600 h 21600"/>
              <a:gd name="T4" fmla="*/ 5400 w 21600"/>
              <a:gd name="T5" fmla="*/ 10800 h 21600"/>
              <a:gd name="T6" fmla="*/ 10800 w 21600"/>
              <a:gd name="T7" fmla="*/ 0 h 21600"/>
              <a:gd name="T8" fmla="*/ 7200 w 21600"/>
              <a:gd name="T9" fmla="*/ 7200 h 21600"/>
              <a:gd name="T10" fmla="*/ 14400 w 21600"/>
              <a:gd name="T11" fmla="*/ 144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800" y="21600"/>
                </a:lnTo>
                <a:lnTo>
                  <a:pt x="108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2248" name="Picture 264" descr="Picture 1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2" r="304" b="221"/>
          <a:stretch>
            <a:fillRect/>
          </a:stretch>
        </p:blipFill>
        <p:spPr bwMode="auto">
          <a:xfrm>
            <a:off x="6705600" y="1422400"/>
            <a:ext cx="18288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250" name="AutoShape 266"/>
          <p:cNvSpPr>
            <a:spLocks noChangeArrowheads="1"/>
          </p:cNvSpPr>
          <p:nvPr/>
        </p:nvSpPr>
        <p:spPr bwMode="auto">
          <a:xfrm rot="5400000" flipH="1">
            <a:off x="1582738" y="3759200"/>
            <a:ext cx="685800" cy="415925"/>
          </a:xfrm>
          <a:prstGeom prst="pentagon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6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0" name="Rectangle 6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Extrinsically labeled compounds </a:t>
            </a:r>
          </a:p>
          <a:p>
            <a:pPr lvl="1">
              <a:lnSpc>
                <a:spcPct val="150000"/>
              </a:lnSpc>
            </a:pPr>
            <a:r>
              <a:rPr lang="en-US" sz="2400" b="1" dirty="0"/>
              <a:t>488 nm excitation (fluorescein, Alexa, etc.)</a:t>
            </a:r>
          </a:p>
          <a:p>
            <a:pPr lvl="1">
              <a:lnSpc>
                <a:spcPct val="150000"/>
              </a:lnSpc>
            </a:pPr>
            <a:r>
              <a:rPr lang="en-US" sz="2400" b="1" dirty="0"/>
              <a:t>Green fluorescent protein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High selectivity and sensitivity</a:t>
            </a:r>
          </a:p>
          <a:p>
            <a:pPr lvl="1">
              <a:lnSpc>
                <a:spcPct val="150000"/>
              </a:lnSpc>
            </a:pPr>
            <a:r>
              <a:rPr lang="en-US" sz="2400" b="1" dirty="0"/>
              <a:t>Trace materials </a:t>
            </a:r>
          </a:p>
          <a:p>
            <a:pPr lvl="1">
              <a:lnSpc>
                <a:spcPct val="150000"/>
              </a:lnSpc>
            </a:pPr>
            <a:r>
              <a:rPr lang="en-US" sz="2400" b="1" dirty="0"/>
              <a:t>Complex fluids (serum, sputum, urine)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Tight associations (</a:t>
            </a:r>
            <a:r>
              <a:rPr lang="en-US" sz="2800" b="1" dirty="0" err="1"/>
              <a:t>Kd</a:t>
            </a:r>
            <a:r>
              <a:rPr lang="en-US" sz="2800" b="1" dirty="0"/>
              <a:t> &lt; 10</a:t>
            </a:r>
            <a:r>
              <a:rPr lang="en-US" sz="2800" b="1" baseline="30000" dirty="0"/>
              <a:t>-9</a:t>
            </a:r>
            <a:r>
              <a:rPr lang="en-US" sz="2800" b="1" dirty="0"/>
              <a:t> M) 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Broad concentration range</a:t>
            </a:r>
          </a:p>
          <a:p>
            <a:pPr lvl="1">
              <a:lnSpc>
                <a:spcPct val="150000"/>
              </a:lnSpc>
            </a:pPr>
            <a:r>
              <a:rPr lang="en-US" sz="2400" b="1" dirty="0"/>
              <a:t>3-4 orders of magnitude</a:t>
            </a: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 for FDS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/>
              <a:t>F = I</a:t>
            </a:r>
            <a:r>
              <a:rPr lang="en-US" sz="2400" baseline="-25000"/>
              <a:t>o </a:t>
            </a:r>
            <a:r>
              <a:rPr lang="en-US" sz="2400"/>
              <a:t>Q</a:t>
            </a:r>
            <a:r>
              <a:rPr lang="en-US" sz="2800" b="1">
                <a:latin typeface="Symbol" pitchFamily="18" charset="2"/>
              </a:rPr>
              <a:t>e</a:t>
            </a:r>
            <a:r>
              <a:rPr lang="en-US" sz="2400"/>
              <a:t>c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Q is quantum yield</a:t>
            </a:r>
          </a:p>
          <a:p>
            <a:pPr lvl="2">
              <a:lnSpc>
                <a:spcPct val="90000"/>
              </a:lnSpc>
            </a:pPr>
            <a:r>
              <a:rPr lang="en-US" sz="1800"/>
              <a:t>Quenching- remove O</a:t>
            </a:r>
            <a:r>
              <a:rPr lang="en-US" sz="1800" baseline="-25000"/>
              <a:t>2</a:t>
            </a:r>
          </a:p>
          <a:p>
            <a:pPr lvl="2">
              <a:lnSpc>
                <a:spcPct val="90000"/>
              </a:lnSpc>
            </a:pPr>
            <a:r>
              <a:rPr lang="en-US" sz="1800"/>
              <a:t>Photobleaching</a:t>
            </a:r>
          </a:p>
          <a:p>
            <a:pPr>
              <a:lnSpc>
                <a:spcPct val="90000"/>
              </a:lnSpc>
            </a:pPr>
            <a:r>
              <a:rPr lang="en-US" sz="2400"/>
              <a:t>Have to label a molecule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Changes to function?</a:t>
            </a:r>
          </a:p>
          <a:p>
            <a:pPr>
              <a:lnSpc>
                <a:spcPct val="90000"/>
              </a:lnSpc>
            </a:pPr>
            <a:r>
              <a:rPr lang="en-US" sz="2400"/>
              <a:t>Sample adsorption at low concentrations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Meniscus, windows, centerpiece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Makes F </a:t>
            </a:r>
            <a:r>
              <a:rPr lang="en-US" sz="2000">
                <a:sym typeface="Wingdings" pitchFamily="2" charset="2"/>
              </a:rPr>
              <a:t> c difficult to obtain</a:t>
            </a:r>
          </a:p>
          <a:p>
            <a:pPr>
              <a:lnSpc>
                <a:spcPct val="90000"/>
              </a:lnSpc>
            </a:pPr>
            <a:r>
              <a:rPr lang="en-US" sz="2400"/>
              <a:t>Inner filter effect</a:t>
            </a:r>
          </a:p>
          <a:p>
            <a:pPr>
              <a:lnSpc>
                <a:spcPct val="90000"/>
              </a:lnSpc>
            </a:pPr>
            <a:r>
              <a:rPr lang="en-US" sz="2400"/>
              <a:t>Signal roll-off at base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Can use FC 43 </a:t>
            </a:r>
          </a:p>
        </p:txBody>
      </p:sp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Fluorescence system gotchas</a:t>
            </a: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5759450" y="5456238"/>
            <a:ext cx="2376488" cy="3651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67" name="Rectangle 7"/>
          <p:cNvSpPr>
            <a:spLocks noChangeArrowheads="1"/>
          </p:cNvSpPr>
          <p:nvPr/>
        </p:nvSpPr>
        <p:spPr bwMode="auto">
          <a:xfrm>
            <a:off x="5969000" y="5461000"/>
            <a:ext cx="1908175" cy="457200"/>
          </a:xfrm>
          <a:prstGeom prst="rect">
            <a:avLst/>
          </a:prstGeom>
          <a:gradFill rotWithShape="1">
            <a:gsLst>
              <a:gs pos="0">
                <a:schemeClr val="accent1">
                  <a:alpha val="59000"/>
                </a:schemeClr>
              </a:gs>
              <a:gs pos="50000">
                <a:schemeClr val="accent1">
                  <a:gamma/>
                  <a:shade val="46275"/>
                  <a:invGamma/>
                  <a:alpha val="60001"/>
                </a:schemeClr>
              </a:gs>
              <a:gs pos="100000">
                <a:schemeClr val="accent1">
                  <a:alpha val="59000"/>
                </a:schemeClr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66" name="AutoShape 6"/>
          <p:cNvSpPr>
            <a:spLocks noChangeArrowheads="1"/>
          </p:cNvSpPr>
          <p:nvPr/>
        </p:nvSpPr>
        <p:spPr bwMode="auto">
          <a:xfrm flipV="1">
            <a:off x="6440488" y="5008563"/>
            <a:ext cx="757237" cy="1058862"/>
          </a:xfrm>
          <a:prstGeom prst="triangle">
            <a:avLst>
              <a:gd name="adj" fmla="val 50000"/>
            </a:avLst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69" name="Rectangle 9"/>
          <p:cNvSpPr>
            <a:spLocks noChangeArrowheads="1"/>
          </p:cNvSpPr>
          <p:nvPr/>
        </p:nvSpPr>
        <p:spPr bwMode="auto">
          <a:xfrm>
            <a:off x="7837488" y="5448300"/>
            <a:ext cx="157162" cy="3524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70" name="Rectangle 10"/>
          <p:cNvSpPr>
            <a:spLocks noChangeArrowheads="1"/>
          </p:cNvSpPr>
          <p:nvPr/>
        </p:nvSpPr>
        <p:spPr bwMode="auto">
          <a:xfrm>
            <a:off x="5919788" y="5461000"/>
            <a:ext cx="157162" cy="3524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371" name="Picture 11" descr="F-rTTR Mixing Experiment sw Curv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854200"/>
            <a:ext cx="2543175" cy="19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0.10694 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7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1508125"/>
            <a:ext cx="2379662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5981700" y="1487488"/>
            <a:ext cx="565150" cy="736600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179" name="Group 11"/>
          <p:cNvGrpSpPr>
            <a:grpSpLocks/>
          </p:cNvGrpSpPr>
          <p:nvPr/>
        </p:nvGrpSpPr>
        <p:grpSpPr bwMode="auto">
          <a:xfrm>
            <a:off x="6221413" y="5121275"/>
            <a:ext cx="1528762" cy="1092200"/>
            <a:chOff x="4551" y="3386"/>
            <a:chExt cx="963" cy="688"/>
          </a:xfrm>
        </p:grpSpPr>
        <p:grpSp>
          <p:nvGrpSpPr>
            <p:cNvPr id="7177" name="Group 9"/>
            <p:cNvGrpSpPr>
              <a:grpSpLocks/>
            </p:cNvGrpSpPr>
            <p:nvPr/>
          </p:nvGrpSpPr>
          <p:grpSpPr bwMode="auto">
            <a:xfrm>
              <a:off x="4551" y="3502"/>
              <a:ext cx="381" cy="572"/>
              <a:chOff x="4551" y="3502"/>
              <a:chExt cx="381" cy="572"/>
            </a:xfrm>
          </p:grpSpPr>
          <p:sp>
            <p:nvSpPr>
              <p:cNvPr id="7172" name="Rectangle 4"/>
              <p:cNvSpPr>
                <a:spLocks noChangeArrowheads="1"/>
              </p:cNvSpPr>
              <p:nvPr/>
            </p:nvSpPr>
            <p:spPr bwMode="auto">
              <a:xfrm rot="19860000">
                <a:off x="4551" y="3502"/>
                <a:ext cx="330" cy="568"/>
              </a:xfrm>
              <a:prstGeom prst="rect">
                <a:avLst/>
              </a:prstGeom>
              <a:solidFill>
                <a:schemeClr val="folHlink">
                  <a:alpha val="50000"/>
                </a:schemeClr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3" name="Line 5"/>
              <p:cNvSpPr>
                <a:spLocks noChangeShapeType="1"/>
              </p:cNvSpPr>
              <p:nvPr/>
            </p:nvSpPr>
            <p:spPr bwMode="auto">
              <a:xfrm flipH="1" flipV="1">
                <a:off x="4596" y="3738"/>
                <a:ext cx="192" cy="336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 flipH="1" flipV="1">
                <a:off x="4740" y="3642"/>
                <a:ext cx="192" cy="336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 flipV="1">
                <a:off x="4596" y="3660"/>
                <a:ext cx="36" cy="7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6" name="Line 8"/>
              <p:cNvSpPr>
                <a:spLocks noChangeShapeType="1"/>
              </p:cNvSpPr>
              <p:nvPr/>
            </p:nvSpPr>
            <p:spPr bwMode="auto">
              <a:xfrm>
                <a:off x="4662" y="3642"/>
                <a:ext cx="78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78" name="Rectangle 10"/>
            <p:cNvSpPr>
              <a:spLocks noChangeArrowheads="1"/>
            </p:cNvSpPr>
            <p:nvPr/>
          </p:nvSpPr>
          <p:spPr bwMode="auto">
            <a:xfrm>
              <a:off x="4790" y="3386"/>
              <a:ext cx="7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Source</a:t>
              </a:r>
            </a:p>
          </p:txBody>
        </p:sp>
      </p:grpSp>
      <p:grpSp>
        <p:nvGrpSpPr>
          <p:cNvPr id="7182" name="Group 14"/>
          <p:cNvGrpSpPr>
            <a:grpSpLocks/>
          </p:cNvGrpSpPr>
          <p:nvPr/>
        </p:nvGrpSpPr>
        <p:grpSpPr bwMode="auto">
          <a:xfrm>
            <a:off x="4992688" y="1743075"/>
            <a:ext cx="1531937" cy="4319588"/>
            <a:chOff x="3777" y="1258"/>
            <a:chExt cx="965" cy="2721"/>
          </a:xfrm>
        </p:grpSpPr>
        <p:sp>
          <p:nvSpPr>
            <p:cNvPr id="7180" name="AutoShape 12"/>
            <p:cNvSpPr>
              <a:spLocks noChangeArrowheads="1"/>
            </p:cNvSpPr>
            <p:nvPr/>
          </p:nvSpPr>
          <p:spPr bwMode="auto">
            <a:xfrm rot="3780000">
              <a:off x="4389" y="3626"/>
              <a:ext cx="564" cy="142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chemeClr val="tx1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bg2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AutoShape 13"/>
            <p:cNvSpPr>
              <a:spLocks noChangeArrowheads="1"/>
            </p:cNvSpPr>
            <p:nvPr/>
          </p:nvSpPr>
          <p:spPr bwMode="auto">
            <a:xfrm rot="9000000" flipH="1" flipV="1">
              <a:off x="3777" y="1258"/>
              <a:ext cx="439" cy="2558"/>
            </a:xfrm>
            <a:custGeom>
              <a:avLst/>
              <a:gdLst>
                <a:gd name="G0" fmla="+- 9870 0 0"/>
                <a:gd name="G1" fmla="+- 21600 0 9870"/>
                <a:gd name="G2" fmla="*/ 9870 1 2"/>
                <a:gd name="G3" fmla="+- 21600 0 G2"/>
                <a:gd name="G4" fmla="+/ 9870 21600 2"/>
                <a:gd name="G5" fmla="+/ G1 0 2"/>
                <a:gd name="G6" fmla="*/ 21600 21600 9870"/>
                <a:gd name="G7" fmla="*/ G6 1 2"/>
                <a:gd name="G8" fmla="+- 21600 0 G7"/>
                <a:gd name="G9" fmla="*/ 21600 1 2"/>
                <a:gd name="G10" fmla="+- 9870 0 G9"/>
                <a:gd name="G11" fmla="?: G10 G8 0"/>
                <a:gd name="G12" fmla="?: G10 G7 21600"/>
                <a:gd name="T0" fmla="*/ 16665 w 21600"/>
                <a:gd name="T1" fmla="*/ 10800 h 21600"/>
                <a:gd name="T2" fmla="*/ 10800 w 21600"/>
                <a:gd name="T3" fmla="*/ 21600 h 21600"/>
                <a:gd name="T4" fmla="*/ 4935 w 21600"/>
                <a:gd name="T5" fmla="*/ 10800 h 21600"/>
                <a:gd name="T6" fmla="*/ 10800 w 21600"/>
                <a:gd name="T7" fmla="*/ 0 h 21600"/>
                <a:gd name="T8" fmla="*/ 6735 w 21600"/>
                <a:gd name="T9" fmla="*/ 6735 h 21600"/>
                <a:gd name="T10" fmla="*/ 14865 w 21600"/>
                <a:gd name="T11" fmla="*/ 1486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9870" y="21600"/>
                  </a:lnTo>
                  <a:lnTo>
                    <a:pt x="1173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FFFF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85" name="Group 17"/>
          <p:cNvGrpSpPr>
            <a:grpSpLocks/>
          </p:cNvGrpSpPr>
          <p:nvPr/>
        </p:nvGrpSpPr>
        <p:grpSpPr bwMode="auto">
          <a:xfrm>
            <a:off x="1025525" y="1657350"/>
            <a:ext cx="3835400" cy="538163"/>
            <a:chOff x="1278" y="1204"/>
            <a:chExt cx="2416" cy="339"/>
          </a:xfrm>
        </p:grpSpPr>
        <p:sp>
          <p:nvSpPr>
            <p:cNvPr id="7183" name="Oval 15" descr="Narrow vertical"/>
            <p:cNvSpPr>
              <a:spLocks noChangeArrowheads="1"/>
            </p:cNvSpPr>
            <p:nvPr/>
          </p:nvSpPr>
          <p:spPr bwMode="auto">
            <a:xfrm>
              <a:off x="2884" y="1207"/>
              <a:ext cx="810" cy="336"/>
            </a:xfrm>
            <a:prstGeom prst="ellipse">
              <a:avLst/>
            </a:prstGeom>
            <a:pattFill prst="narVert">
              <a:fgClr>
                <a:schemeClr val="bg2"/>
              </a:fgClr>
              <a:bgClr>
                <a:srgbClr val="99CCFF"/>
              </a:bgClr>
            </a:pattFill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Rectangle 16"/>
            <p:cNvSpPr>
              <a:spLocks noChangeArrowheads="1"/>
            </p:cNvSpPr>
            <p:nvPr/>
          </p:nvSpPr>
          <p:spPr bwMode="auto">
            <a:xfrm>
              <a:off x="1278" y="1204"/>
              <a:ext cx="15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Torroidal grating</a:t>
              </a:r>
            </a:p>
          </p:txBody>
        </p:sp>
      </p:grpSp>
      <p:grpSp>
        <p:nvGrpSpPr>
          <p:cNvPr id="7190" name="Group 22"/>
          <p:cNvGrpSpPr>
            <a:grpSpLocks/>
          </p:cNvGrpSpPr>
          <p:nvPr/>
        </p:nvGrpSpPr>
        <p:grpSpPr bwMode="auto">
          <a:xfrm>
            <a:off x="3592513" y="1660525"/>
            <a:ext cx="2973387" cy="4402138"/>
            <a:chOff x="2895" y="1206"/>
            <a:chExt cx="1873" cy="2773"/>
          </a:xfrm>
        </p:grpSpPr>
        <p:grpSp>
          <p:nvGrpSpPr>
            <p:cNvPr id="7188" name="Group 20"/>
            <p:cNvGrpSpPr>
              <a:grpSpLocks/>
            </p:cNvGrpSpPr>
            <p:nvPr/>
          </p:nvGrpSpPr>
          <p:grpSpPr bwMode="auto">
            <a:xfrm>
              <a:off x="3803" y="1258"/>
              <a:ext cx="965" cy="2721"/>
              <a:chOff x="3803" y="1258"/>
              <a:chExt cx="965" cy="2721"/>
            </a:xfrm>
          </p:grpSpPr>
          <p:sp>
            <p:nvSpPr>
              <p:cNvPr id="7186" name="AutoShape 18"/>
              <p:cNvSpPr>
                <a:spLocks noChangeArrowheads="1"/>
              </p:cNvSpPr>
              <p:nvPr/>
            </p:nvSpPr>
            <p:spPr bwMode="auto">
              <a:xfrm rot="3780000">
                <a:off x="4415" y="3626"/>
                <a:ext cx="564" cy="142"/>
              </a:xfrm>
              <a:prstGeom prst="star16">
                <a:avLst>
                  <a:gd name="adj" fmla="val 37500"/>
                </a:avLst>
              </a:prstGeom>
              <a:gradFill rotWithShape="0">
                <a:gsLst>
                  <a:gs pos="0">
                    <a:schemeClr val="tx1"/>
                  </a:gs>
                  <a:gs pos="100000">
                    <a:srgbClr val="99CCF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7" name="AutoShape 19"/>
              <p:cNvSpPr>
                <a:spLocks noChangeArrowheads="1"/>
              </p:cNvSpPr>
              <p:nvPr/>
            </p:nvSpPr>
            <p:spPr bwMode="auto">
              <a:xfrm rot="9000000" flipH="1" flipV="1">
                <a:off x="3803" y="1258"/>
                <a:ext cx="439" cy="2558"/>
              </a:xfrm>
              <a:custGeom>
                <a:avLst/>
                <a:gdLst>
                  <a:gd name="G0" fmla="+- 9870 0 0"/>
                  <a:gd name="G1" fmla="+- 21600 0 9870"/>
                  <a:gd name="G2" fmla="*/ 9870 1 2"/>
                  <a:gd name="G3" fmla="+- 21600 0 G2"/>
                  <a:gd name="G4" fmla="+/ 9870 21600 2"/>
                  <a:gd name="G5" fmla="+/ G1 0 2"/>
                  <a:gd name="G6" fmla="*/ 21600 21600 9870"/>
                  <a:gd name="G7" fmla="*/ G6 1 2"/>
                  <a:gd name="G8" fmla="+- 21600 0 G7"/>
                  <a:gd name="G9" fmla="*/ 21600 1 2"/>
                  <a:gd name="G10" fmla="+- 9870 0 G9"/>
                  <a:gd name="G11" fmla="?: G10 G8 0"/>
                  <a:gd name="G12" fmla="?: G10 G7 21600"/>
                  <a:gd name="T0" fmla="*/ 16665 w 21600"/>
                  <a:gd name="T1" fmla="*/ 10800 h 21600"/>
                  <a:gd name="T2" fmla="*/ 10800 w 21600"/>
                  <a:gd name="T3" fmla="*/ 21600 h 21600"/>
                  <a:gd name="T4" fmla="*/ 4935 w 21600"/>
                  <a:gd name="T5" fmla="*/ 10800 h 21600"/>
                  <a:gd name="T6" fmla="*/ 10800 w 21600"/>
                  <a:gd name="T7" fmla="*/ 0 h 21600"/>
                  <a:gd name="T8" fmla="*/ 6735 w 21600"/>
                  <a:gd name="T9" fmla="*/ 6735 h 21600"/>
                  <a:gd name="T10" fmla="*/ 14865 w 21600"/>
                  <a:gd name="T11" fmla="*/ 1486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9870" y="21600"/>
                    </a:lnTo>
                    <a:lnTo>
                      <a:pt x="1173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9FFFF"/>
              </a:solidFill>
              <a:ln w="127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89" name="Oval 21"/>
            <p:cNvSpPr>
              <a:spLocks noChangeArrowheads="1"/>
            </p:cNvSpPr>
            <p:nvPr/>
          </p:nvSpPr>
          <p:spPr bwMode="auto">
            <a:xfrm>
              <a:off x="2895" y="1206"/>
              <a:ext cx="809" cy="336"/>
            </a:xfrm>
            <a:prstGeom prst="ellipse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1"/>
            </a:gradFill>
            <a:ln w="127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3568700" y="2058988"/>
            <a:ext cx="1317625" cy="3060700"/>
          </a:xfrm>
          <a:prstGeom prst="rect">
            <a:avLst/>
          </a:prstGeom>
          <a:gradFill rotWithShape="0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40" name="Rectangle 7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Absorbance Optical System</a:t>
            </a:r>
            <a:br>
              <a:rPr lang="en-US"/>
            </a:br>
            <a:r>
              <a:rPr lang="en-US"/>
              <a:t>Source overview</a:t>
            </a:r>
          </a:p>
        </p:txBody>
      </p:sp>
      <p:grpSp>
        <p:nvGrpSpPr>
          <p:cNvPr id="7205" name="Group 37"/>
          <p:cNvGrpSpPr>
            <a:grpSpLocks/>
          </p:cNvGrpSpPr>
          <p:nvPr/>
        </p:nvGrpSpPr>
        <p:grpSpPr bwMode="auto">
          <a:xfrm>
            <a:off x="701675" y="2574925"/>
            <a:ext cx="4421188" cy="3546475"/>
            <a:chOff x="1074" y="1782"/>
            <a:chExt cx="2785" cy="2234"/>
          </a:xfrm>
        </p:grpSpPr>
        <p:grpSp>
          <p:nvGrpSpPr>
            <p:cNvPr id="7203" name="Group 35"/>
            <p:cNvGrpSpPr>
              <a:grpSpLocks/>
            </p:cNvGrpSpPr>
            <p:nvPr/>
          </p:nvGrpSpPr>
          <p:grpSpPr bwMode="auto">
            <a:xfrm>
              <a:off x="2707" y="1782"/>
              <a:ext cx="1152" cy="2234"/>
              <a:chOff x="2707" y="1782"/>
              <a:chExt cx="1152" cy="2234"/>
            </a:xfrm>
          </p:grpSpPr>
          <p:sp>
            <p:nvSpPr>
              <p:cNvPr id="7193" name="Rectangle 25"/>
              <p:cNvSpPr>
                <a:spLocks noChangeArrowheads="1"/>
              </p:cNvSpPr>
              <p:nvPr/>
            </p:nvSpPr>
            <p:spPr bwMode="auto">
              <a:xfrm>
                <a:off x="2732" y="2466"/>
                <a:ext cx="514" cy="131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4" name="Line 26"/>
              <p:cNvSpPr>
                <a:spLocks noChangeShapeType="1"/>
              </p:cNvSpPr>
              <p:nvPr/>
            </p:nvSpPr>
            <p:spPr bwMode="auto">
              <a:xfrm>
                <a:off x="2726" y="3399"/>
                <a:ext cx="1098" cy="0"/>
              </a:xfrm>
              <a:prstGeom prst="line">
                <a:avLst/>
              </a:prstGeom>
              <a:noFill/>
              <a:ln w="1016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5" name="Rectangle 27"/>
              <p:cNvSpPr>
                <a:spLocks noChangeArrowheads="1"/>
              </p:cNvSpPr>
              <p:nvPr/>
            </p:nvSpPr>
            <p:spPr bwMode="auto">
              <a:xfrm>
                <a:off x="3252" y="3359"/>
                <a:ext cx="76" cy="657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6" name="Rectangle 28"/>
              <p:cNvSpPr>
                <a:spLocks noChangeArrowheads="1"/>
              </p:cNvSpPr>
              <p:nvPr/>
            </p:nvSpPr>
            <p:spPr bwMode="auto">
              <a:xfrm>
                <a:off x="2732" y="1782"/>
                <a:ext cx="514" cy="131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7" name="Rectangle 29"/>
              <p:cNvSpPr>
                <a:spLocks noChangeArrowheads="1"/>
              </p:cNvSpPr>
              <p:nvPr/>
            </p:nvSpPr>
            <p:spPr bwMode="auto">
              <a:xfrm>
                <a:off x="3334" y="2083"/>
                <a:ext cx="514" cy="131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8" name="Rectangle 30"/>
              <p:cNvSpPr>
                <a:spLocks noChangeArrowheads="1"/>
              </p:cNvSpPr>
              <p:nvPr/>
            </p:nvSpPr>
            <p:spPr bwMode="auto">
              <a:xfrm>
                <a:off x="3334" y="2791"/>
                <a:ext cx="514" cy="131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 useBgFill="1">
            <p:nvSpPr>
              <p:cNvPr id="7199" name="Rectangle 31"/>
              <p:cNvSpPr>
                <a:spLocks noChangeArrowheads="1"/>
              </p:cNvSpPr>
              <p:nvPr/>
            </p:nvSpPr>
            <p:spPr bwMode="auto">
              <a:xfrm>
                <a:off x="2712" y="1904"/>
                <a:ext cx="538" cy="587"/>
              </a:xfrm>
              <a:prstGeom prst="rect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 useBgFill="1">
            <p:nvSpPr>
              <p:cNvPr id="7200" name="Rectangle 32"/>
              <p:cNvSpPr>
                <a:spLocks noChangeArrowheads="1"/>
              </p:cNvSpPr>
              <p:nvPr/>
            </p:nvSpPr>
            <p:spPr bwMode="auto">
              <a:xfrm>
                <a:off x="2707" y="2603"/>
                <a:ext cx="543" cy="762"/>
              </a:xfrm>
              <a:prstGeom prst="rect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 useBgFill="1">
            <p:nvSpPr>
              <p:cNvPr id="7201" name="Rectangle 33"/>
              <p:cNvSpPr>
                <a:spLocks noChangeArrowheads="1"/>
              </p:cNvSpPr>
              <p:nvPr/>
            </p:nvSpPr>
            <p:spPr bwMode="auto">
              <a:xfrm>
                <a:off x="3330" y="2204"/>
                <a:ext cx="522" cy="587"/>
              </a:xfrm>
              <a:prstGeom prst="rect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 useBgFill="1">
            <p:nvSpPr>
              <p:cNvPr id="7202" name="Rectangle 34"/>
              <p:cNvSpPr>
                <a:spLocks noChangeArrowheads="1"/>
              </p:cNvSpPr>
              <p:nvPr/>
            </p:nvSpPr>
            <p:spPr bwMode="auto">
              <a:xfrm>
                <a:off x="3330" y="2926"/>
                <a:ext cx="529" cy="447"/>
              </a:xfrm>
              <a:prstGeom prst="rect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04" name="Rectangle 36"/>
            <p:cNvSpPr>
              <a:spLocks noChangeArrowheads="1"/>
            </p:cNvSpPr>
            <p:nvPr/>
          </p:nvSpPr>
          <p:spPr bwMode="auto">
            <a:xfrm>
              <a:off x="1074" y="3069"/>
              <a:ext cx="194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Wavelength selection</a:t>
              </a:r>
            </a:p>
          </p:txBody>
        </p:sp>
      </p:grpSp>
      <p:grpSp>
        <p:nvGrpSpPr>
          <p:cNvPr id="7210" name="Group 42"/>
          <p:cNvGrpSpPr>
            <a:grpSpLocks/>
          </p:cNvGrpSpPr>
          <p:nvPr/>
        </p:nvGrpSpPr>
        <p:grpSpPr bwMode="auto">
          <a:xfrm>
            <a:off x="1846263" y="1609725"/>
            <a:ext cx="3022600" cy="4503738"/>
            <a:chOff x="1795" y="1174"/>
            <a:chExt cx="1904" cy="2837"/>
          </a:xfrm>
        </p:grpSpPr>
        <p:sp>
          <p:nvSpPr>
            <p:cNvPr id="7206" name="Rectangle 38"/>
            <p:cNvSpPr>
              <a:spLocks noChangeArrowheads="1"/>
            </p:cNvSpPr>
            <p:nvPr/>
          </p:nvSpPr>
          <p:spPr bwMode="auto">
            <a:xfrm rot="1260000">
              <a:off x="2633" y="1313"/>
              <a:ext cx="830" cy="1078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Oval 39"/>
            <p:cNvSpPr>
              <a:spLocks noChangeArrowheads="1"/>
            </p:cNvSpPr>
            <p:nvPr/>
          </p:nvSpPr>
          <p:spPr bwMode="auto">
            <a:xfrm rot="1560000">
              <a:off x="2890" y="1174"/>
              <a:ext cx="809" cy="336"/>
            </a:xfrm>
            <a:prstGeom prst="ellipse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1"/>
            </a:gradFill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8" name="Rectangle 40"/>
            <p:cNvSpPr>
              <a:spLocks noChangeArrowheads="1"/>
            </p:cNvSpPr>
            <p:nvPr/>
          </p:nvSpPr>
          <p:spPr bwMode="auto">
            <a:xfrm>
              <a:off x="3250" y="1369"/>
              <a:ext cx="76" cy="2642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7209" name="Rectangle 41"/>
            <p:cNvSpPr>
              <a:spLocks noChangeArrowheads="1"/>
            </p:cNvSpPr>
            <p:nvPr/>
          </p:nvSpPr>
          <p:spPr bwMode="auto">
            <a:xfrm>
              <a:off x="1795" y="1496"/>
              <a:ext cx="919" cy="1660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214" name="Group 46"/>
          <p:cNvGrpSpPr>
            <a:grpSpLocks/>
          </p:cNvGrpSpPr>
          <p:nvPr/>
        </p:nvGrpSpPr>
        <p:grpSpPr bwMode="auto">
          <a:xfrm>
            <a:off x="3525838" y="1560513"/>
            <a:ext cx="1576387" cy="4614862"/>
            <a:chOff x="2869" y="1143"/>
            <a:chExt cx="993" cy="2907"/>
          </a:xfrm>
        </p:grpSpPr>
        <p:sp>
          <p:nvSpPr>
            <p:cNvPr id="7211" name="Rectangle 43"/>
            <p:cNvSpPr>
              <a:spLocks noChangeArrowheads="1"/>
            </p:cNvSpPr>
            <p:nvPr/>
          </p:nvSpPr>
          <p:spPr bwMode="auto">
            <a:xfrm rot="19620000">
              <a:off x="3032" y="1231"/>
              <a:ext cx="830" cy="868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2" name="Rectangle 44"/>
            <p:cNvSpPr>
              <a:spLocks noChangeArrowheads="1"/>
            </p:cNvSpPr>
            <p:nvPr/>
          </p:nvSpPr>
          <p:spPr bwMode="auto">
            <a:xfrm>
              <a:off x="3268" y="1387"/>
              <a:ext cx="71" cy="26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Oval 45"/>
            <p:cNvSpPr>
              <a:spLocks noChangeArrowheads="1"/>
            </p:cNvSpPr>
            <p:nvPr/>
          </p:nvSpPr>
          <p:spPr bwMode="auto">
            <a:xfrm rot="20340000">
              <a:off x="2869" y="1143"/>
              <a:ext cx="810" cy="147"/>
            </a:xfrm>
            <a:prstGeom prst="ellipse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1"/>
            </a:gradFill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220" name="Group 52"/>
          <p:cNvGrpSpPr>
            <a:grpSpLocks/>
          </p:cNvGrpSpPr>
          <p:nvPr/>
        </p:nvGrpSpPr>
        <p:grpSpPr bwMode="auto">
          <a:xfrm>
            <a:off x="863600" y="3886200"/>
            <a:ext cx="3636963" cy="1050925"/>
            <a:chOff x="1176" y="2608"/>
            <a:chExt cx="2291" cy="662"/>
          </a:xfrm>
        </p:grpSpPr>
        <p:sp>
          <p:nvSpPr>
            <p:cNvPr id="7215" name="Line 47"/>
            <p:cNvSpPr>
              <a:spLocks noChangeShapeType="1"/>
            </p:cNvSpPr>
            <p:nvPr/>
          </p:nvSpPr>
          <p:spPr bwMode="auto">
            <a:xfrm flipV="1">
              <a:off x="3110" y="2989"/>
              <a:ext cx="357" cy="281"/>
            </a:xfrm>
            <a:prstGeom prst="line">
              <a:avLst/>
            </a:prstGeom>
            <a:noFill/>
            <a:ln w="1270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19" name="Group 51"/>
            <p:cNvGrpSpPr>
              <a:grpSpLocks/>
            </p:cNvGrpSpPr>
            <p:nvPr/>
          </p:nvGrpSpPr>
          <p:grpSpPr bwMode="auto">
            <a:xfrm>
              <a:off x="1176" y="2608"/>
              <a:ext cx="2138" cy="496"/>
              <a:chOff x="1176" y="2608"/>
              <a:chExt cx="2138" cy="496"/>
            </a:xfrm>
          </p:grpSpPr>
          <p:sp>
            <p:nvSpPr>
              <p:cNvPr id="7216" name="Rectangle 48"/>
              <p:cNvSpPr>
                <a:spLocks noChangeArrowheads="1"/>
              </p:cNvSpPr>
              <p:nvPr/>
            </p:nvSpPr>
            <p:spPr bwMode="auto">
              <a:xfrm rot="18120000">
                <a:off x="2757" y="2736"/>
                <a:ext cx="285" cy="287"/>
              </a:xfrm>
              <a:prstGeom prst="rect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18900000" scaled="1"/>
              </a:gra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7" name="Line 49"/>
              <p:cNvSpPr>
                <a:spLocks noChangeShapeType="1"/>
              </p:cNvSpPr>
              <p:nvPr/>
            </p:nvSpPr>
            <p:spPr bwMode="auto">
              <a:xfrm>
                <a:off x="3033" y="2950"/>
                <a:ext cx="281" cy="154"/>
              </a:xfrm>
              <a:prstGeom prst="line">
                <a:avLst/>
              </a:prstGeom>
              <a:noFill/>
              <a:ln w="1016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8" name="Rectangle 50"/>
              <p:cNvSpPr>
                <a:spLocks noChangeArrowheads="1"/>
              </p:cNvSpPr>
              <p:nvPr/>
            </p:nvSpPr>
            <p:spPr bwMode="auto">
              <a:xfrm>
                <a:off x="1176" y="2608"/>
                <a:ext cx="148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2400" i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Source intensity</a:t>
                </a:r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  <p:bldP spid="7191" grpId="0" animBg="1"/>
      <p:bldP spid="7191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00 raw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60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5330" y="2043404"/>
            <a:ext cx="4982548" cy="1143000"/>
          </a:xfrm>
        </p:spPr>
        <p:txBody>
          <a:bodyPr/>
          <a:lstStyle/>
          <a:p>
            <a:r>
              <a:rPr lang="en-US" dirty="0"/>
              <a:t>GFP in 100% Serum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Equilibrium Scans of 40 nM GFP in Serum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4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577685-A54D-4325-A0BF-4005D1A6EF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3182BE-1C67-4D2F-9036-9152506D8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74188-25E2-4CBD-B8FC-97F51206BF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2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comparison</a:t>
            </a:r>
          </a:p>
        </p:txBody>
      </p:sp>
      <p:graphicFrame>
        <p:nvGraphicFramePr>
          <p:cNvPr id="141315" name="Group 3"/>
          <p:cNvGraphicFramePr>
            <a:graphicFrameLocks noGrp="1"/>
          </p:cNvGraphicFramePr>
          <p:nvPr/>
        </p:nvGraphicFramePr>
        <p:xfrm>
          <a:off x="381000" y="1387475"/>
          <a:ext cx="8305800" cy="5010912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7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Sensitivity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Radial Resolution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Scan time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When to Use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Absorbance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 OD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20-50 </a:t>
                      </a: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μ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1-5 minutes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•"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Selectivity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•"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Sensitivity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•"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Non-dialyzable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Fluorescence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 pM 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fluorescein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20-50 </a:t>
                      </a: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μ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60 seconds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(all cells)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•"/>
                        <a:tabLst/>
                      </a:pPr>
                      <a:r>
                        <a:rPr kumimoji="0" lang="en-US" sz="1800" b="1" i="0" u="sng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Selectivity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•"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Sensitivity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•"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Non-dialyzable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•"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Small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quantities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l-GR" sz="1800" b="1" i="0" u="sng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Interference 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-6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 </a:t>
                      </a: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μ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Seconds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Buffer absorbs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•"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Sample doesn’t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•"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Variable </a:t>
                      </a: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ε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•"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Accurate C </a:t>
                      </a:r>
                      <a:endParaRPr kumimoji="0" lang="el-G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•"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Short column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equilibrium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l-GR" sz="1800" b="1" i="0" u="sng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400"/>
              <a:t>Optical system choices by sample type and desired initial concentrations</a:t>
            </a:r>
          </a:p>
        </p:txBody>
      </p:sp>
      <p:graphicFrame>
        <p:nvGraphicFramePr>
          <p:cNvPr id="13926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4149"/>
              </p:ext>
            </p:extLst>
          </p:nvPr>
        </p:nvGraphicFramePr>
        <p:xfrm>
          <a:off x="609600" y="4219575"/>
          <a:ext cx="8001000" cy="1572260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Absorbance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Interference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Fluorescence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Sensitivity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Range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Precision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 OD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2-3 logs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Good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0.05 mg/ml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3-4 logs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Excellent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pM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fluorescein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3-4 logs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Good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39284" name="Group 20"/>
          <p:cNvGrpSpPr>
            <a:grpSpLocks/>
          </p:cNvGrpSpPr>
          <p:nvPr/>
        </p:nvGrpSpPr>
        <p:grpSpPr bwMode="auto">
          <a:xfrm>
            <a:off x="609600" y="1539875"/>
            <a:ext cx="8054975" cy="2727325"/>
            <a:chOff x="384" y="970"/>
            <a:chExt cx="5074" cy="1718"/>
          </a:xfrm>
        </p:grpSpPr>
        <p:grpSp>
          <p:nvGrpSpPr>
            <p:cNvPr id="139285" name="Group 21"/>
            <p:cNvGrpSpPr>
              <a:grpSpLocks/>
            </p:cNvGrpSpPr>
            <p:nvPr/>
          </p:nvGrpSpPr>
          <p:grpSpPr bwMode="auto">
            <a:xfrm>
              <a:off x="384" y="1210"/>
              <a:ext cx="5074" cy="1478"/>
              <a:chOff x="384" y="1210"/>
              <a:chExt cx="5074" cy="1478"/>
            </a:xfrm>
          </p:grpSpPr>
          <p:sp>
            <p:nvSpPr>
              <p:cNvPr id="139286" name="Line 22"/>
              <p:cNvSpPr>
                <a:spLocks noChangeShapeType="1"/>
              </p:cNvSpPr>
              <p:nvPr/>
            </p:nvSpPr>
            <p:spPr bwMode="auto">
              <a:xfrm>
                <a:off x="4491" y="1215"/>
                <a:ext cx="1" cy="1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39287" name="Group 23"/>
              <p:cNvGrpSpPr>
                <a:grpSpLocks/>
              </p:cNvGrpSpPr>
              <p:nvPr/>
            </p:nvGrpSpPr>
            <p:grpSpPr bwMode="auto">
              <a:xfrm>
                <a:off x="384" y="1370"/>
                <a:ext cx="1542" cy="1318"/>
                <a:chOff x="495" y="1728"/>
                <a:chExt cx="1542" cy="1393"/>
              </a:xfrm>
            </p:grpSpPr>
            <p:sp>
              <p:nvSpPr>
                <p:cNvPr id="139288" name="Freeform 24"/>
                <p:cNvSpPr>
                  <a:spLocks/>
                </p:cNvSpPr>
                <p:nvPr/>
              </p:nvSpPr>
              <p:spPr bwMode="auto">
                <a:xfrm>
                  <a:off x="495" y="1728"/>
                  <a:ext cx="1542" cy="1393"/>
                </a:xfrm>
                <a:custGeom>
                  <a:avLst/>
                  <a:gdLst>
                    <a:gd name="T0" fmla="*/ 0 w 1542"/>
                    <a:gd name="T1" fmla="*/ 0 h 1393"/>
                    <a:gd name="T2" fmla="*/ 1541 w 1542"/>
                    <a:gd name="T3" fmla="*/ 0 h 1393"/>
                    <a:gd name="T4" fmla="*/ 1541 w 1542"/>
                    <a:gd name="T5" fmla="*/ 1392 h 1393"/>
                    <a:gd name="T6" fmla="*/ 0 w 1542"/>
                    <a:gd name="T7" fmla="*/ 1392 h 1393"/>
                    <a:gd name="T8" fmla="*/ 0 w 1542"/>
                    <a:gd name="T9" fmla="*/ 0 h 13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2" h="1393">
                      <a:moveTo>
                        <a:pt x="0" y="0"/>
                      </a:moveTo>
                      <a:lnTo>
                        <a:pt x="1541" y="0"/>
                      </a:lnTo>
                      <a:lnTo>
                        <a:pt x="1541" y="1392"/>
                      </a:lnTo>
                      <a:lnTo>
                        <a:pt x="0" y="139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CC9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289" name="Rectangle 25"/>
                <p:cNvSpPr>
                  <a:spLocks noChangeArrowheads="1"/>
                </p:cNvSpPr>
                <p:nvPr/>
              </p:nvSpPr>
              <p:spPr bwMode="auto">
                <a:xfrm>
                  <a:off x="881" y="1766"/>
                  <a:ext cx="777" cy="3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sz="2400" b="1" u="sng"/>
                    <a:t>Protein</a:t>
                  </a:r>
                  <a:endParaRPr lang="en-US" sz="2800" b="1" u="sng"/>
                </a:p>
              </p:txBody>
            </p:sp>
          </p:grpSp>
          <p:sp>
            <p:nvSpPr>
              <p:cNvPr id="139290" name="Line 26"/>
              <p:cNvSpPr>
                <a:spLocks noChangeShapeType="1"/>
              </p:cNvSpPr>
              <p:nvPr/>
            </p:nvSpPr>
            <p:spPr bwMode="auto">
              <a:xfrm>
                <a:off x="1155" y="1210"/>
                <a:ext cx="16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291" name="Line 27"/>
              <p:cNvSpPr>
                <a:spLocks noChangeShapeType="1"/>
              </p:cNvSpPr>
              <p:nvPr/>
            </p:nvSpPr>
            <p:spPr bwMode="auto">
              <a:xfrm>
                <a:off x="1137" y="1215"/>
                <a:ext cx="0" cy="1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292" name="Rectangle 28"/>
              <p:cNvSpPr>
                <a:spLocks noChangeArrowheads="1"/>
              </p:cNvSpPr>
              <p:nvPr/>
            </p:nvSpPr>
            <p:spPr bwMode="auto">
              <a:xfrm>
                <a:off x="443" y="1653"/>
                <a:ext cx="148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2400"/>
                  <a:t>Choice of optics</a:t>
                </a:r>
              </a:p>
            </p:txBody>
          </p:sp>
          <p:sp>
            <p:nvSpPr>
              <p:cNvPr id="139293" name="Rectangle 29"/>
              <p:cNvSpPr>
                <a:spLocks noChangeArrowheads="1"/>
              </p:cNvSpPr>
              <p:nvPr/>
            </p:nvSpPr>
            <p:spPr bwMode="auto">
              <a:xfrm>
                <a:off x="577" y="1885"/>
                <a:ext cx="101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2400"/>
                  <a:t>1 A</a:t>
                </a:r>
                <a:r>
                  <a:rPr lang="en-US" sz="2400" baseline="-25000"/>
                  <a:t>230 or 280</a:t>
                </a:r>
                <a:endParaRPr lang="en-US" sz="2400"/>
              </a:p>
            </p:txBody>
          </p:sp>
          <p:sp>
            <p:nvSpPr>
              <p:cNvPr id="139294" name="Rectangle 30"/>
              <p:cNvSpPr>
                <a:spLocks noChangeArrowheads="1"/>
              </p:cNvSpPr>
              <p:nvPr/>
            </p:nvSpPr>
            <p:spPr bwMode="auto">
              <a:xfrm>
                <a:off x="582" y="2158"/>
                <a:ext cx="1214" cy="4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2400"/>
                  <a:t>1 mg/ml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2400"/>
                  <a:t>5 nM </a:t>
                </a:r>
                <a:r>
                  <a:rPr lang="en-US" sz="2400" baseline="-25000"/>
                  <a:t>fluorescein</a:t>
                </a:r>
                <a:endParaRPr lang="en-US" sz="2400"/>
              </a:p>
            </p:txBody>
          </p:sp>
          <p:grpSp>
            <p:nvGrpSpPr>
              <p:cNvPr id="139295" name="Group 31"/>
              <p:cNvGrpSpPr>
                <a:grpSpLocks/>
              </p:cNvGrpSpPr>
              <p:nvPr/>
            </p:nvGrpSpPr>
            <p:grpSpPr bwMode="auto">
              <a:xfrm>
                <a:off x="1939" y="1370"/>
                <a:ext cx="1743" cy="1318"/>
                <a:chOff x="2050" y="1728"/>
                <a:chExt cx="1743" cy="1393"/>
              </a:xfrm>
            </p:grpSpPr>
            <p:sp>
              <p:nvSpPr>
                <p:cNvPr id="139296" name="Freeform 32"/>
                <p:cNvSpPr>
                  <a:spLocks/>
                </p:cNvSpPr>
                <p:nvPr/>
              </p:nvSpPr>
              <p:spPr bwMode="auto">
                <a:xfrm>
                  <a:off x="2064" y="1728"/>
                  <a:ext cx="1729" cy="1393"/>
                </a:xfrm>
                <a:custGeom>
                  <a:avLst/>
                  <a:gdLst>
                    <a:gd name="T0" fmla="*/ 0 w 1729"/>
                    <a:gd name="T1" fmla="*/ 0 h 1393"/>
                    <a:gd name="T2" fmla="*/ 1728 w 1729"/>
                    <a:gd name="T3" fmla="*/ 0 h 1393"/>
                    <a:gd name="T4" fmla="*/ 1728 w 1729"/>
                    <a:gd name="T5" fmla="*/ 1392 h 1393"/>
                    <a:gd name="T6" fmla="*/ 0 w 1729"/>
                    <a:gd name="T7" fmla="*/ 1392 h 1393"/>
                    <a:gd name="T8" fmla="*/ 0 w 1729"/>
                    <a:gd name="T9" fmla="*/ 0 h 13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29" h="1393">
                      <a:moveTo>
                        <a:pt x="0" y="0"/>
                      </a:moveTo>
                      <a:lnTo>
                        <a:pt x="1728" y="0"/>
                      </a:lnTo>
                      <a:lnTo>
                        <a:pt x="1728" y="1392"/>
                      </a:lnTo>
                      <a:lnTo>
                        <a:pt x="0" y="139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CC9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297" name="Rectangle 33"/>
                <p:cNvSpPr>
                  <a:spLocks noChangeArrowheads="1"/>
                </p:cNvSpPr>
                <p:nvPr/>
              </p:nvSpPr>
              <p:spPr bwMode="auto">
                <a:xfrm>
                  <a:off x="2050" y="1766"/>
                  <a:ext cx="1525" cy="3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sz="2400" b="1" u="sng"/>
                    <a:t>Polysaccharide</a:t>
                  </a:r>
                  <a:endParaRPr lang="en-US" sz="2800" b="1" u="sng"/>
                </a:p>
              </p:txBody>
            </p:sp>
          </p:grpSp>
          <p:sp>
            <p:nvSpPr>
              <p:cNvPr id="139298" name="Line 34"/>
              <p:cNvSpPr>
                <a:spLocks noChangeShapeType="1"/>
              </p:cNvSpPr>
              <p:nvPr/>
            </p:nvSpPr>
            <p:spPr bwMode="auto">
              <a:xfrm>
                <a:off x="2817" y="1257"/>
                <a:ext cx="0" cy="1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299" name="Rectangle 35"/>
              <p:cNvSpPr>
                <a:spLocks noChangeArrowheads="1"/>
              </p:cNvSpPr>
              <p:nvPr/>
            </p:nvSpPr>
            <p:spPr bwMode="auto">
              <a:xfrm>
                <a:off x="1931" y="1653"/>
                <a:ext cx="169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2400"/>
                  <a:t>Interference optics</a:t>
                </a:r>
              </a:p>
            </p:txBody>
          </p:sp>
          <p:sp>
            <p:nvSpPr>
              <p:cNvPr id="139300" name="Rectangle 36"/>
              <p:cNvSpPr>
                <a:spLocks noChangeArrowheads="1"/>
              </p:cNvSpPr>
              <p:nvPr/>
            </p:nvSpPr>
            <p:spPr bwMode="auto">
              <a:xfrm>
                <a:off x="2217" y="1883"/>
                <a:ext cx="1226" cy="6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2400" dirty="0"/>
                  <a:t>C  ~1 mg/ml</a:t>
                </a:r>
              </a:p>
              <a:p>
                <a:pPr>
                  <a:lnSpc>
                    <a:spcPct val="80000"/>
                  </a:lnSpc>
                </a:pPr>
                <a:endParaRPr lang="en-US" sz="2400" dirty="0"/>
              </a:p>
              <a:p>
                <a:pPr>
                  <a:lnSpc>
                    <a:spcPct val="80000"/>
                  </a:lnSpc>
                </a:pPr>
                <a:r>
                  <a:rPr lang="en-US" sz="2400" dirty="0"/>
                  <a:t>5 </a:t>
                </a:r>
                <a:r>
                  <a:rPr lang="en-US" sz="2400" dirty="0" err="1"/>
                  <a:t>nM</a:t>
                </a:r>
                <a:r>
                  <a:rPr lang="en-US" sz="2400" dirty="0"/>
                  <a:t> </a:t>
                </a:r>
                <a:r>
                  <a:rPr lang="en-US" sz="2400" baseline="-25000" dirty="0"/>
                  <a:t>fluorescein</a:t>
                </a:r>
              </a:p>
            </p:txBody>
          </p:sp>
          <p:sp>
            <p:nvSpPr>
              <p:cNvPr id="139301" name="Line 37"/>
              <p:cNvSpPr>
                <a:spLocks noChangeShapeType="1"/>
              </p:cNvSpPr>
              <p:nvPr/>
            </p:nvSpPr>
            <p:spPr bwMode="auto">
              <a:xfrm>
                <a:off x="2817" y="1210"/>
                <a:ext cx="16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39302" name="Group 38"/>
              <p:cNvGrpSpPr>
                <a:grpSpLocks/>
              </p:cNvGrpSpPr>
              <p:nvPr/>
            </p:nvGrpSpPr>
            <p:grpSpPr bwMode="auto">
              <a:xfrm>
                <a:off x="3710" y="1370"/>
                <a:ext cx="1748" cy="1318"/>
                <a:chOff x="3821" y="1728"/>
                <a:chExt cx="1748" cy="1397"/>
              </a:xfrm>
            </p:grpSpPr>
            <p:sp>
              <p:nvSpPr>
                <p:cNvPr id="139303" name="Freeform 39"/>
                <p:cNvSpPr>
                  <a:spLocks/>
                </p:cNvSpPr>
                <p:nvPr/>
              </p:nvSpPr>
              <p:spPr bwMode="auto">
                <a:xfrm>
                  <a:off x="3821" y="1728"/>
                  <a:ext cx="1748" cy="1397"/>
                </a:xfrm>
                <a:custGeom>
                  <a:avLst/>
                  <a:gdLst>
                    <a:gd name="T0" fmla="*/ 0 w 1748"/>
                    <a:gd name="T1" fmla="*/ 0 h 1397"/>
                    <a:gd name="T2" fmla="*/ 1747 w 1748"/>
                    <a:gd name="T3" fmla="*/ 0 h 1397"/>
                    <a:gd name="T4" fmla="*/ 1747 w 1748"/>
                    <a:gd name="T5" fmla="*/ 1396 h 1397"/>
                    <a:gd name="T6" fmla="*/ 0 w 1748"/>
                    <a:gd name="T7" fmla="*/ 1396 h 1397"/>
                    <a:gd name="T8" fmla="*/ 0 w 1748"/>
                    <a:gd name="T9" fmla="*/ 0 h 13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48" h="1397">
                      <a:moveTo>
                        <a:pt x="0" y="0"/>
                      </a:moveTo>
                      <a:lnTo>
                        <a:pt x="1747" y="0"/>
                      </a:lnTo>
                      <a:lnTo>
                        <a:pt x="1747" y="1396"/>
                      </a:lnTo>
                      <a:lnTo>
                        <a:pt x="0" y="139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CC9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304" name="Rectangle 40"/>
                <p:cNvSpPr>
                  <a:spLocks noChangeArrowheads="1"/>
                </p:cNvSpPr>
                <p:nvPr/>
              </p:nvSpPr>
              <p:spPr bwMode="auto">
                <a:xfrm>
                  <a:off x="3943" y="1767"/>
                  <a:ext cx="1268" cy="3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sz="2400" b="1" u="sng"/>
                    <a:t>Nucleic Acid</a:t>
                  </a:r>
                </a:p>
              </p:txBody>
            </p:sp>
          </p:grpSp>
          <p:sp>
            <p:nvSpPr>
              <p:cNvPr id="139305" name="Rectangle 41"/>
              <p:cNvSpPr>
                <a:spLocks noChangeArrowheads="1"/>
              </p:cNvSpPr>
              <p:nvPr/>
            </p:nvSpPr>
            <p:spPr bwMode="auto">
              <a:xfrm>
                <a:off x="3694" y="1653"/>
                <a:ext cx="169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2400"/>
                  <a:t>Absorbance optics</a:t>
                </a:r>
              </a:p>
            </p:txBody>
          </p:sp>
          <p:sp>
            <p:nvSpPr>
              <p:cNvPr id="139306" name="Rectangle 42"/>
              <p:cNvSpPr>
                <a:spLocks noChangeArrowheads="1"/>
              </p:cNvSpPr>
              <p:nvPr/>
            </p:nvSpPr>
            <p:spPr bwMode="auto">
              <a:xfrm>
                <a:off x="4033" y="1886"/>
                <a:ext cx="1214" cy="7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2400"/>
                  <a:t>1 A</a:t>
                </a:r>
                <a:r>
                  <a:rPr lang="en-US" sz="2400" baseline="-25000"/>
                  <a:t>260</a:t>
                </a:r>
              </a:p>
              <a:p>
                <a:pPr>
                  <a:lnSpc>
                    <a:spcPct val="90000"/>
                  </a:lnSpc>
                </a:pPr>
                <a:endParaRPr lang="en-US" sz="2400" baseline="-25000"/>
              </a:p>
              <a:p>
                <a:pPr>
                  <a:lnSpc>
                    <a:spcPct val="90000"/>
                  </a:lnSpc>
                </a:pPr>
                <a:r>
                  <a:rPr lang="en-US" sz="2400"/>
                  <a:t>5 nM </a:t>
                </a:r>
                <a:r>
                  <a:rPr lang="en-US" sz="2400" baseline="-25000"/>
                  <a:t>fluorescein</a:t>
                </a:r>
              </a:p>
              <a:p>
                <a:pPr>
                  <a:lnSpc>
                    <a:spcPct val="90000"/>
                  </a:lnSpc>
                </a:pPr>
                <a:endParaRPr lang="en-US" sz="2000"/>
              </a:p>
            </p:txBody>
          </p:sp>
        </p:grpSp>
        <p:sp>
          <p:nvSpPr>
            <p:cNvPr id="139307" name="Line 43"/>
            <p:cNvSpPr>
              <a:spLocks noChangeShapeType="1"/>
            </p:cNvSpPr>
            <p:nvPr/>
          </p:nvSpPr>
          <p:spPr bwMode="auto">
            <a:xfrm flipV="1">
              <a:off x="2816" y="970"/>
              <a:ext cx="0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concentration systems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Volume fraction and viscosity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9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 descr="Cork"/>
          <p:cNvSpPr>
            <a:spLocks noChangeArrowheads="1"/>
          </p:cNvSpPr>
          <p:nvPr/>
        </p:nvSpPr>
        <p:spPr bwMode="auto">
          <a:xfrm>
            <a:off x="609600" y="3657600"/>
            <a:ext cx="7924800" cy="2209800"/>
          </a:xfrm>
          <a:prstGeom prst="rect">
            <a:avLst/>
          </a:prstGeom>
          <a:blipFill dpi="0" rotWithShape="1">
            <a:blip r:embed="rId4">
              <a:alphaModFix amt="25000"/>
            </a:blip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concentration effects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/>
              <a:t>Molecule k affects s</a:t>
            </a:r>
            <a:r>
              <a:rPr lang="en-US" baseline="-25000"/>
              <a:t>j</a:t>
            </a:r>
          </a:p>
          <a:p>
            <a:r>
              <a:rPr lang="en-US"/>
              <a:t>Solvent flow, viscosity</a:t>
            </a:r>
          </a:p>
          <a:p>
            <a:r>
              <a:rPr lang="en-US"/>
              <a:t>Coupled flows</a:t>
            </a:r>
          </a:p>
        </p:txBody>
      </p:sp>
      <p:sp>
        <p:nvSpPr>
          <p:cNvPr id="108549" name="Oval 5"/>
          <p:cNvSpPr>
            <a:spLocks noChangeArrowheads="1"/>
          </p:cNvSpPr>
          <p:nvPr/>
        </p:nvSpPr>
        <p:spPr bwMode="auto">
          <a:xfrm>
            <a:off x="6477000" y="3733800"/>
            <a:ext cx="1905000" cy="1905000"/>
          </a:xfrm>
          <a:prstGeom prst="ellipse">
            <a:avLst/>
          </a:prstGeom>
          <a:gradFill rotWithShape="0"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0" name="Oval 6"/>
          <p:cNvSpPr>
            <a:spLocks noChangeArrowheads="1"/>
          </p:cNvSpPr>
          <p:nvPr/>
        </p:nvSpPr>
        <p:spPr bwMode="auto">
          <a:xfrm>
            <a:off x="6629400" y="3886200"/>
            <a:ext cx="1905000" cy="1905000"/>
          </a:xfrm>
          <a:prstGeom prst="ellipse">
            <a:avLst/>
          </a:prstGeom>
          <a:gradFill rotWithShape="0"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1" name="Line 7"/>
          <p:cNvSpPr>
            <a:spLocks noChangeShapeType="1"/>
          </p:cNvSpPr>
          <p:nvPr/>
        </p:nvSpPr>
        <p:spPr bwMode="auto">
          <a:xfrm flipH="1">
            <a:off x="1371600" y="3581400"/>
            <a:ext cx="624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2" name="Text Box 8"/>
          <p:cNvSpPr txBox="1">
            <a:spLocks noChangeArrowheads="1"/>
          </p:cNvSpPr>
          <p:nvPr/>
        </p:nvSpPr>
        <p:spPr bwMode="auto">
          <a:xfrm>
            <a:off x="3413125" y="3048000"/>
            <a:ext cx="1173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Garamond" pitchFamily="18" charset="0"/>
              </a:rPr>
              <a:t>50 microns</a:t>
            </a:r>
          </a:p>
        </p:txBody>
      </p:sp>
      <p:sp>
        <p:nvSpPr>
          <p:cNvPr id="108553" name="Rectangle 9" descr="Sand"/>
          <p:cNvSpPr>
            <a:spLocks noChangeArrowheads="1"/>
          </p:cNvSpPr>
          <p:nvPr/>
        </p:nvSpPr>
        <p:spPr bwMode="auto">
          <a:xfrm>
            <a:off x="596900" y="3657600"/>
            <a:ext cx="7924800" cy="2209800"/>
          </a:xfrm>
          <a:prstGeom prst="rect">
            <a:avLst/>
          </a:prstGeom>
          <a:blipFill dpi="0" rotWithShape="1">
            <a:blip r:embed="rId5">
              <a:alphaModFix amt="25000"/>
            </a:blip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8554" name="Object 10"/>
          <p:cNvGraphicFramePr>
            <a:graphicFrameLocks noChangeAspect="1"/>
          </p:cNvGraphicFramePr>
          <p:nvPr/>
        </p:nvGraphicFramePr>
        <p:xfrm>
          <a:off x="5530850" y="1447800"/>
          <a:ext cx="2546350" cy="103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5" name="Equation" r:id="rId6" imgW="1130040" imgH="457200" progId="Equation.COEE2">
                  <p:embed/>
                </p:oleObj>
              </mc:Choice>
              <mc:Fallback>
                <p:oleObj name="Equation" r:id="rId6" imgW="1130040" imgH="457200" progId="Equation.COEE2">
                  <p:embed/>
                  <p:pic>
                    <p:nvPicPr>
                      <p:cNvPr id="10855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0850" y="1447800"/>
                        <a:ext cx="2546350" cy="1030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>
                                <a:alpha val="67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1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1.11111E-6 L -0.62083 -0.00555 " pathEditMode="fixed" rAng="0" ptsTypes="AA">
                                      <p:cBhvr>
                                        <p:cTn id="6" dur="30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42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44583 -0.00555 " pathEditMode="fixed" rAng="0" ptsTypes="AA">
                                      <p:cBhvr>
                                        <p:cTn id="8" dur="50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92" y="-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10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9" grpId="0" animBg="1"/>
      <p:bldP spid="108550" grpId="0" animBg="1"/>
      <p:bldP spid="10855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2273300" y="6362700"/>
            <a:ext cx="11795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t>David Goodsell</a:t>
            </a:r>
          </a:p>
        </p:txBody>
      </p:sp>
      <p:pic>
        <p:nvPicPr>
          <p:cNvPr id="2150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1"/>
          <a:stretch>
            <a:fillRect/>
          </a:stretch>
        </p:blipFill>
        <p:spPr bwMode="auto">
          <a:xfrm>
            <a:off x="1143000" y="1038225"/>
            <a:ext cx="47371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063875" y="3321050"/>
            <a:ext cx="3078163" cy="2774950"/>
            <a:chOff x="3063875" y="3321050"/>
            <a:chExt cx="3078163" cy="2774950"/>
          </a:xfrm>
        </p:grpSpPr>
        <p:sp>
          <p:nvSpPr>
            <p:cNvPr id="4" name="Oval 3"/>
            <p:cNvSpPr>
              <a:spLocks noChangeArrowheads="1"/>
            </p:cNvSpPr>
            <p:nvPr/>
          </p:nvSpPr>
          <p:spPr bwMode="auto">
            <a:xfrm>
              <a:off x="3063875" y="3321050"/>
              <a:ext cx="1620838" cy="1620838"/>
            </a:xfrm>
            <a:prstGeom prst="ellipse">
              <a:avLst/>
            </a:prstGeom>
            <a:solidFill>
              <a:srgbClr val="E46C0A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4521200" y="4476750"/>
              <a:ext cx="1620838" cy="1619250"/>
            </a:xfrm>
            <a:prstGeom prst="ellipse">
              <a:avLst/>
            </a:prstGeom>
            <a:solidFill>
              <a:srgbClr val="E46C0A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7" name="Straight Arrow Connector 6"/>
            <p:cNvCxnSpPr>
              <a:cxnSpLocks noChangeShapeType="1"/>
              <a:endCxn id="4" idx="6"/>
            </p:cNvCxnSpPr>
            <p:nvPr/>
          </p:nvCxnSpPr>
          <p:spPr bwMode="auto">
            <a:xfrm flipV="1">
              <a:off x="3856038" y="4132263"/>
              <a:ext cx="828675" cy="4762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1511" name="TextBox 7"/>
          <p:cNvSpPr txBox="1">
            <a:spLocks noChangeArrowheads="1"/>
          </p:cNvSpPr>
          <p:nvPr/>
        </p:nvSpPr>
        <p:spPr bwMode="auto">
          <a:xfrm>
            <a:off x="4038600" y="4125912"/>
            <a:ext cx="352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/>
              <a:t>R</a:t>
            </a:r>
          </a:p>
        </p:txBody>
      </p:sp>
      <p:sp>
        <p:nvSpPr>
          <p:cNvPr id="21512" name="TextBox 8"/>
          <p:cNvSpPr txBox="1">
            <a:spLocks noChangeArrowheads="1"/>
          </p:cNvSpPr>
          <p:nvPr/>
        </p:nvSpPr>
        <p:spPr bwMode="auto">
          <a:xfrm>
            <a:off x="5912756" y="1038225"/>
            <a:ext cx="3002643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000" dirty="0"/>
              <a:t>Separated ~20% of R</a:t>
            </a:r>
          </a:p>
          <a:p>
            <a:pPr algn="ctr" eaLnBrk="1" hangingPunct="1"/>
            <a:r>
              <a:rPr lang="en-US" sz="2000" dirty="0"/>
              <a:t>But fraction of what?</a:t>
            </a:r>
          </a:p>
          <a:p>
            <a:pPr algn="ctr" eaLnBrk="1" hangingPunct="1"/>
            <a:endParaRPr lang="en-US" sz="2000" dirty="0"/>
          </a:p>
          <a:p>
            <a:pPr algn="ctr" eaLnBrk="1" hangingPunct="1"/>
            <a:endParaRPr lang="en-US" sz="2000" dirty="0"/>
          </a:p>
          <a:p>
            <a:pPr algn="ctr"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32292"/>
            <a:ext cx="7886700" cy="1325563"/>
          </a:xfrm>
        </p:spPr>
        <p:txBody>
          <a:bodyPr/>
          <a:lstStyle/>
          <a:p>
            <a:r>
              <a:rPr lang="en-US" dirty="0"/>
              <a:t>Hydrodynamics: volume fraction </a:t>
            </a:r>
            <a:r>
              <a:rPr lang="el-GR" dirty="0"/>
              <a:t>Φ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096000" y="1784602"/>
            <a:ext cx="2409634" cy="2069779"/>
            <a:chOff x="6096000" y="1784602"/>
            <a:chExt cx="2409634" cy="2069779"/>
          </a:xfrm>
        </p:grpSpPr>
        <p:pic>
          <p:nvPicPr>
            <p:cNvPr id="12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6700" y="1784602"/>
              <a:ext cx="1308100" cy="1110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096000" y="2931051"/>
              <a:ext cx="240963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dirty="0"/>
                <a:t>Simple CC </a:t>
              </a:r>
              <a:r>
                <a:rPr lang="en-US" dirty="0">
                  <a:latin typeface="Symbol" pitchFamily="18" charset="2"/>
                </a:rPr>
                <a:t>f</a:t>
              </a:r>
              <a:r>
                <a:rPr lang="en-US" dirty="0"/>
                <a:t> = 40%</a:t>
              </a:r>
            </a:p>
            <a:p>
              <a:pPr eaLnBrk="1" hangingPunct="1"/>
              <a:r>
                <a:rPr lang="en-US" dirty="0"/>
                <a:t>  SCC max    = 52.3%</a:t>
              </a:r>
            </a:p>
            <a:p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72200" y="3733800"/>
            <a:ext cx="2204450" cy="1979018"/>
            <a:chOff x="6172200" y="3886200"/>
            <a:chExt cx="2204450" cy="1979018"/>
          </a:xfrm>
        </p:grpSpPr>
        <p:pic>
          <p:nvPicPr>
            <p:cNvPr id="1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3886200"/>
              <a:ext cx="1308100" cy="108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172200" y="4941888"/>
              <a:ext cx="220445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dirty="0"/>
                <a:t>Face    CC </a:t>
              </a:r>
              <a:r>
                <a:rPr lang="en-US" dirty="0">
                  <a:latin typeface="Symbol" pitchFamily="18" charset="2"/>
                </a:rPr>
                <a:t>f</a:t>
              </a:r>
              <a:r>
                <a:rPr lang="en-US" dirty="0"/>
                <a:t> = 56%</a:t>
              </a:r>
            </a:p>
            <a:p>
              <a:pPr eaLnBrk="1" hangingPunct="1"/>
              <a:r>
                <a:rPr lang="en-US" dirty="0"/>
                <a:t>  FCC max    = 74%</a:t>
              </a:r>
            </a:p>
            <a:p>
              <a:endParaRPr lang="en-US" dirty="0"/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B067-B8A2-472D-9F38-DE170166851A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40 </a:t>
            </a:r>
            <a:r>
              <a:rPr lang="en-US" sz="4000" dirty="0" err="1"/>
              <a:t>nM</a:t>
            </a:r>
            <a:r>
              <a:rPr lang="en-US" sz="4000" dirty="0"/>
              <a:t> GFP in </a:t>
            </a:r>
            <a:r>
              <a:rPr lang="en-US" sz="4000" i="1" dirty="0"/>
              <a:t>E. coli</a:t>
            </a:r>
            <a:r>
              <a:rPr lang="en-US" sz="4000" dirty="0"/>
              <a:t> Lysate</a:t>
            </a:r>
            <a:br>
              <a:rPr lang="en-US" sz="4000" dirty="0"/>
            </a:br>
            <a:r>
              <a:rPr lang="en-US" sz="2800" dirty="0"/>
              <a:t>Macromolecular protein solvation</a:t>
            </a:r>
          </a:p>
        </p:txBody>
      </p:sp>
      <p:sp>
        <p:nvSpPr>
          <p:cNvPr id="21197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19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11973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191000" y="2057400"/>
          <a:ext cx="4579938" cy="371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6" name="Graph" r:id="rId3" imgW="3965760" imgH="3216960" progId="Origin50.Graph">
                  <p:embed/>
                </p:oleObj>
              </mc:Choice>
              <mc:Fallback>
                <p:oleObj name="Graph" r:id="rId3" imgW="3965760" imgH="3216960" progId="Origin50.Graph">
                  <p:embed/>
                  <p:pic>
                    <p:nvPicPr>
                      <p:cNvPr id="2119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057400"/>
                        <a:ext cx="4579938" cy="371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4232275" y="6415088"/>
            <a:ext cx="10807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b="1" dirty="0"/>
              <a:t>Rachel </a:t>
            </a:r>
            <a:r>
              <a:rPr lang="en-US" sz="1200" b="1" dirty="0" err="1"/>
              <a:t>Kroe</a:t>
            </a:r>
            <a:endParaRPr lang="en-US" sz="1200" b="1" dirty="0"/>
          </a:p>
        </p:txBody>
      </p:sp>
      <p:graphicFrame>
        <p:nvGraphicFramePr>
          <p:cNvPr id="211976" name="Object 8"/>
          <p:cNvGraphicFramePr>
            <a:graphicFrameLocks noChangeAspect="1"/>
          </p:cNvGraphicFramePr>
          <p:nvPr/>
        </p:nvGraphicFramePr>
        <p:xfrm>
          <a:off x="152400" y="2057400"/>
          <a:ext cx="4619625" cy="373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7" name="Graph" r:id="rId5" imgW="3814560" imgH="3084480" progId="Origin50.Graph">
                  <p:embed/>
                </p:oleObj>
              </mc:Choice>
              <mc:Fallback>
                <p:oleObj name="Graph" r:id="rId5" imgW="3814560" imgH="3084480" progId="Origin50.Graph">
                  <p:embed/>
                  <p:pic>
                    <p:nvPicPr>
                      <p:cNvPr id="21197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057400"/>
                        <a:ext cx="4619625" cy="373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1977" name="Object 9"/>
          <p:cNvGraphicFramePr>
            <a:graphicFrameLocks noChangeAspect="1"/>
          </p:cNvGraphicFramePr>
          <p:nvPr/>
        </p:nvGraphicFramePr>
        <p:xfrm>
          <a:off x="6515100" y="2312987"/>
          <a:ext cx="2024062" cy="171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8" name="Graph" r:id="rId7" imgW="3744000" imgH="3169440" progId="Origin50.Graph">
                  <p:embed/>
                </p:oleObj>
              </mc:Choice>
              <mc:Fallback>
                <p:oleObj name="Graph" r:id="rId7" imgW="3744000" imgH="3169440" progId="Origin50.Graph">
                  <p:embed/>
                  <p:pic>
                    <p:nvPicPr>
                      <p:cNvPr id="21197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5100" y="2312987"/>
                        <a:ext cx="2024062" cy="171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262587" y="4002368"/>
            <a:ext cx="134203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/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↑ as M ↑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 ↓ as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ρ↑η↑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318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://us.123rf.com/400wm/400/400/molekuul/molekuul1205/molekuul120500148/13696224-chemical-structure-of-an-immunoglobulin-g-igg-antibody-molec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753" y="349180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/>
              <a:t>Ab:Ab</a:t>
            </a:r>
            <a:r>
              <a:rPr lang="en-US" dirty="0"/>
              <a:t> interactions</a:t>
            </a:r>
            <a:br>
              <a:rPr lang="en-US" dirty="0"/>
            </a:br>
            <a:r>
              <a:rPr lang="en-US" sz="3100" dirty="0"/>
              <a:t>Tracer IgG in high concentration IgG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026" name="Picture 2" descr="http://us.123rf.com/400wm/400/400/molekuul/molekuul1205/molekuul120500148/13696224-chemical-structure-of-an-immunoglobulin-g-igg-antibody-molec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524" y="270576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s.123rf.com/400wm/400/400/molekuul/molekuul1205/molekuul120500148/13696224-chemical-structure-of-an-immunoglobulin-g-igg-antibody-molec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3625">
            <a:off x="3088764" y="318010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us.123rf.com/400wm/400/400/molekuul/molekuul1205/molekuul120500148/13696224-chemical-structure-of-an-immunoglobulin-g-igg-antibody-molec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4083">
            <a:off x="1336925" y="361980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us.123rf.com/400wm/400/400/molekuul/molekuul1205/molekuul120500148/13696224-chemical-structure-of-an-immunoglobulin-g-igg-antibody-molec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7606">
            <a:off x="4486311" y="195006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us.123rf.com/400wm/400/400/molekuul/molekuul1205/molekuul120500148/13696224-chemical-structure-of-an-immunoglobulin-g-igg-antibody-molec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5656">
            <a:off x="1881744" y="436665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us.123rf.com/400wm/400/400/molekuul/molekuul1205/molekuul120500148/13696224-chemical-structure-of-an-immunoglobulin-g-igg-antibody-molec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2834">
            <a:off x="3662818" y="407394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us.123rf.com/400wm/400/400/molekuul/molekuul1205/molekuul120500148/13696224-chemical-structure-of-an-immunoglobulin-g-igg-antibody-molec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7160">
            <a:off x="5905684" y="281588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us.123rf.com/400wm/400/400/molekuul/molekuul1205/molekuul120500148/13696224-chemical-structure-of-an-immunoglobulin-g-igg-antibody-molec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16191">
            <a:off x="5073564" y="314567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us.123rf.com/400wm/400/400/molekuul/molekuul1205/molekuul120500148/13696224-chemical-structure-of-an-immunoglobulin-g-igg-antibody-molec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58" y="251858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us.123rf.com/400wm/400/400/molekuul/molekuul1205/molekuul120500148/13696224-chemical-structure-of-an-immunoglobulin-g-igg-antibody-molec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3625">
            <a:off x="2884525" y="218412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us.123rf.com/400wm/400/400/molekuul/molekuul1205/molekuul120500148/13696224-chemical-structure-of-an-immunoglobulin-g-igg-antibody-molec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4083">
            <a:off x="2783964" y="422976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us.123rf.com/400wm/400/400/molekuul/molekuul1205/molekuul120500148/13696224-chemical-structure-of-an-immunoglobulin-g-igg-antibody-molec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7606">
            <a:off x="5039484" y="240096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us.123rf.com/400wm/400/400/molekuul/molekuul1205/molekuul120500148/13696224-chemical-structure-of-an-immunoglobulin-g-igg-antibody-molec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5656">
            <a:off x="5792112" y="1911152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us.123rf.com/400wm/400/400/molekuul/molekuul1205/molekuul120500148/13696224-chemical-structure-of-an-immunoglobulin-g-igg-antibody-molec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2834">
            <a:off x="5859281" y="394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us.123rf.com/400wm/400/400/molekuul/molekuul1205/molekuul120500148/13696224-chemical-structure-of-an-immunoglobulin-g-igg-antibody-molec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7160">
            <a:off x="3785390" y="238810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us.123rf.com/400wm/400/400/molekuul/molekuul1205/molekuul120500148/13696224-chemical-structure-of-an-immunoglobulin-g-igg-antibody-molec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16191">
            <a:off x="4746265" y="3910363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2224" y="5490880"/>
            <a:ext cx="2539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IgGs</a:t>
            </a:r>
            <a:r>
              <a:rPr lang="en-US" dirty="0"/>
              <a:t> in 10 </a:t>
            </a:r>
            <a:r>
              <a:rPr lang="en-US" dirty="0" err="1"/>
              <a:t>mM</a:t>
            </a:r>
            <a:r>
              <a:rPr lang="en-US" dirty="0"/>
              <a:t> His pH 6.0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59205" y="5027623"/>
            <a:ext cx="9509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IgG A</a:t>
            </a:r>
          </a:p>
          <a:p>
            <a:r>
              <a:rPr lang="en-US" dirty="0"/>
              <a:t>IgG B</a:t>
            </a:r>
          </a:p>
          <a:p>
            <a:r>
              <a:rPr lang="en-US" dirty="0"/>
              <a:t>IgG C</a:t>
            </a:r>
          </a:p>
          <a:p>
            <a:r>
              <a:rPr lang="en-US" dirty="0"/>
              <a:t>poly IgG</a:t>
            </a:r>
          </a:p>
        </p:txBody>
      </p:sp>
      <p:pic>
        <p:nvPicPr>
          <p:cNvPr id="17" name="Picture 2" descr="http://us.123rf.com/400wm/400/400/molekuul/molekuul1205/molekuul120500148/13696224-chemical-structure-of-an-immunoglobulin-g-igg-antibody-molecule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  <a14:imgEffect>
                      <a14:sharpenSoften amount="-50000"/>
                    </a14:imgEffect>
                    <a14:imgEffect>
                      <a14:colorTemperature colorTemp="15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4484">
            <a:off x="3964151" y="3183119"/>
            <a:ext cx="914400" cy="914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1905000">
              <a:srgbClr val="92D050">
                <a:alpha val="40000"/>
              </a:srgbClr>
            </a:glow>
            <a:softEdge rad="0"/>
          </a:effectLst>
        </p:spPr>
      </p:pic>
      <p:sp>
        <p:nvSpPr>
          <p:cNvPr id="24" name="TextBox 23"/>
          <p:cNvSpPr txBox="1"/>
          <p:nvPr/>
        </p:nvSpPr>
        <p:spPr>
          <a:xfrm>
            <a:off x="7125299" y="3900526"/>
            <a:ext cx="13420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/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↑ as M ↑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 ↓ as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ρ↑η↑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4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33" name="Group 41"/>
          <p:cNvGrpSpPr>
            <a:grpSpLocks/>
          </p:cNvGrpSpPr>
          <p:nvPr/>
        </p:nvGrpSpPr>
        <p:grpSpPr bwMode="auto">
          <a:xfrm>
            <a:off x="428625" y="3927475"/>
            <a:ext cx="4578350" cy="1277938"/>
            <a:chOff x="270" y="2594"/>
            <a:chExt cx="2884" cy="805"/>
          </a:xfrm>
        </p:grpSpPr>
        <p:grpSp>
          <p:nvGrpSpPr>
            <p:cNvPr id="8229" name="Group 37"/>
            <p:cNvGrpSpPr>
              <a:grpSpLocks/>
            </p:cNvGrpSpPr>
            <p:nvPr/>
          </p:nvGrpSpPr>
          <p:grpSpPr bwMode="auto">
            <a:xfrm>
              <a:off x="270" y="3047"/>
              <a:ext cx="2884" cy="352"/>
              <a:chOff x="270" y="3047"/>
              <a:chExt cx="2884" cy="352"/>
            </a:xfrm>
          </p:grpSpPr>
          <p:sp>
            <p:nvSpPr>
              <p:cNvPr id="8226" name="Line 34"/>
              <p:cNvSpPr>
                <a:spLocks noChangeShapeType="1"/>
              </p:cNvSpPr>
              <p:nvPr/>
            </p:nvSpPr>
            <p:spPr bwMode="auto">
              <a:xfrm>
                <a:off x="270" y="3399"/>
                <a:ext cx="288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7" name="Line 35"/>
              <p:cNvSpPr>
                <a:spLocks noChangeShapeType="1"/>
              </p:cNvSpPr>
              <p:nvPr/>
            </p:nvSpPr>
            <p:spPr bwMode="auto">
              <a:xfrm>
                <a:off x="416" y="3047"/>
                <a:ext cx="0" cy="3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8" name="Line 36"/>
              <p:cNvSpPr>
                <a:spLocks noChangeShapeType="1"/>
              </p:cNvSpPr>
              <p:nvPr/>
            </p:nvSpPr>
            <p:spPr bwMode="auto">
              <a:xfrm>
                <a:off x="3014" y="3053"/>
                <a:ext cx="0" cy="3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30" name="Line 38"/>
            <p:cNvSpPr>
              <a:spLocks noChangeShapeType="1"/>
            </p:cNvSpPr>
            <p:nvPr/>
          </p:nvSpPr>
          <p:spPr bwMode="auto">
            <a:xfrm flipH="1">
              <a:off x="506" y="2594"/>
              <a:ext cx="1059" cy="46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Line 39"/>
            <p:cNvSpPr>
              <a:spLocks noChangeShapeType="1"/>
            </p:cNvSpPr>
            <p:nvPr/>
          </p:nvSpPr>
          <p:spPr bwMode="auto">
            <a:xfrm>
              <a:off x="1591" y="2594"/>
              <a:ext cx="1263" cy="43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2" name="Rectangle 40"/>
            <p:cNvSpPr>
              <a:spLocks noChangeArrowheads="1"/>
            </p:cNvSpPr>
            <p:nvPr/>
          </p:nvSpPr>
          <p:spPr bwMode="auto">
            <a:xfrm>
              <a:off x="1243" y="3094"/>
              <a:ext cx="10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Rotor pulse</a:t>
              </a:r>
            </a:p>
          </p:txBody>
        </p:sp>
      </p:grpSp>
      <p:sp>
        <p:nvSpPr>
          <p:cNvPr id="8245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Synchronizing sources</a:t>
            </a:r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831850" y="2000250"/>
            <a:ext cx="4529138" cy="1487488"/>
          </a:xfrm>
          <a:prstGeom prst="octagon">
            <a:avLst>
              <a:gd name="adj" fmla="val 29282"/>
            </a:avLst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Rectangle 4" descr="Dashed vertical"/>
          <p:cNvSpPr>
            <a:spLocks noChangeArrowheads="1"/>
          </p:cNvSpPr>
          <p:nvPr/>
        </p:nvSpPr>
        <p:spPr bwMode="auto">
          <a:xfrm>
            <a:off x="1320800" y="2025650"/>
            <a:ext cx="590550" cy="1438275"/>
          </a:xfrm>
          <a:prstGeom prst="rect">
            <a:avLst/>
          </a:prstGeom>
          <a:pattFill prst="dashVert">
            <a:fgClr>
              <a:schemeClr val="accent1"/>
            </a:fgClr>
            <a:bgClr>
              <a:srgbClr val="B2B2B2"/>
            </a:bgClr>
          </a:patt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4954588" y="2827338"/>
            <a:ext cx="4181475" cy="3859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Oval 6"/>
          <p:cNvSpPr>
            <a:spLocks noChangeArrowheads="1"/>
          </p:cNvSpPr>
          <p:nvPr/>
        </p:nvSpPr>
        <p:spPr bwMode="auto">
          <a:xfrm>
            <a:off x="6637338" y="4348163"/>
            <a:ext cx="815975" cy="815975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5110163" y="4418013"/>
            <a:ext cx="676275" cy="676275"/>
          </a:xfrm>
          <a:prstGeom prst="ellipse">
            <a:avLst/>
          </a:prstGeom>
          <a:solidFill>
            <a:srgbClr val="4D4D4D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2514600" y="1820863"/>
            <a:ext cx="1162050" cy="10795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2873375" y="1855788"/>
            <a:ext cx="446088" cy="16192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5160963" y="4770438"/>
            <a:ext cx="554037" cy="130175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5173663" y="4576763"/>
            <a:ext cx="554037" cy="130175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06" name="Group 14"/>
          <p:cNvGrpSpPr>
            <a:grpSpLocks/>
          </p:cNvGrpSpPr>
          <p:nvPr/>
        </p:nvGrpSpPr>
        <p:grpSpPr bwMode="auto">
          <a:xfrm>
            <a:off x="1357313" y="1651000"/>
            <a:ext cx="4362450" cy="3275013"/>
            <a:chOff x="855" y="1040"/>
            <a:chExt cx="2748" cy="2063"/>
          </a:xfrm>
        </p:grpSpPr>
        <p:sp>
          <p:nvSpPr>
            <p:cNvPr id="8204" name="Rectangle 12" descr="70%"/>
            <p:cNvSpPr>
              <a:spLocks noChangeArrowheads="1"/>
            </p:cNvSpPr>
            <p:nvPr/>
          </p:nvSpPr>
          <p:spPr bwMode="auto">
            <a:xfrm>
              <a:off x="855" y="1040"/>
              <a:ext cx="311" cy="1499"/>
            </a:xfrm>
            <a:prstGeom prst="rect">
              <a:avLst/>
            </a:prstGeom>
            <a:pattFill prst="pct70">
              <a:fgClr>
                <a:schemeClr val="accent2"/>
              </a:fgClr>
              <a:bgClr>
                <a:schemeClr val="bg1"/>
              </a:bgClr>
            </a:patt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5" name="Rectangle 13" descr="70%"/>
            <p:cNvSpPr>
              <a:spLocks noChangeArrowheads="1"/>
            </p:cNvSpPr>
            <p:nvPr/>
          </p:nvSpPr>
          <p:spPr bwMode="auto">
            <a:xfrm>
              <a:off x="3254" y="3021"/>
              <a:ext cx="349" cy="82"/>
            </a:xfrm>
            <a:prstGeom prst="rect">
              <a:avLst/>
            </a:prstGeom>
            <a:pattFill prst="pct70">
              <a:fgClr>
                <a:schemeClr val="accent2"/>
              </a:fgClr>
              <a:bgClr>
                <a:schemeClr val="bg1"/>
              </a:bgClr>
            </a:patt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11" name="Group 19"/>
          <p:cNvGrpSpPr>
            <a:grpSpLocks/>
          </p:cNvGrpSpPr>
          <p:nvPr/>
        </p:nvGrpSpPr>
        <p:grpSpPr bwMode="auto">
          <a:xfrm>
            <a:off x="1365250" y="1638300"/>
            <a:ext cx="4362450" cy="3284538"/>
            <a:chOff x="860" y="1032"/>
            <a:chExt cx="2748" cy="2069"/>
          </a:xfrm>
        </p:grpSpPr>
        <p:grpSp>
          <p:nvGrpSpPr>
            <p:cNvPr id="8209" name="Group 17"/>
            <p:cNvGrpSpPr>
              <a:grpSpLocks/>
            </p:cNvGrpSpPr>
            <p:nvPr/>
          </p:nvGrpSpPr>
          <p:grpSpPr bwMode="auto">
            <a:xfrm>
              <a:off x="860" y="1032"/>
              <a:ext cx="2748" cy="2063"/>
              <a:chOff x="860" y="1032"/>
              <a:chExt cx="2748" cy="2063"/>
            </a:xfrm>
          </p:grpSpPr>
          <p:sp>
            <p:nvSpPr>
              <p:cNvPr id="8207" name="Rectangle 15" descr="70%"/>
              <p:cNvSpPr>
                <a:spLocks noChangeArrowheads="1"/>
              </p:cNvSpPr>
              <p:nvPr/>
            </p:nvSpPr>
            <p:spPr bwMode="auto">
              <a:xfrm>
                <a:off x="860" y="1032"/>
                <a:ext cx="311" cy="1499"/>
              </a:xfrm>
              <a:prstGeom prst="rect">
                <a:avLst/>
              </a:prstGeom>
              <a:pattFill prst="pct70">
                <a:fgClr>
                  <a:schemeClr val="accent2"/>
                </a:fgClr>
                <a:bgClr>
                  <a:schemeClr val="bg1"/>
                </a:bgClr>
              </a:patt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8" name="Rectangle 16" descr="70%"/>
              <p:cNvSpPr>
                <a:spLocks noChangeArrowheads="1"/>
              </p:cNvSpPr>
              <p:nvPr/>
            </p:nvSpPr>
            <p:spPr bwMode="auto">
              <a:xfrm>
                <a:off x="3259" y="3013"/>
                <a:ext cx="349" cy="82"/>
              </a:xfrm>
              <a:prstGeom prst="rect">
                <a:avLst/>
              </a:prstGeom>
              <a:pattFill prst="pct70">
                <a:fgClr>
                  <a:schemeClr val="accent2"/>
                </a:fgClr>
                <a:bgClr>
                  <a:schemeClr val="bg1"/>
                </a:bgClr>
              </a:patt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10" name="Rectangle 18"/>
            <p:cNvSpPr>
              <a:spLocks noChangeArrowheads="1"/>
            </p:cNvSpPr>
            <p:nvPr/>
          </p:nvSpPr>
          <p:spPr bwMode="auto">
            <a:xfrm>
              <a:off x="1086" y="2813"/>
              <a:ext cx="127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Sample pulse</a:t>
              </a:r>
            </a:p>
          </p:txBody>
        </p:sp>
      </p:grpSp>
      <p:grpSp>
        <p:nvGrpSpPr>
          <p:cNvPr id="8217" name="Group 25"/>
          <p:cNvGrpSpPr>
            <a:grpSpLocks/>
          </p:cNvGrpSpPr>
          <p:nvPr/>
        </p:nvGrpSpPr>
        <p:grpSpPr bwMode="auto">
          <a:xfrm>
            <a:off x="1352550" y="1622425"/>
            <a:ext cx="4362450" cy="3300413"/>
            <a:chOff x="852" y="1022"/>
            <a:chExt cx="2748" cy="2079"/>
          </a:xfrm>
        </p:grpSpPr>
        <p:grpSp>
          <p:nvGrpSpPr>
            <p:cNvPr id="8215" name="Group 23"/>
            <p:cNvGrpSpPr>
              <a:grpSpLocks/>
            </p:cNvGrpSpPr>
            <p:nvPr/>
          </p:nvGrpSpPr>
          <p:grpSpPr bwMode="auto">
            <a:xfrm>
              <a:off x="852" y="1022"/>
              <a:ext cx="2748" cy="2064"/>
              <a:chOff x="852" y="1022"/>
              <a:chExt cx="2748" cy="2064"/>
            </a:xfrm>
          </p:grpSpPr>
          <p:sp>
            <p:nvSpPr>
              <p:cNvPr id="8212" name="Rectangle 20" descr="70%"/>
              <p:cNvSpPr>
                <a:spLocks noChangeArrowheads="1"/>
              </p:cNvSpPr>
              <p:nvPr/>
            </p:nvSpPr>
            <p:spPr bwMode="auto">
              <a:xfrm>
                <a:off x="852" y="1022"/>
                <a:ext cx="311" cy="1499"/>
              </a:xfrm>
              <a:prstGeom prst="rect">
                <a:avLst/>
              </a:prstGeom>
              <a:pattFill prst="pct70">
                <a:fgClr>
                  <a:schemeClr val="accent2"/>
                </a:fgClr>
                <a:bgClr>
                  <a:schemeClr val="bg1"/>
                </a:bgClr>
              </a:patt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3" name="Rectangle 21" descr="70%"/>
              <p:cNvSpPr>
                <a:spLocks noChangeArrowheads="1"/>
              </p:cNvSpPr>
              <p:nvPr/>
            </p:nvSpPr>
            <p:spPr bwMode="auto">
              <a:xfrm>
                <a:off x="3251" y="2876"/>
                <a:ext cx="349" cy="82"/>
              </a:xfrm>
              <a:prstGeom prst="rect">
                <a:avLst/>
              </a:prstGeom>
              <a:pattFill prst="pct70">
                <a:fgClr>
                  <a:schemeClr val="accent2"/>
                </a:fgClr>
                <a:bgClr>
                  <a:schemeClr val="bg1"/>
                </a:bgClr>
              </a:patt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4" name="Rectangle 22"/>
              <p:cNvSpPr>
                <a:spLocks noChangeArrowheads="1"/>
              </p:cNvSpPr>
              <p:nvPr/>
            </p:nvSpPr>
            <p:spPr bwMode="auto">
              <a:xfrm>
                <a:off x="3251" y="3004"/>
                <a:ext cx="349" cy="82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16" name="Rectangle 24"/>
            <p:cNvSpPr>
              <a:spLocks noChangeArrowheads="1"/>
            </p:cNvSpPr>
            <p:nvPr/>
          </p:nvSpPr>
          <p:spPr bwMode="auto">
            <a:xfrm>
              <a:off x="1100" y="2813"/>
              <a:ext cx="151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Reference pulse</a:t>
              </a:r>
            </a:p>
          </p:txBody>
        </p:sp>
      </p:grpSp>
      <p:sp>
        <p:nvSpPr>
          <p:cNvPr id="8218" name="Rectangle 26"/>
          <p:cNvSpPr>
            <a:spLocks noChangeArrowheads="1"/>
          </p:cNvSpPr>
          <p:nvPr/>
        </p:nvSpPr>
        <p:spPr bwMode="auto">
          <a:xfrm>
            <a:off x="5857875" y="452755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400" i="1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8225" name="Group 33"/>
          <p:cNvGrpSpPr>
            <a:grpSpLocks/>
          </p:cNvGrpSpPr>
          <p:nvPr/>
        </p:nvGrpSpPr>
        <p:grpSpPr bwMode="auto">
          <a:xfrm>
            <a:off x="2349500" y="2174875"/>
            <a:ext cx="5970588" cy="2392363"/>
            <a:chOff x="1480" y="1370"/>
            <a:chExt cx="3761" cy="1507"/>
          </a:xfrm>
        </p:grpSpPr>
        <p:sp>
          <p:nvSpPr>
            <p:cNvPr id="8219" name="Arc 27"/>
            <p:cNvSpPr>
              <a:spLocks/>
            </p:cNvSpPr>
            <p:nvPr/>
          </p:nvSpPr>
          <p:spPr bwMode="auto">
            <a:xfrm rot="18840000">
              <a:off x="3672" y="1308"/>
              <a:ext cx="1507" cy="1631"/>
            </a:xfrm>
            <a:custGeom>
              <a:avLst/>
              <a:gdLst>
                <a:gd name="G0" fmla="+- 1716 0 0"/>
                <a:gd name="G1" fmla="+- 21600 0 0"/>
                <a:gd name="G2" fmla="+- 21600 0 0"/>
                <a:gd name="T0" fmla="*/ 0 w 23316"/>
                <a:gd name="T1" fmla="*/ 68 h 24349"/>
                <a:gd name="T2" fmla="*/ 23140 w 23316"/>
                <a:gd name="T3" fmla="*/ 24349 h 24349"/>
                <a:gd name="T4" fmla="*/ 1716 w 23316"/>
                <a:gd name="T5" fmla="*/ 21600 h 24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316" h="24349" fill="none" extrusionOk="0">
                  <a:moveTo>
                    <a:pt x="0" y="68"/>
                  </a:moveTo>
                  <a:cubicBezTo>
                    <a:pt x="570" y="22"/>
                    <a:pt x="1143" y="-1"/>
                    <a:pt x="1716" y="0"/>
                  </a:cubicBezTo>
                  <a:cubicBezTo>
                    <a:pt x="13645" y="0"/>
                    <a:pt x="23316" y="9670"/>
                    <a:pt x="23316" y="21600"/>
                  </a:cubicBezTo>
                  <a:cubicBezTo>
                    <a:pt x="23316" y="22519"/>
                    <a:pt x="23257" y="23437"/>
                    <a:pt x="23140" y="24349"/>
                  </a:cubicBezTo>
                </a:path>
                <a:path w="23316" h="24349" stroke="0" extrusionOk="0">
                  <a:moveTo>
                    <a:pt x="0" y="68"/>
                  </a:moveTo>
                  <a:cubicBezTo>
                    <a:pt x="570" y="22"/>
                    <a:pt x="1143" y="-1"/>
                    <a:pt x="1716" y="0"/>
                  </a:cubicBezTo>
                  <a:cubicBezTo>
                    <a:pt x="13645" y="0"/>
                    <a:pt x="23316" y="9670"/>
                    <a:pt x="23316" y="21600"/>
                  </a:cubicBezTo>
                  <a:cubicBezTo>
                    <a:pt x="23316" y="22519"/>
                    <a:pt x="23257" y="23437"/>
                    <a:pt x="23140" y="24349"/>
                  </a:cubicBezTo>
                  <a:lnTo>
                    <a:pt x="1716" y="21600"/>
                  </a:lnTo>
                  <a:close/>
                </a:path>
              </a:pathLst>
            </a:custGeom>
            <a:noFill/>
            <a:ln w="50800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224" name="Group 32"/>
            <p:cNvGrpSpPr>
              <a:grpSpLocks/>
            </p:cNvGrpSpPr>
            <p:nvPr/>
          </p:nvGrpSpPr>
          <p:grpSpPr bwMode="auto">
            <a:xfrm>
              <a:off x="1480" y="2137"/>
              <a:ext cx="3297" cy="530"/>
              <a:chOff x="1480" y="2137"/>
              <a:chExt cx="3297" cy="530"/>
            </a:xfrm>
          </p:grpSpPr>
          <p:sp>
            <p:nvSpPr>
              <p:cNvPr id="8220" name="AutoShape 28" descr="25%"/>
              <p:cNvSpPr>
                <a:spLocks noChangeArrowheads="1"/>
              </p:cNvSpPr>
              <p:nvPr/>
            </p:nvSpPr>
            <p:spPr bwMode="auto">
              <a:xfrm rot="-10800000" flipH="1" flipV="1">
                <a:off x="4301" y="2445"/>
                <a:ext cx="221" cy="222"/>
              </a:xfrm>
              <a:custGeom>
                <a:avLst/>
                <a:gdLst>
                  <a:gd name="G0" fmla="+- 8423 0 0"/>
                  <a:gd name="G1" fmla="+- 21600 0 8423"/>
                  <a:gd name="G2" fmla="*/ 8423 1 2"/>
                  <a:gd name="G3" fmla="+- 21600 0 G2"/>
                  <a:gd name="G4" fmla="+/ 8423 21600 2"/>
                  <a:gd name="G5" fmla="+/ G1 0 2"/>
                  <a:gd name="G6" fmla="*/ 21600 21600 8423"/>
                  <a:gd name="G7" fmla="*/ G6 1 2"/>
                  <a:gd name="G8" fmla="+- 21600 0 G7"/>
                  <a:gd name="G9" fmla="*/ 21600 1 2"/>
                  <a:gd name="G10" fmla="+- 8423 0 G9"/>
                  <a:gd name="G11" fmla="?: G10 G8 0"/>
                  <a:gd name="G12" fmla="?: G10 G7 21600"/>
                  <a:gd name="T0" fmla="*/ 17388 w 21600"/>
                  <a:gd name="T1" fmla="*/ 10800 h 21600"/>
                  <a:gd name="T2" fmla="*/ 10800 w 21600"/>
                  <a:gd name="T3" fmla="*/ 21600 h 21600"/>
                  <a:gd name="T4" fmla="*/ 4212 w 21600"/>
                  <a:gd name="T5" fmla="*/ 10800 h 21600"/>
                  <a:gd name="T6" fmla="*/ 10800 w 21600"/>
                  <a:gd name="T7" fmla="*/ 0 h 21600"/>
                  <a:gd name="T8" fmla="*/ 6012 w 21600"/>
                  <a:gd name="T9" fmla="*/ 6012 h 21600"/>
                  <a:gd name="T10" fmla="*/ 15588 w 21600"/>
                  <a:gd name="T11" fmla="*/ 15588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8423" y="21600"/>
                    </a:lnTo>
                    <a:lnTo>
                      <a:pt x="1317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pattFill prst="pct25">
                <a:fgClr>
                  <a:schemeClr val="bg1"/>
                </a:fgClr>
                <a:bgClr>
                  <a:schemeClr val="bg2"/>
                </a:bgClr>
              </a:pattFill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1" name="Rectangle 29"/>
              <p:cNvSpPr>
                <a:spLocks noChangeArrowheads="1"/>
              </p:cNvSpPr>
              <p:nvPr/>
            </p:nvSpPr>
            <p:spPr bwMode="auto">
              <a:xfrm>
                <a:off x="4021" y="2137"/>
                <a:ext cx="75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2400" i="1">
                    <a:solidFill>
                      <a:schemeClr val="bg1"/>
                    </a:solidFill>
                  </a:rPr>
                  <a:t>Magnet</a:t>
                </a:r>
              </a:p>
            </p:txBody>
          </p:sp>
          <p:sp>
            <p:nvSpPr>
              <p:cNvPr id="8222" name="Rectangle 30"/>
              <p:cNvSpPr>
                <a:spLocks noChangeArrowheads="1"/>
              </p:cNvSpPr>
              <p:nvPr/>
            </p:nvSpPr>
            <p:spPr bwMode="auto">
              <a:xfrm>
                <a:off x="1480" y="2292"/>
                <a:ext cx="197" cy="247"/>
              </a:xfrm>
              <a:prstGeom prst="rect">
                <a:avLst/>
              </a:prstGeom>
              <a:gradFill rotWithShape="0">
                <a:gsLst>
                  <a:gs pos="0">
                    <a:srgbClr val="FF9933">
                      <a:gamma/>
                      <a:shade val="80000"/>
                      <a:invGamma/>
                    </a:srgbClr>
                  </a:gs>
                  <a:gs pos="50000">
                    <a:srgbClr val="FF9933"/>
                  </a:gs>
                  <a:gs pos="100000">
                    <a:srgbClr val="FF9933">
                      <a:gamma/>
                      <a:shade val="80000"/>
                      <a:invGamma/>
                    </a:srgbClr>
                  </a:gs>
                </a:gsLst>
                <a:lin ang="0" scaled="1"/>
              </a:gra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3" name="Rectangle 31"/>
              <p:cNvSpPr>
                <a:spLocks noChangeArrowheads="1"/>
              </p:cNvSpPr>
              <p:nvPr/>
            </p:nvSpPr>
            <p:spPr bwMode="auto">
              <a:xfrm>
                <a:off x="1673" y="2303"/>
                <a:ext cx="155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2400" i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</a:t>
                </a:r>
                <a:r>
                  <a:rPr lang="en-US" sz="2400"/>
                  <a:t>Magnet detector</a:t>
                </a:r>
              </a:p>
            </p:txBody>
          </p:sp>
        </p:grpSp>
      </p:grpSp>
      <p:grpSp>
        <p:nvGrpSpPr>
          <p:cNvPr id="8238" name="Group 46"/>
          <p:cNvGrpSpPr>
            <a:grpSpLocks/>
          </p:cNvGrpSpPr>
          <p:nvPr/>
        </p:nvGrpSpPr>
        <p:grpSpPr bwMode="auto">
          <a:xfrm>
            <a:off x="428625" y="5281613"/>
            <a:ext cx="4578350" cy="527050"/>
            <a:chOff x="270" y="3479"/>
            <a:chExt cx="2884" cy="332"/>
          </a:xfrm>
        </p:grpSpPr>
        <p:grpSp>
          <p:nvGrpSpPr>
            <p:cNvPr id="8236" name="Group 44"/>
            <p:cNvGrpSpPr>
              <a:grpSpLocks/>
            </p:cNvGrpSpPr>
            <p:nvPr/>
          </p:nvGrpSpPr>
          <p:grpSpPr bwMode="auto">
            <a:xfrm>
              <a:off x="270" y="3479"/>
              <a:ext cx="2884" cy="332"/>
              <a:chOff x="270" y="3479"/>
              <a:chExt cx="2884" cy="332"/>
            </a:xfrm>
          </p:grpSpPr>
          <p:sp>
            <p:nvSpPr>
              <p:cNvPr id="8234" name="Rectangle 42" descr="Light vertical"/>
              <p:cNvSpPr>
                <a:spLocks noChangeArrowheads="1"/>
              </p:cNvSpPr>
              <p:nvPr/>
            </p:nvSpPr>
            <p:spPr bwMode="auto">
              <a:xfrm>
                <a:off x="387" y="3479"/>
                <a:ext cx="2578" cy="320"/>
              </a:xfrm>
              <a:prstGeom prst="rect">
                <a:avLst/>
              </a:prstGeom>
              <a:pattFill prst="ltVert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5" name="Line 43"/>
              <p:cNvSpPr>
                <a:spLocks noChangeShapeType="1"/>
              </p:cNvSpPr>
              <p:nvPr/>
            </p:nvSpPr>
            <p:spPr bwMode="auto">
              <a:xfrm>
                <a:off x="270" y="3811"/>
                <a:ext cx="288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37" name="Rectangle 45"/>
            <p:cNvSpPr>
              <a:spLocks noChangeArrowheads="1"/>
            </p:cNvSpPr>
            <p:nvPr/>
          </p:nvSpPr>
          <p:spPr bwMode="auto">
            <a:xfrm>
              <a:off x="1230" y="3516"/>
              <a:ext cx="5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Clock</a:t>
              </a:r>
            </a:p>
          </p:txBody>
        </p:sp>
      </p:grpSp>
      <p:grpSp>
        <p:nvGrpSpPr>
          <p:cNvPr id="8243" name="Group 51"/>
          <p:cNvGrpSpPr>
            <a:grpSpLocks/>
          </p:cNvGrpSpPr>
          <p:nvPr/>
        </p:nvGrpSpPr>
        <p:grpSpPr bwMode="auto">
          <a:xfrm>
            <a:off x="428625" y="5672138"/>
            <a:ext cx="4578350" cy="579437"/>
            <a:chOff x="270" y="3853"/>
            <a:chExt cx="2884" cy="365"/>
          </a:xfrm>
        </p:grpSpPr>
        <p:grpSp>
          <p:nvGrpSpPr>
            <p:cNvPr id="8241" name="Group 49"/>
            <p:cNvGrpSpPr>
              <a:grpSpLocks/>
            </p:cNvGrpSpPr>
            <p:nvPr/>
          </p:nvGrpSpPr>
          <p:grpSpPr bwMode="auto">
            <a:xfrm>
              <a:off x="270" y="3853"/>
              <a:ext cx="2884" cy="365"/>
              <a:chOff x="270" y="3853"/>
              <a:chExt cx="2884" cy="365"/>
            </a:xfrm>
          </p:grpSpPr>
          <p:sp>
            <p:nvSpPr>
              <p:cNvPr id="8239" name="Line 47"/>
              <p:cNvSpPr>
                <a:spLocks noChangeShapeType="1"/>
              </p:cNvSpPr>
              <p:nvPr/>
            </p:nvSpPr>
            <p:spPr bwMode="auto">
              <a:xfrm>
                <a:off x="270" y="4218"/>
                <a:ext cx="288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0" name="Line 48"/>
              <p:cNvSpPr>
                <a:spLocks noChangeShapeType="1"/>
              </p:cNvSpPr>
              <p:nvPr/>
            </p:nvSpPr>
            <p:spPr bwMode="auto">
              <a:xfrm>
                <a:off x="1143" y="3853"/>
                <a:ext cx="0" cy="3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42" name="Rectangle 50"/>
            <p:cNvSpPr>
              <a:spLocks noChangeArrowheads="1"/>
            </p:cNvSpPr>
            <p:nvPr/>
          </p:nvSpPr>
          <p:spPr bwMode="auto">
            <a:xfrm>
              <a:off x="1239" y="3912"/>
              <a:ext cx="110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Lamp pulse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40</a:t>
            </a:fld>
            <a:endParaRPr lang="en-US"/>
          </a:p>
        </p:txBody>
      </p:sp>
      <p:graphicFrame>
        <p:nvGraphicFramePr>
          <p:cNvPr id="190466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0"/>
          <a:ext cx="530066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6" name="Acrobat Document" r:id="rId3" imgW="5829233" imgH="7543800" progId="AcroExch.Document.11">
                  <p:embed/>
                </p:oleObj>
              </mc:Choice>
              <mc:Fallback>
                <p:oleObj name="Acrobat Document" r:id="rId3" imgW="5829233" imgH="7543800" progId="AcroExch.Document.11">
                  <p:embed/>
                  <p:pic>
                    <p:nvPicPr>
                      <p:cNvPr id="1904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30066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489" name="Text Box 25"/>
          <p:cNvSpPr txBox="1">
            <a:spLocks noChangeArrowheads="1"/>
          </p:cNvSpPr>
          <p:nvPr/>
        </p:nvSpPr>
        <p:spPr bwMode="auto">
          <a:xfrm>
            <a:off x="3657600" y="6373812"/>
            <a:ext cx="11512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Sue Chase</a:t>
            </a:r>
          </a:p>
        </p:txBody>
      </p:sp>
      <p:sp>
        <p:nvSpPr>
          <p:cNvPr id="3" name="TextBox 2"/>
          <p:cNvSpPr txBox="1">
            <a:spLocks noChangeAspect="1"/>
          </p:cNvSpPr>
          <p:nvPr/>
        </p:nvSpPr>
        <p:spPr>
          <a:xfrm>
            <a:off x="975360" y="3337560"/>
            <a:ext cx="91440" cy="9144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00" b="1" dirty="0"/>
              <a:t>+</a:t>
            </a:r>
          </a:p>
        </p:txBody>
      </p:sp>
      <p:sp>
        <p:nvSpPr>
          <p:cNvPr id="9" name="TextBox 8"/>
          <p:cNvSpPr txBox="1">
            <a:spLocks noChangeAspect="1"/>
          </p:cNvSpPr>
          <p:nvPr/>
        </p:nvSpPr>
        <p:spPr>
          <a:xfrm>
            <a:off x="1051560" y="3204204"/>
            <a:ext cx="91440" cy="9144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00" b="1" dirty="0"/>
              <a:t>+</a:t>
            </a:r>
          </a:p>
        </p:txBody>
      </p:sp>
      <p:sp>
        <p:nvSpPr>
          <p:cNvPr id="10" name="TextBox 9"/>
          <p:cNvSpPr txBox="1">
            <a:spLocks noChangeAspect="1"/>
          </p:cNvSpPr>
          <p:nvPr/>
        </p:nvSpPr>
        <p:spPr>
          <a:xfrm>
            <a:off x="1357311" y="3262311"/>
            <a:ext cx="91440" cy="9144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00" b="1" dirty="0"/>
              <a:t>+</a:t>
            </a:r>
          </a:p>
        </p:txBody>
      </p:sp>
      <p:sp>
        <p:nvSpPr>
          <p:cNvPr id="11" name="TextBox 10"/>
          <p:cNvSpPr txBox="1">
            <a:spLocks noChangeAspect="1"/>
          </p:cNvSpPr>
          <p:nvPr/>
        </p:nvSpPr>
        <p:spPr>
          <a:xfrm>
            <a:off x="2514600" y="3429000"/>
            <a:ext cx="91440" cy="9144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00" b="1" dirty="0"/>
              <a:t>+</a:t>
            </a:r>
          </a:p>
        </p:txBody>
      </p:sp>
      <p:sp>
        <p:nvSpPr>
          <p:cNvPr id="12" name="TextBox 11"/>
          <p:cNvSpPr txBox="1">
            <a:spLocks noChangeAspect="1"/>
          </p:cNvSpPr>
          <p:nvPr/>
        </p:nvSpPr>
        <p:spPr>
          <a:xfrm>
            <a:off x="2461256" y="2847019"/>
            <a:ext cx="91440" cy="9144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00" b="1" dirty="0"/>
              <a:t>+</a:t>
            </a:r>
          </a:p>
        </p:txBody>
      </p:sp>
      <p:sp>
        <p:nvSpPr>
          <p:cNvPr id="13" name="TextBox 12"/>
          <p:cNvSpPr txBox="1">
            <a:spLocks noChangeAspect="1"/>
          </p:cNvSpPr>
          <p:nvPr/>
        </p:nvSpPr>
        <p:spPr>
          <a:xfrm>
            <a:off x="1737360" y="3313745"/>
            <a:ext cx="91440" cy="9144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00" b="1" dirty="0"/>
              <a:t>+</a:t>
            </a:r>
          </a:p>
        </p:txBody>
      </p:sp>
      <p:sp>
        <p:nvSpPr>
          <p:cNvPr id="14" name="TextBox 13"/>
          <p:cNvSpPr txBox="1">
            <a:spLocks noChangeAspect="1"/>
          </p:cNvSpPr>
          <p:nvPr/>
        </p:nvSpPr>
        <p:spPr>
          <a:xfrm>
            <a:off x="975360" y="1022982"/>
            <a:ext cx="91440" cy="9144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00" b="1" dirty="0"/>
              <a:t>+</a:t>
            </a:r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1051560" y="928689"/>
            <a:ext cx="91440" cy="9144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00" b="1" dirty="0"/>
              <a:t>+</a:t>
            </a:r>
          </a:p>
        </p:txBody>
      </p:sp>
      <p:sp>
        <p:nvSpPr>
          <p:cNvPr id="16" name="TextBox 15"/>
          <p:cNvSpPr txBox="1">
            <a:spLocks noChangeAspect="1"/>
          </p:cNvSpPr>
          <p:nvPr/>
        </p:nvSpPr>
        <p:spPr>
          <a:xfrm>
            <a:off x="1356360" y="909637"/>
            <a:ext cx="91440" cy="9144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00" b="1" dirty="0"/>
              <a:t>+</a:t>
            </a:r>
          </a:p>
        </p:txBody>
      </p:sp>
      <p:sp>
        <p:nvSpPr>
          <p:cNvPr id="17" name="TextBox 16"/>
          <p:cNvSpPr txBox="1">
            <a:spLocks noChangeAspect="1"/>
          </p:cNvSpPr>
          <p:nvPr/>
        </p:nvSpPr>
        <p:spPr>
          <a:xfrm>
            <a:off x="2504123" y="951545"/>
            <a:ext cx="91440" cy="9144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00" b="1" dirty="0"/>
              <a:t>+</a:t>
            </a:r>
          </a:p>
        </p:txBody>
      </p:sp>
      <p:sp>
        <p:nvSpPr>
          <p:cNvPr id="18" name="TextBox 17"/>
          <p:cNvSpPr txBox="1">
            <a:spLocks noChangeAspect="1"/>
          </p:cNvSpPr>
          <p:nvPr/>
        </p:nvSpPr>
        <p:spPr>
          <a:xfrm>
            <a:off x="990600" y="5547360"/>
            <a:ext cx="91440" cy="9144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00" b="1" dirty="0"/>
              <a:t>+</a:t>
            </a:r>
          </a:p>
        </p:txBody>
      </p:sp>
      <p:sp>
        <p:nvSpPr>
          <p:cNvPr id="19" name="TextBox 18"/>
          <p:cNvSpPr txBox="1">
            <a:spLocks noChangeAspect="1"/>
          </p:cNvSpPr>
          <p:nvPr/>
        </p:nvSpPr>
        <p:spPr>
          <a:xfrm>
            <a:off x="1066800" y="5334000"/>
            <a:ext cx="91440" cy="9144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00" b="1" dirty="0"/>
              <a:t>+</a:t>
            </a:r>
          </a:p>
        </p:txBody>
      </p:sp>
      <p:sp>
        <p:nvSpPr>
          <p:cNvPr id="20" name="TextBox 19"/>
          <p:cNvSpPr txBox="1">
            <a:spLocks noChangeAspect="1"/>
          </p:cNvSpPr>
          <p:nvPr/>
        </p:nvSpPr>
        <p:spPr>
          <a:xfrm>
            <a:off x="1375404" y="5405437"/>
            <a:ext cx="91440" cy="9144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00" b="1" dirty="0"/>
              <a:t>+</a:t>
            </a:r>
          </a:p>
        </p:txBody>
      </p:sp>
      <p:sp>
        <p:nvSpPr>
          <p:cNvPr id="21" name="TextBox 20"/>
          <p:cNvSpPr txBox="1">
            <a:spLocks noChangeAspect="1"/>
          </p:cNvSpPr>
          <p:nvPr/>
        </p:nvSpPr>
        <p:spPr>
          <a:xfrm>
            <a:off x="2514600" y="5585456"/>
            <a:ext cx="91440" cy="9144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00" b="1" dirty="0"/>
              <a:t>+</a:t>
            </a:r>
          </a:p>
        </p:txBody>
      </p:sp>
      <p:sp>
        <p:nvSpPr>
          <p:cNvPr id="22" name="TextBox 21"/>
          <p:cNvSpPr txBox="1">
            <a:spLocks noChangeAspect="1"/>
          </p:cNvSpPr>
          <p:nvPr/>
        </p:nvSpPr>
        <p:spPr>
          <a:xfrm>
            <a:off x="2451738" y="4981578"/>
            <a:ext cx="91440" cy="9144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00" b="1" dirty="0"/>
              <a:t>+</a:t>
            </a:r>
          </a:p>
        </p:txBody>
      </p:sp>
      <p:sp>
        <p:nvSpPr>
          <p:cNvPr id="23" name="TextBox 22"/>
          <p:cNvSpPr txBox="1">
            <a:spLocks noChangeAspect="1"/>
          </p:cNvSpPr>
          <p:nvPr/>
        </p:nvSpPr>
        <p:spPr>
          <a:xfrm>
            <a:off x="2423160" y="1814511"/>
            <a:ext cx="91440" cy="9144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00" b="1" dirty="0"/>
              <a:t>+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1769" y="2971803"/>
            <a:ext cx="3324899" cy="904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B050"/>
                </a:solidFill>
              </a:rPr>
              <a:t>Trace</a:t>
            </a:r>
            <a:r>
              <a:rPr lang="en-US" b="1" dirty="0">
                <a:solidFill>
                  <a:srgbClr val="FF0000"/>
                </a:solidFill>
              </a:rPr>
              <a:t>       Background</a:t>
            </a:r>
          </a:p>
          <a:p>
            <a:r>
              <a:rPr lang="en-US" dirty="0" err="1">
                <a:solidFill>
                  <a:srgbClr val="FF0000"/>
                </a:solidFill>
              </a:rPr>
              <a:t>mAbB</a:t>
            </a:r>
            <a:r>
              <a:rPr lang="en-US" dirty="0">
                <a:solidFill>
                  <a:srgbClr val="FF0000"/>
                </a:solidFill>
              </a:rPr>
              <a:t>  in  </a:t>
            </a:r>
            <a:r>
              <a:rPr lang="en-US" dirty="0" err="1">
                <a:solidFill>
                  <a:srgbClr val="FF0000"/>
                </a:solidFill>
              </a:rPr>
              <a:t>mAbA</a:t>
            </a:r>
            <a:r>
              <a:rPr lang="en-US" dirty="0">
                <a:solidFill>
                  <a:srgbClr val="FF0000"/>
                </a:solidFill>
              </a:rPr>
              <a:t>   </a:t>
            </a:r>
            <a:r>
              <a:rPr lang="en-US" b="1" dirty="0">
                <a:solidFill>
                  <a:srgbClr val="FF0000"/>
                </a:solidFill>
              </a:rPr>
              <a:t>Yes</a:t>
            </a:r>
          </a:p>
          <a:p>
            <a:r>
              <a:rPr lang="en-US" dirty="0" err="1">
                <a:solidFill>
                  <a:srgbClr val="FF0000"/>
                </a:solidFill>
              </a:rPr>
              <a:t>mAbB</a:t>
            </a:r>
            <a:r>
              <a:rPr lang="en-US" dirty="0">
                <a:solidFill>
                  <a:srgbClr val="FF0000"/>
                </a:solidFill>
              </a:rPr>
              <a:t>  in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 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mAbB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  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No</a:t>
            </a:r>
          </a:p>
          <a:p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mAbB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 in  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mAbC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 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No</a:t>
            </a:r>
          </a:p>
          <a:p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mAbA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 in  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pIgG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   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Yes</a:t>
            </a:r>
            <a:endParaRPr lang="en-US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en-US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en-US" b="1" dirty="0"/>
          </a:p>
        </p:txBody>
      </p:sp>
      <p:sp>
        <p:nvSpPr>
          <p:cNvPr id="39" name="Rectangle 38"/>
          <p:cNvSpPr/>
          <p:nvPr/>
        </p:nvSpPr>
        <p:spPr>
          <a:xfrm>
            <a:off x="3128289" y="5033969"/>
            <a:ext cx="3805911" cy="904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B050"/>
                </a:solidFill>
              </a:rPr>
              <a:t>Trace</a:t>
            </a:r>
            <a:r>
              <a:rPr lang="en-US" b="1" dirty="0">
                <a:solidFill>
                  <a:srgbClr val="FF0000"/>
                </a:solidFill>
              </a:rPr>
              <a:t>       Background</a:t>
            </a:r>
          </a:p>
          <a:p>
            <a:r>
              <a:rPr lang="en-US" dirty="0" err="1">
                <a:solidFill>
                  <a:srgbClr val="FF0000"/>
                </a:solidFill>
              </a:rPr>
              <a:t>mAbC</a:t>
            </a:r>
            <a:r>
              <a:rPr lang="en-US" dirty="0">
                <a:solidFill>
                  <a:srgbClr val="FF0000"/>
                </a:solidFill>
              </a:rPr>
              <a:t>  in </a:t>
            </a:r>
            <a:r>
              <a:rPr lang="en-US" dirty="0" err="1">
                <a:solidFill>
                  <a:srgbClr val="FF0000"/>
                </a:solidFill>
              </a:rPr>
              <a:t>mAbA</a:t>
            </a:r>
            <a:r>
              <a:rPr lang="en-US" dirty="0">
                <a:solidFill>
                  <a:srgbClr val="FF0000"/>
                </a:solidFill>
              </a:rPr>
              <a:t>   </a:t>
            </a:r>
            <a:r>
              <a:rPr lang="en-US" b="1" dirty="0">
                <a:solidFill>
                  <a:srgbClr val="FF0000"/>
                </a:solidFill>
              </a:rPr>
              <a:t>Yes</a:t>
            </a:r>
          </a:p>
          <a:p>
            <a:r>
              <a:rPr lang="en-US" dirty="0" err="1">
                <a:solidFill>
                  <a:srgbClr val="FF0000"/>
                </a:solidFill>
              </a:rPr>
              <a:t>mAbC</a:t>
            </a:r>
            <a:r>
              <a:rPr lang="en-US" dirty="0">
                <a:solidFill>
                  <a:srgbClr val="FF0000"/>
                </a:solidFill>
              </a:rPr>
              <a:t>  in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mAbB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  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No</a:t>
            </a:r>
          </a:p>
          <a:p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mAbC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 in 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mAbC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 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No</a:t>
            </a:r>
          </a:p>
          <a:p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mAbA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 in 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pIgG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    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Yes</a:t>
            </a:r>
            <a:endParaRPr lang="en-US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190465" name="Rectangle 190464"/>
          <p:cNvSpPr/>
          <p:nvPr/>
        </p:nvSpPr>
        <p:spPr>
          <a:xfrm>
            <a:off x="3061617" y="817554"/>
            <a:ext cx="2038069" cy="996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60381" y="891541"/>
            <a:ext cx="2680614" cy="904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B050"/>
                </a:solidFill>
              </a:rPr>
              <a:t>Trace</a:t>
            </a:r>
            <a:r>
              <a:rPr lang="en-US" b="1" dirty="0">
                <a:solidFill>
                  <a:srgbClr val="FF0000"/>
                </a:solidFill>
              </a:rPr>
              <a:t>       Background</a:t>
            </a:r>
          </a:p>
          <a:p>
            <a:r>
              <a:rPr lang="en-US" dirty="0" err="1">
                <a:solidFill>
                  <a:srgbClr val="FF0000"/>
                </a:solidFill>
              </a:rPr>
              <a:t>mAbA</a:t>
            </a:r>
            <a:r>
              <a:rPr lang="en-US" dirty="0">
                <a:solidFill>
                  <a:srgbClr val="FF0000"/>
                </a:solidFill>
              </a:rPr>
              <a:t>  in </a:t>
            </a:r>
            <a:r>
              <a:rPr lang="en-US" dirty="0" err="1">
                <a:solidFill>
                  <a:srgbClr val="FF0000"/>
                </a:solidFill>
              </a:rPr>
              <a:t>mAbA</a:t>
            </a:r>
            <a:r>
              <a:rPr lang="en-US" dirty="0">
                <a:solidFill>
                  <a:srgbClr val="FF0000"/>
                </a:solidFill>
              </a:rPr>
              <a:t>    </a:t>
            </a:r>
            <a:r>
              <a:rPr lang="en-US" b="1" dirty="0">
                <a:solidFill>
                  <a:srgbClr val="FF0000"/>
                </a:solidFill>
              </a:rPr>
              <a:t>Yes</a:t>
            </a:r>
          </a:p>
          <a:p>
            <a:r>
              <a:rPr lang="en-US" dirty="0" err="1">
                <a:solidFill>
                  <a:srgbClr val="FF0000"/>
                </a:solidFill>
              </a:rPr>
              <a:t>mAbA</a:t>
            </a:r>
            <a:r>
              <a:rPr lang="en-US" dirty="0">
                <a:solidFill>
                  <a:srgbClr val="FF0000"/>
                </a:solidFill>
              </a:rPr>
              <a:t>  in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mAbB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   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No</a:t>
            </a:r>
          </a:p>
          <a:p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mAbA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 in 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mAbC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  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No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mAbA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 in 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pIgG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    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Yes</a:t>
            </a:r>
            <a:endParaRPr lang="en-US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title"/>
          </p:nvPr>
        </p:nvSpPr>
        <p:spPr>
          <a:xfrm>
            <a:off x="6066084" y="1042985"/>
            <a:ext cx="2458792" cy="525462"/>
          </a:xfrm>
        </p:spPr>
        <p:txBody>
          <a:bodyPr>
            <a:normAutofit fontScale="90000"/>
          </a:bodyPr>
          <a:lstStyle/>
          <a:p>
            <a:r>
              <a:rPr lang="en-US" sz="3800" dirty="0" err="1"/>
              <a:t>IgGs</a:t>
            </a:r>
            <a:r>
              <a:rPr lang="en-US" sz="3800" dirty="0"/>
              <a:t> solvate other </a:t>
            </a:r>
            <a:r>
              <a:rPr lang="en-US" sz="3800" dirty="0" err="1"/>
              <a:t>IgGs</a:t>
            </a:r>
            <a:endParaRPr lang="en-US" sz="3800" dirty="0"/>
          </a:p>
        </p:txBody>
      </p:sp>
      <p:sp>
        <p:nvSpPr>
          <p:cNvPr id="7" name="Freeform 6"/>
          <p:cNvSpPr/>
          <p:nvPr/>
        </p:nvSpPr>
        <p:spPr>
          <a:xfrm>
            <a:off x="1019175" y="613403"/>
            <a:ext cx="1581858" cy="453397"/>
          </a:xfrm>
          <a:custGeom>
            <a:avLst/>
            <a:gdLst>
              <a:gd name="connsiteX0" fmla="*/ 0 w 1581858"/>
              <a:gd name="connsiteY0" fmla="*/ 453397 h 453397"/>
              <a:gd name="connsiteX1" fmla="*/ 161925 w 1581858"/>
              <a:gd name="connsiteY1" fmla="*/ 281947 h 453397"/>
              <a:gd name="connsiteX2" fmla="*/ 390525 w 1581858"/>
              <a:gd name="connsiteY2" fmla="*/ 72397 h 453397"/>
              <a:gd name="connsiteX3" fmla="*/ 1152525 w 1581858"/>
              <a:gd name="connsiteY3" fmla="*/ 5722 h 453397"/>
              <a:gd name="connsiteX4" fmla="*/ 1552575 w 1581858"/>
              <a:gd name="connsiteY4" fmla="*/ 5722 h 453397"/>
              <a:gd name="connsiteX5" fmla="*/ 1552575 w 1581858"/>
              <a:gd name="connsiteY5" fmla="*/ 24772 h 453397"/>
              <a:gd name="connsiteX6" fmla="*/ 1562100 w 1581858"/>
              <a:gd name="connsiteY6" fmla="*/ 15247 h 45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1858" h="453397">
                <a:moveTo>
                  <a:pt x="0" y="453397"/>
                </a:moveTo>
                <a:cubicBezTo>
                  <a:pt x="48419" y="399422"/>
                  <a:pt x="96838" y="345447"/>
                  <a:pt x="161925" y="281947"/>
                </a:cubicBezTo>
                <a:cubicBezTo>
                  <a:pt x="227012" y="218447"/>
                  <a:pt x="225425" y="118434"/>
                  <a:pt x="390525" y="72397"/>
                </a:cubicBezTo>
                <a:cubicBezTo>
                  <a:pt x="555625" y="26360"/>
                  <a:pt x="958850" y="16834"/>
                  <a:pt x="1152525" y="5722"/>
                </a:cubicBezTo>
                <a:cubicBezTo>
                  <a:pt x="1346200" y="-5390"/>
                  <a:pt x="1485900" y="2547"/>
                  <a:pt x="1552575" y="5722"/>
                </a:cubicBezTo>
                <a:cubicBezTo>
                  <a:pt x="1619250" y="8897"/>
                  <a:pt x="1550988" y="23185"/>
                  <a:pt x="1552575" y="24772"/>
                </a:cubicBezTo>
                <a:cubicBezTo>
                  <a:pt x="1554162" y="26359"/>
                  <a:pt x="1558131" y="20803"/>
                  <a:pt x="1562100" y="1524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990600" y="1015438"/>
            <a:ext cx="1600200" cy="184712"/>
          </a:xfrm>
          <a:custGeom>
            <a:avLst/>
            <a:gdLst>
              <a:gd name="connsiteX0" fmla="*/ 0 w 1600200"/>
              <a:gd name="connsiteY0" fmla="*/ 79937 h 184712"/>
              <a:gd name="connsiteX1" fmla="*/ 438150 w 1600200"/>
              <a:gd name="connsiteY1" fmla="*/ 3737 h 184712"/>
              <a:gd name="connsiteX2" fmla="*/ 1600200 w 1600200"/>
              <a:gd name="connsiteY2" fmla="*/ 184712 h 184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184712">
                <a:moveTo>
                  <a:pt x="0" y="79937"/>
                </a:moveTo>
                <a:cubicBezTo>
                  <a:pt x="85725" y="33105"/>
                  <a:pt x="171450" y="-13726"/>
                  <a:pt x="438150" y="3737"/>
                </a:cubicBezTo>
                <a:cubicBezTo>
                  <a:pt x="704850" y="21199"/>
                  <a:pt x="1152525" y="102955"/>
                  <a:pt x="1600200" y="18471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009650" y="942875"/>
            <a:ext cx="1543050" cy="133450"/>
          </a:xfrm>
          <a:custGeom>
            <a:avLst/>
            <a:gdLst>
              <a:gd name="connsiteX0" fmla="*/ 0 w 1543050"/>
              <a:gd name="connsiteY0" fmla="*/ 133450 h 133450"/>
              <a:gd name="connsiteX1" fmla="*/ 85725 w 1543050"/>
              <a:gd name="connsiteY1" fmla="*/ 38200 h 133450"/>
              <a:gd name="connsiteX2" fmla="*/ 390525 w 1543050"/>
              <a:gd name="connsiteY2" fmla="*/ 100 h 133450"/>
              <a:gd name="connsiteX3" fmla="*/ 1543050 w 1543050"/>
              <a:gd name="connsiteY3" fmla="*/ 47725 h 1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33450">
                <a:moveTo>
                  <a:pt x="0" y="133450"/>
                </a:moveTo>
                <a:cubicBezTo>
                  <a:pt x="10319" y="96937"/>
                  <a:pt x="20638" y="60425"/>
                  <a:pt x="85725" y="38200"/>
                </a:cubicBezTo>
                <a:cubicBezTo>
                  <a:pt x="150812" y="15975"/>
                  <a:pt x="147638" y="-1487"/>
                  <a:pt x="390525" y="100"/>
                </a:cubicBezTo>
                <a:cubicBezTo>
                  <a:pt x="633412" y="1687"/>
                  <a:pt x="1088231" y="24706"/>
                  <a:pt x="1543050" y="4772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789529" y="1219193"/>
            <a:ext cx="846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 in B or 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62119" y="352531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 in 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771644" y="743103"/>
            <a:ext cx="668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 in </a:t>
            </a:r>
            <a:r>
              <a:rPr lang="en-US" sz="1200" b="1" dirty="0" err="1"/>
              <a:t>pIg</a:t>
            </a:r>
            <a:endParaRPr lang="en-US" sz="12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178597" y="3523556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B in B or C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390644" y="2962381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B in 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64761" y="3238026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B in </a:t>
            </a:r>
            <a:r>
              <a:rPr lang="en-US" sz="1200" b="1" dirty="0" err="1"/>
              <a:t>pIg</a:t>
            </a:r>
            <a:endParaRPr lang="en-US" sz="1200" b="1" dirty="0"/>
          </a:p>
        </p:txBody>
      </p:sp>
      <p:sp>
        <p:nvSpPr>
          <p:cNvPr id="30" name="Freeform 29"/>
          <p:cNvSpPr/>
          <p:nvPr/>
        </p:nvSpPr>
        <p:spPr>
          <a:xfrm>
            <a:off x="1000125" y="3200343"/>
            <a:ext cx="1562100" cy="161982"/>
          </a:xfrm>
          <a:custGeom>
            <a:avLst/>
            <a:gdLst>
              <a:gd name="connsiteX0" fmla="*/ 0 w 1562100"/>
              <a:gd name="connsiteY0" fmla="*/ 161982 h 161982"/>
              <a:gd name="connsiteX1" fmla="*/ 95250 w 1562100"/>
              <a:gd name="connsiteY1" fmla="*/ 57207 h 161982"/>
              <a:gd name="connsiteX2" fmla="*/ 419100 w 1562100"/>
              <a:gd name="connsiteY2" fmla="*/ 57 h 161982"/>
              <a:gd name="connsiteX3" fmla="*/ 1562100 w 1562100"/>
              <a:gd name="connsiteY3" fmla="*/ 66732 h 16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2100" h="161982">
                <a:moveTo>
                  <a:pt x="0" y="161982"/>
                </a:moveTo>
                <a:cubicBezTo>
                  <a:pt x="12700" y="123088"/>
                  <a:pt x="25400" y="84194"/>
                  <a:pt x="95250" y="57207"/>
                </a:cubicBezTo>
                <a:cubicBezTo>
                  <a:pt x="165100" y="30219"/>
                  <a:pt x="174625" y="-1530"/>
                  <a:pt x="419100" y="57"/>
                </a:cubicBezTo>
                <a:cubicBezTo>
                  <a:pt x="663575" y="1644"/>
                  <a:pt x="1112837" y="34188"/>
                  <a:pt x="1562100" y="6673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959199" y="3238026"/>
            <a:ext cx="1699883" cy="242858"/>
          </a:xfrm>
          <a:custGeom>
            <a:avLst/>
            <a:gdLst>
              <a:gd name="connsiteX0" fmla="*/ 12351 w 1699883"/>
              <a:gd name="connsiteY0" fmla="*/ 171924 h 242858"/>
              <a:gd name="connsiteX1" fmla="*/ 117126 w 1699883"/>
              <a:gd name="connsiteY1" fmla="*/ 474 h 242858"/>
              <a:gd name="connsiteX2" fmla="*/ 860076 w 1699883"/>
              <a:gd name="connsiteY2" fmla="*/ 124299 h 242858"/>
              <a:gd name="connsiteX3" fmla="*/ 1631601 w 1699883"/>
              <a:gd name="connsiteY3" fmla="*/ 229074 h 242858"/>
              <a:gd name="connsiteX4" fmla="*/ 1612551 w 1699883"/>
              <a:gd name="connsiteY4" fmla="*/ 238599 h 24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9883" h="242858">
                <a:moveTo>
                  <a:pt x="12351" y="171924"/>
                </a:moveTo>
                <a:cubicBezTo>
                  <a:pt x="-5906" y="90167"/>
                  <a:pt x="-24162" y="8411"/>
                  <a:pt x="117126" y="474"/>
                </a:cubicBezTo>
                <a:cubicBezTo>
                  <a:pt x="258414" y="-7464"/>
                  <a:pt x="607664" y="86199"/>
                  <a:pt x="860076" y="124299"/>
                </a:cubicBezTo>
                <a:cubicBezTo>
                  <a:pt x="1112488" y="162399"/>
                  <a:pt x="1631601" y="229074"/>
                  <a:pt x="1631601" y="229074"/>
                </a:cubicBezTo>
                <a:cubicBezTo>
                  <a:pt x="1757013" y="248124"/>
                  <a:pt x="1684782" y="243361"/>
                  <a:pt x="1612551" y="23859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990600" y="3356099"/>
            <a:ext cx="1571625" cy="349126"/>
          </a:xfrm>
          <a:custGeom>
            <a:avLst/>
            <a:gdLst>
              <a:gd name="connsiteX0" fmla="*/ 0 w 1571625"/>
              <a:gd name="connsiteY0" fmla="*/ 25276 h 349126"/>
              <a:gd name="connsiteX1" fmla="*/ 400050 w 1571625"/>
              <a:gd name="connsiteY1" fmla="*/ 6226 h 349126"/>
              <a:gd name="connsiteX2" fmla="*/ 876300 w 1571625"/>
              <a:gd name="connsiteY2" fmla="*/ 120526 h 349126"/>
              <a:gd name="connsiteX3" fmla="*/ 1190625 w 1571625"/>
              <a:gd name="connsiteY3" fmla="*/ 234826 h 349126"/>
              <a:gd name="connsiteX4" fmla="*/ 1571625 w 1571625"/>
              <a:gd name="connsiteY4" fmla="*/ 349126 h 34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625" h="349126">
                <a:moveTo>
                  <a:pt x="0" y="25276"/>
                </a:moveTo>
                <a:cubicBezTo>
                  <a:pt x="127000" y="7813"/>
                  <a:pt x="254000" y="-9649"/>
                  <a:pt x="400050" y="6226"/>
                </a:cubicBezTo>
                <a:cubicBezTo>
                  <a:pt x="546100" y="22101"/>
                  <a:pt x="744538" y="82426"/>
                  <a:pt x="876300" y="120526"/>
                </a:cubicBezTo>
                <a:cubicBezTo>
                  <a:pt x="1008063" y="158626"/>
                  <a:pt x="1074738" y="196726"/>
                  <a:pt x="1190625" y="234826"/>
                </a:cubicBezTo>
                <a:cubicBezTo>
                  <a:pt x="1306513" y="272926"/>
                  <a:pt x="1508125" y="334839"/>
                  <a:pt x="1571625" y="34912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1019700" y="5335407"/>
            <a:ext cx="1542525" cy="255768"/>
          </a:xfrm>
          <a:custGeom>
            <a:avLst/>
            <a:gdLst>
              <a:gd name="connsiteX0" fmla="*/ 9000 w 1542525"/>
              <a:gd name="connsiteY0" fmla="*/ 255768 h 255768"/>
              <a:gd name="connsiteX1" fmla="*/ 56625 w 1542525"/>
              <a:gd name="connsiteY1" fmla="*/ 17643 h 255768"/>
              <a:gd name="connsiteX2" fmla="*/ 437625 w 1542525"/>
              <a:gd name="connsiteY2" fmla="*/ 27168 h 255768"/>
              <a:gd name="connsiteX3" fmla="*/ 1542525 w 1542525"/>
              <a:gd name="connsiteY3" fmla="*/ 103368 h 25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2525" h="255768">
                <a:moveTo>
                  <a:pt x="9000" y="255768"/>
                </a:moveTo>
                <a:cubicBezTo>
                  <a:pt x="-2907" y="155755"/>
                  <a:pt x="-14813" y="55743"/>
                  <a:pt x="56625" y="17643"/>
                </a:cubicBezTo>
                <a:cubicBezTo>
                  <a:pt x="128063" y="-20457"/>
                  <a:pt x="189975" y="12881"/>
                  <a:pt x="437625" y="27168"/>
                </a:cubicBezTo>
                <a:cubicBezTo>
                  <a:pt x="685275" y="41455"/>
                  <a:pt x="1113900" y="72411"/>
                  <a:pt x="1542525" y="10336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1019175" y="5386767"/>
            <a:ext cx="1533525" cy="252033"/>
          </a:xfrm>
          <a:custGeom>
            <a:avLst/>
            <a:gdLst>
              <a:gd name="connsiteX0" fmla="*/ 0 w 1533525"/>
              <a:gd name="connsiteY0" fmla="*/ 204408 h 252033"/>
              <a:gd name="connsiteX1" fmla="*/ 85725 w 1533525"/>
              <a:gd name="connsiteY1" fmla="*/ 4383 h 252033"/>
              <a:gd name="connsiteX2" fmla="*/ 476250 w 1533525"/>
              <a:gd name="connsiteY2" fmla="*/ 61533 h 252033"/>
              <a:gd name="connsiteX3" fmla="*/ 1533525 w 1533525"/>
              <a:gd name="connsiteY3" fmla="*/ 252033 h 252033"/>
              <a:gd name="connsiteX4" fmla="*/ 1533525 w 1533525"/>
              <a:gd name="connsiteY4" fmla="*/ 252033 h 252033"/>
              <a:gd name="connsiteX5" fmla="*/ 1533525 w 1533525"/>
              <a:gd name="connsiteY5" fmla="*/ 252033 h 252033"/>
              <a:gd name="connsiteX6" fmla="*/ 1533525 w 1533525"/>
              <a:gd name="connsiteY6" fmla="*/ 252033 h 252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3525" h="252033">
                <a:moveTo>
                  <a:pt x="0" y="204408"/>
                </a:moveTo>
                <a:cubicBezTo>
                  <a:pt x="3175" y="116301"/>
                  <a:pt x="6350" y="28195"/>
                  <a:pt x="85725" y="4383"/>
                </a:cubicBezTo>
                <a:cubicBezTo>
                  <a:pt x="165100" y="-19429"/>
                  <a:pt x="476250" y="61533"/>
                  <a:pt x="476250" y="61533"/>
                </a:cubicBezTo>
                <a:lnTo>
                  <a:pt x="1533525" y="252033"/>
                </a:lnTo>
                <a:lnTo>
                  <a:pt x="1533525" y="252033"/>
                </a:lnTo>
                <a:lnTo>
                  <a:pt x="1533525" y="252033"/>
                </a:lnTo>
                <a:lnTo>
                  <a:pt x="1533525" y="25203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990600" y="5387695"/>
            <a:ext cx="1609725" cy="508280"/>
          </a:xfrm>
          <a:custGeom>
            <a:avLst/>
            <a:gdLst>
              <a:gd name="connsiteX0" fmla="*/ 0 w 1609725"/>
              <a:gd name="connsiteY0" fmla="*/ 251105 h 508280"/>
              <a:gd name="connsiteX1" fmla="*/ 104775 w 1609725"/>
              <a:gd name="connsiteY1" fmla="*/ 3455 h 508280"/>
              <a:gd name="connsiteX2" fmla="*/ 457200 w 1609725"/>
              <a:gd name="connsiteY2" fmla="*/ 117755 h 508280"/>
              <a:gd name="connsiteX3" fmla="*/ 866775 w 1609725"/>
              <a:gd name="connsiteY3" fmla="*/ 279680 h 508280"/>
              <a:gd name="connsiteX4" fmla="*/ 1609725 w 1609725"/>
              <a:gd name="connsiteY4" fmla="*/ 508280 h 508280"/>
              <a:gd name="connsiteX5" fmla="*/ 1609725 w 1609725"/>
              <a:gd name="connsiteY5" fmla="*/ 508280 h 508280"/>
              <a:gd name="connsiteX6" fmla="*/ 1609725 w 1609725"/>
              <a:gd name="connsiteY6" fmla="*/ 508280 h 50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9725" h="508280">
                <a:moveTo>
                  <a:pt x="0" y="251105"/>
                </a:moveTo>
                <a:cubicBezTo>
                  <a:pt x="14287" y="138392"/>
                  <a:pt x="28575" y="25680"/>
                  <a:pt x="104775" y="3455"/>
                </a:cubicBezTo>
                <a:cubicBezTo>
                  <a:pt x="180975" y="-18770"/>
                  <a:pt x="330200" y="71717"/>
                  <a:pt x="457200" y="117755"/>
                </a:cubicBezTo>
                <a:cubicBezTo>
                  <a:pt x="584200" y="163792"/>
                  <a:pt x="674688" y="214593"/>
                  <a:pt x="866775" y="279680"/>
                </a:cubicBezTo>
                <a:cubicBezTo>
                  <a:pt x="1058862" y="344767"/>
                  <a:pt x="1609725" y="508280"/>
                  <a:pt x="1609725" y="508280"/>
                </a:cubicBezTo>
                <a:lnTo>
                  <a:pt x="1609725" y="508280"/>
                </a:lnTo>
                <a:lnTo>
                  <a:pt x="1609725" y="50828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343746" y="5719053"/>
            <a:ext cx="835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 in B or C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43746" y="5000252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 in 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83119" y="5386767"/>
            <a:ext cx="657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 in </a:t>
            </a:r>
            <a:r>
              <a:rPr lang="en-US" sz="1200" b="1" dirty="0" err="1"/>
              <a:t>pIg</a:t>
            </a:r>
            <a:endParaRPr lang="en-US" sz="1200" b="1" dirty="0"/>
          </a:p>
        </p:txBody>
      </p:sp>
      <p:sp>
        <p:nvSpPr>
          <p:cNvPr id="25" name="Rectangle 24"/>
          <p:cNvSpPr/>
          <p:nvPr/>
        </p:nvSpPr>
        <p:spPr>
          <a:xfrm>
            <a:off x="258603" y="4448463"/>
            <a:ext cx="2957513" cy="2153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4514" y="2399205"/>
            <a:ext cx="2957513" cy="4343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727727" y="4076670"/>
            <a:ext cx="30257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interacts with high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B,C interact with high 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A,B,C interact with Poly IgG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476668" y="2153953"/>
            <a:ext cx="1399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/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↑ as M ↑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 ↓ as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ρ↑η↑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4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6" grpId="0" animBg="1"/>
      <p:bldP spid="25" grpId="0" animBg="1"/>
      <p:bldP spid="4" grpId="0" animBg="1"/>
      <p:bldP spid="4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61" y="1835010"/>
            <a:ext cx="5943600" cy="4466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000" dirty="0"/>
              <a:t>440 </a:t>
            </a:r>
            <a:r>
              <a:rPr lang="en-US" sz="4000" dirty="0" err="1"/>
              <a:t>pM</a:t>
            </a:r>
            <a:r>
              <a:rPr lang="en-US" sz="4000" dirty="0"/>
              <a:t> labeled RANKL </a:t>
            </a:r>
            <a:br>
              <a:rPr lang="en-US" sz="4000" dirty="0"/>
            </a:br>
            <a:r>
              <a:rPr lang="en-US" sz="4000" dirty="0"/>
              <a:t> + varying </a:t>
            </a:r>
            <a:r>
              <a:rPr lang="en-US" sz="4000" dirty="0" err="1"/>
              <a:t>mAb</a:t>
            </a:r>
            <a:r>
              <a:rPr lang="en-US" sz="4000" dirty="0"/>
              <a:t> in PBS</a:t>
            </a:r>
            <a:br>
              <a:rPr lang="en-US" sz="4000" dirty="0"/>
            </a:br>
            <a:r>
              <a:rPr lang="en-US" sz="2700" dirty="0"/>
              <a:t>Lattice overshoot kinetics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6449" y="6286201"/>
            <a:ext cx="8014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Hill JJ &amp; Laue TM (2015) “Protein assembly in serum and the differences from assembly in buffer.” Methods in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Enz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562, pp. 501-527</a:t>
            </a:r>
            <a:endParaRPr lang="en-US" sz="14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6323648" y="128418"/>
            <a:ext cx="2753253" cy="1477640"/>
            <a:chOff x="6147802" y="4749957"/>
            <a:chExt cx="2753253" cy="1477640"/>
          </a:xfrm>
        </p:grpSpPr>
        <p:grpSp>
          <p:nvGrpSpPr>
            <p:cNvPr id="8" name="Group 7"/>
            <p:cNvGrpSpPr/>
            <p:nvPr/>
          </p:nvGrpSpPr>
          <p:grpSpPr>
            <a:xfrm>
              <a:off x="7205781" y="5268828"/>
              <a:ext cx="598451" cy="354842"/>
              <a:chOff x="4823294" y="5231376"/>
              <a:chExt cx="598451" cy="354842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823294" y="5231376"/>
                <a:ext cx="353816" cy="354842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067929" y="5231376"/>
                <a:ext cx="353816" cy="354842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704720" y="4842562"/>
              <a:ext cx="544774" cy="1357739"/>
              <a:chOff x="1941393" y="4826213"/>
              <a:chExt cx="544774" cy="135773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056262" y="4826213"/>
                <a:ext cx="277505" cy="121898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208662" y="4964965"/>
                <a:ext cx="277505" cy="121898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941393" y="4951317"/>
                <a:ext cx="277505" cy="121898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776559" y="4749957"/>
              <a:ext cx="544774" cy="1357739"/>
              <a:chOff x="1941393" y="4826213"/>
              <a:chExt cx="544774" cy="1357739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2056262" y="4826213"/>
                <a:ext cx="277505" cy="121898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208662" y="4964965"/>
                <a:ext cx="277505" cy="121898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941393" y="4951317"/>
                <a:ext cx="277505" cy="121898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7911027" y="5365814"/>
              <a:ext cx="598451" cy="354842"/>
              <a:chOff x="4823294" y="5231376"/>
              <a:chExt cx="598451" cy="354842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823294" y="5231376"/>
                <a:ext cx="353816" cy="354842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067929" y="5231376"/>
                <a:ext cx="353816" cy="354842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8356281" y="4869858"/>
              <a:ext cx="544774" cy="1357739"/>
              <a:chOff x="1941393" y="4826213"/>
              <a:chExt cx="544774" cy="1357739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2056262" y="4826213"/>
                <a:ext cx="277505" cy="121898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208662" y="4964965"/>
                <a:ext cx="277505" cy="121898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941393" y="4951317"/>
                <a:ext cx="277505" cy="121898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 flipH="1">
              <a:off x="6549610" y="5296797"/>
              <a:ext cx="598451" cy="354842"/>
              <a:chOff x="4823294" y="5231376"/>
              <a:chExt cx="598451" cy="354842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4823294" y="5231376"/>
                <a:ext cx="353816" cy="354842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067929" y="5231376"/>
                <a:ext cx="353816" cy="354842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6147802" y="4767379"/>
              <a:ext cx="544774" cy="1357739"/>
              <a:chOff x="1941393" y="4826213"/>
              <a:chExt cx="544774" cy="1357739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2056262" y="4826213"/>
                <a:ext cx="277505" cy="121898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2208662" y="4964965"/>
                <a:ext cx="277505" cy="121898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941393" y="4951317"/>
                <a:ext cx="277505" cy="121898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3" name="TextBox 32"/>
          <p:cNvSpPr txBox="1"/>
          <p:nvPr/>
        </p:nvSpPr>
        <p:spPr>
          <a:xfrm>
            <a:off x="7429598" y="5081410"/>
            <a:ext cx="1399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/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↑ as M ↑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 ↓ as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ρ↑η↑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61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44" y="2892273"/>
            <a:ext cx="3584713" cy="29386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295" y="286604"/>
            <a:ext cx="8105514" cy="1450757"/>
          </a:xfrm>
        </p:spPr>
        <p:txBody>
          <a:bodyPr>
            <a:normAutofit/>
          </a:bodyPr>
          <a:lstStyle/>
          <a:p>
            <a:r>
              <a:rPr lang="en-US" sz="3600" dirty="0"/>
              <a:t>19 </a:t>
            </a:r>
            <a:r>
              <a:rPr lang="en-US" sz="3600" dirty="0" err="1"/>
              <a:t>nM</a:t>
            </a:r>
            <a:r>
              <a:rPr lang="en-US" sz="3600" dirty="0"/>
              <a:t> labeled Anti RANKL + 85 </a:t>
            </a:r>
            <a:r>
              <a:rPr lang="en-US" sz="3600" dirty="0" err="1"/>
              <a:t>nM</a:t>
            </a:r>
            <a:r>
              <a:rPr lang="en-US" sz="3600" dirty="0"/>
              <a:t> RANKL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PBS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in Serum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73147" y="5662992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IgG binds to serum component</a:t>
            </a:r>
          </a:p>
          <a:p>
            <a:r>
              <a:rPr lang="en-US" dirty="0"/>
              <a:t>No large complexes!!</a:t>
            </a:r>
          </a:p>
        </p:txBody>
      </p:sp>
      <p:pic>
        <p:nvPicPr>
          <p:cNvPr id="15" name="Content Placeholder 14"/>
          <p:cNvPicPr>
            <a:picLocks noGrp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49522" r="47754" b="866"/>
          <a:stretch/>
        </p:blipFill>
        <p:spPr>
          <a:xfrm>
            <a:off x="1550504" y="2955235"/>
            <a:ext cx="3589821" cy="28624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46295" y="6286201"/>
            <a:ext cx="801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Hill JJ &amp; Laue TM (2015) “Protein assembly in serum and the differences from assembly in buffer.” Methods in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Enz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562, pp. 501-527</a:t>
            </a:r>
            <a:endParaRPr lang="en-US" sz="1400" b="1" dirty="0"/>
          </a:p>
        </p:txBody>
      </p:sp>
      <p:sp>
        <p:nvSpPr>
          <p:cNvPr id="4" name="Rectangle 3"/>
          <p:cNvSpPr/>
          <p:nvPr/>
        </p:nvSpPr>
        <p:spPr>
          <a:xfrm>
            <a:off x="4293704" y="2955235"/>
            <a:ext cx="369736" cy="503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2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Albumin binds fluorescein weakly</a:t>
            </a:r>
          </a:p>
        </p:txBody>
      </p:sp>
      <p:pic>
        <p:nvPicPr>
          <p:cNvPr id="131074" name="Picture 2" descr="Fig%202%20Fluorescein%20and%20B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0" r="2785" b="9000"/>
          <a:stretch>
            <a:fillRect/>
          </a:stretch>
        </p:blipFill>
        <p:spPr bwMode="auto">
          <a:xfrm>
            <a:off x="1295399" y="1536981"/>
            <a:ext cx="6105927" cy="461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8179" y="1307068"/>
            <a:ext cx="1856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mg/mL BSA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1307068"/>
            <a:ext cx="1791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 mg/mL BSA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800" y="6324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0" y="610264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 PBS, pH 7, 1 </a:t>
            </a:r>
            <a:r>
              <a:rPr lang="el-GR" dirty="0"/>
              <a:t>μ</a:t>
            </a:r>
            <a:r>
              <a:rPr lang="en-US" dirty="0"/>
              <a:t>g/mL Fluorescein</a:t>
            </a:r>
          </a:p>
          <a:p>
            <a:pPr algn="ctr"/>
            <a:r>
              <a:rPr lang="en-US" dirty="0"/>
              <a:t>Jon Kingsbury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5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Fluorescein in PBS and serum</a:t>
            </a:r>
          </a:p>
        </p:txBody>
      </p:sp>
      <p:pic>
        <p:nvPicPr>
          <p:cNvPr id="132098" name="Picture 2" descr="Raw Data and Qualitative s Fig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34" y="1368436"/>
            <a:ext cx="8002677" cy="450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52800" y="1371600"/>
            <a:ext cx="3048000" cy="449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43600" y="1548714"/>
            <a:ext cx="2514600" cy="449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9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of J-O effect</a:t>
            </a:r>
          </a:p>
        </p:txBody>
      </p:sp>
      <p:graphicFrame>
        <p:nvGraphicFramePr>
          <p:cNvPr id="107523" name="Object 3"/>
          <p:cNvGraphicFramePr>
            <a:graphicFrameLocks noChangeAspect="1"/>
          </p:cNvGraphicFramePr>
          <p:nvPr/>
        </p:nvGraphicFramePr>
        <p:xfrm>
          <a:off x="990600" y="822325"/>
          <a:ext cx="6477000" cy="531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9" name="Graph" r:id="rId3" imgW="3733920" imgH="3064320" progId="Origin50.Graph">
                  <p:embed/>
                </p:oleObj>
              </mc:Choice>
              <mc:Fallback>
                <p:oleObj name="Graph" r:id="rId3" imgW="3733920" imgH="3064320" progId="Origin50.Graph">
                  <p:embed/>
                  <p:pic>
                    <p:nvPicPr>
                      <p:cNvPr id="1075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822325"/>
                        <a:ext cx="6477000" cy="531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5715000" y="457200"/>
            <a:ext cx="2419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1"/>
                </a:solidFill>
              </a:rPr>
              <a:t>550 nM GFP in serum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9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 anchor="b"/>
          <a:lstStyle/>
          <a:p>
            <a:pPr>
              <a:buClr>
                <a:srgbClr val="FFCC00"/>
              </a:buClr>
            </a:pPr>
            <a:r>
              <a:rPr lang="en-US"/>
              <a:t>Absorbance detector</a:t>
            </a:r>
          </a:p>
        </p:txBody>
      </p:sp>
      <p:grpSp>
        <p:nvGrpSpPr>
          <p:cNvPr id="9227" name="Group 11"/>
          <p:cNvGrpSpPr>
            <a:grpSpLocks/>
          </p:cNvGrpSpPr>
          <p:nvPr/>
        </p:nvGrpSpPr>
        <p:grpSpPr bwMode="auto">
          <a:xfrm>
            <a:off x="1298575" y="3125788"/>
            <a:ext cx="4229100" cy="1935162"/>
            <a:chOff x="825" y="1993"/>
            <a:chExt cx="2664" cy="1219"/>
          </a:xfrm>
        </p:grpSpPr>
        <p:sp>
          <p:nvSpPr>
            <p:cNvPr id="9219" name="Rectangle 3"/>
            <p:cNvSpPr>
              <a:spLocks noChangeArrowheads="1"/>
            </p:cNvSpPr>
            <p:nvPr/>
          </p:nvSpPr>
          <p:spPr bwMode="auto">
            <a:xfrm>
              <a:off x="928" y="2079"/>
              <a:ext cx="677" cy="906"/>
            </a:xfrm>
            <a:prstGeom prst="rect">
              <a:avLst/>
            </a:prstGeom>
            <a:gradFill rotWithShape="0">
              <a:gsLst>
                <a:gs pos="0">
                  <a:srgbClr val="FF9933"/>
                </a:gs>
                <a:gs pos="100000">
                  <a:srgbClr val="FF9933">
                    <a:gamma/>
                    <a:shade val="69804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" name="Oval 4"/>
            <p:cNvSpPr>
              <a:spLocks noChangeArrowheads="1"/>
            </p:cNvSpPr>
            <p:nvPr/>
          </p:nvSpPr>
          <p:spPr bwMode="auto">
            <a:xfrm>
              <a:off x="919" y="2249"/>
              <a:ext cx="706" cy="119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" name="Oval 5"/>
            <p:cNvSpPr>
              <a:spLocks noChangeArrowheads="1"/>
            </p:cNvSpPr>
            <p:nvPr/>
          </p:nvSpPr>
          <p:spPr bwMode="auto">
            <a:xfrm>
              <a:off x="919" y="2423"/>
              <a:ext cx="706" cy="213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" name="Rectangle 6"/>
            <p:cNvSpPr>
              <a:spLocks noChangeArrowheads="1"/>
            </p:cNvSpPr>
            <p:nvPr/>
          </p:nvSpPr>
          <p:spPr bwMode="auto">
            <a:xfrm>
              <a:off x="856" y="1993"/>
              <a:ext cx="821" cy="197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0000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" name="Rectangle 7"/>
            <p:cNvSpPr>
              <a:spLocks noChangeArrowheads="1"/>
            </p:cNvSpPr>
            <p:nvPr/>
          </p:nvSpPr>
          <p:spPr bwMode="auto">
            <a:xfrm>
              <a:off x="825" y="3002"/>
              <a:ext cx="2664" cy="210"/>
            </a:xfrm>
            <a:prstGeom prst="rect">
              <a:avLst/>
            </a:prstGeom>
            <a:gradFill rotWithShape="0">
              <a:gsLst>
                <a:gs pos="0">
                  <a:srgbClr val="FF9933"/>
                </a:gs>
                <a:gs pos="100000">
                  <a:srgbClr val="FF9933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" name="Line 8"/>
            <p:cNvSpPr>
              <a:spLocks noChangeShapeType="1"/>
            </p:cNvSpPr>
            <p:nvPr/>
          </p:nvSpPr>
          <p:spPr bwMode="auto">
            <a:xfrm>
              <a:off x="915" y="3151"/>
              <a:ext cx="70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" name="Rectangle 9"/>
            <p:cNvSpPr>
              <a:spLocks noChangeArrowheads="1"/>
            </p:cNvSpPr>
            <p:nvPr/>
          </p:nvSpPr>
          <p:spPr bwMode="auto">
            <a:xfrm>
              <a:off x="1238" y="3104"/>
              <a:ext cx="43" cy="56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" name="Line 10"/>
            <p:cNvSpPr>
              <a:spLocks noChangeShapeType="1"/>
            </p:cNvSpPr>
            <p:nvPr/>
          </p:nvSpPr>
          <p:spPr bwMode="auto">
            <a:xfrm>
              <a:off x="1824" y="2736"/>
              <a:ext cx="139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3578225" y="3665538"/>
            <a:ext cx="204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400" i="1">
                <a:effectLst>
                  <a:outerShdw blurRad="38100" dist="38100" dir="2700000" algn="tl">
                    <a:srgbClr val="C0C0C0"/>
                  </a:outerShdw>
                </a:effectLst>
              </a:rPr>
              <a:t>Radial motion</a:t>
            </a: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992188" y="5137150"/>
            <a:ext cx="3106737" cy="1608138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1238250" y="5480050"/>
            <a:ext cx="2203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400" i="1">
                <a:solidFill>
                  <a:schemeClr val="bg1"/>
                </a:solidFill>
              </a:rPr>
              <a:t>Photomultiplier</a:t>
            </a:r>
          </a:p>
          <a:p>
            <a:r>
              <a:rPr lang="en-US" sz="2400" i="1">
                <a:solidFill>
                  <a:schemeClr val="bg1"/>
                </a:solidFill>
              </a:rPr>
              <a:t>Tube</a:t>
            </a: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1058863" y="1597025"/>
            <a:ext cx="1839912" cy="1336675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tint val="89804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254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5691188" y="2198688"/>
            <a:ext cx="2784475" cy="4633912"/>
          </a:xfrm>
          <a:prstGeom prst="rect">
            <a:avLst/>
          </a:prstGeom>
          <a:solidFill>
            <a:srgbClr val="FF9933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3" name="Oval 17"/>
          <p:cNvSpPr>
            <a:spLocks noChangeArrowheads="1"/>
          </p:cNvSpPr>
          <p:nvPr/>
        </p:nvSpPr>
        <p:spPr bwMode="auto">
          <a:xfrm>
            <a:off x="6280150" y="2603500"/>
            <a:ext cx="1608138" cy="1608138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6477000" y="3132138"/>
            <a:ext cx="1243013" cy="554037"/>
          </a:xfrm>
          <a:prstGeom prst="rect">
            <a:avLst/>
          </a:prstGeom>
          <a:solidFill>
            <a:srgbClr val="B2B2B2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9238" name="Rectangle 22"/>
          <p:cNvSpPr>
            <a:spLocks noChangeArrowheads="1"/>
          </p:cNvSpPr>
          <p:nvPr/>
        </p:nvSpPr>
        <p:spPr bwMode="auto">
          <a:xfrm>
            <a:off x="3276600" y="1809750"/>
            <a:ext cx="1085850" cy="70485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44" name="Group 28"/>
          <p:cNvGrpSpPr>
            <a:grpSpLocks/>
          </p:cNvGrpSpPr>
          <p:nvPr/>
        </p:nvGrpSpPr>
        <p:grpSpPr bwMode="auto">
          <a:xfrm>
            <a:off x="1060450" y="1619250"/>
            <a:ext cx="6653213" cy="3333750"/>
            <a:chOff x="668" y="1020"/>
            <a:chExt cx="4191" cy="2100"/>
          </a:xfrm>
        </p:grpSpPr>
        <p:grpSp>
          <p:nvGrpSpPr>
            <p:cNvPr id="9242" name="Group 26"/>
            <p:cNvGrpSpPr>
              <a:grpSpLocks/>
            </p:cNvGrpSpPr>
            <p:nvPr/>
          </p:nvGrpSpPr>
          <p:grpSpPr bwMode="auto">
            <a:xfrm>
              <a:off x="668" y="1020"/>
              <a:ext cx="1167" cy="2100"/>
              <a:chOff x="668" y="1020"/>
              <a:chExt cx="1167" cy="2100"/>
            </a:xfrm>
          </p:grpSpPr>
          <p:sp>
            <p:nvSpPr>
              <p:cNvPr id="9239" name="AutoShape 23"/>
              <p:cNvSpPr>
                <a:spLocks noChangeArrowheads="1"/>
              </p:cNvSpPr>
              <p:nvPr/>
            </p:nvSpPr>
            <p:spPr bwMode="auto">
              <a:xfrm rot="-10800000" flipH="1" flipV="1">
                <a:off x="1117" y="2304"/>
                <a:ext cx="288" cy="816"/>
              </a:xfrm>
              <a:custGeom>
                <a:avLst/>
                <a:gdLst>
                  <a:gd name="G0" fmla="+- 9740 0 0"/>
                  <a:gd name="G1" fmla="+- 21600 0 9740"/>
                  <a:gd name="G2" fmla="*/ 9740 1 2"/>
                  <a:gd name="G3" fmla="+- 21600 0 G2"/>
                  <a:gd name="G4" fmla="+/ 9740 21600 2"/>
                  <a:gd name="G5" fmla="+/ G1 0 2"/>
                  <a:gd name="G6" fmla="*/ 21600 21600 9740"/>
                  <a:gd name="G7" fmla="*/ G6 1 2"/>
                  <a:gd name="G8" fmla="+- 21600 0 G7"/>
                  <a:gd name="G9" fmla="*/ 21600 1 2"/>
                  <a:gd name="G10" fmla="+- 9740 0 G9"/>
                  <a:gd name="G11" fmla="?: G10 G8 0"/>
                  <a:gd name="G12" fmla="?: G10 G7 21600"/>
                  <a:gd name="T0" fmla="*/ 16730 w 21600"/>
                  <a:gd name="T1" fmla="*/ 10800 h 21600"/>
                  <a:gd name="T2" fmla="*/ 10800 w 21600"/>
                  <a:gd name="T3" fmla="*/ 21600 h 21600"/>
                  <a:gd name="T4" fmla="*/ 4870 w 21600"/>
                  <a:gd name="T5" fmla="*/ 10800 h 21600"/>
                  <a:gd name="T6" fmla="*/ 10800 w 21600"/>
                  <a:gd name="T7" fmla="*/ 0 h 21600"/>
                  <a:gd name="T8" fmla="*/ 6670 w 21600"/>
                  <a:gd name="T9" fmla="*/ 6670 h 21600"/>
                  <a:gd name="T10" fmla="*/ 14930 w 21600"/>
                  <a:gd name="T11" fmla="*/ 1493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9740" y="21600"/>
                    </a:lnTo>
                    <a:lnTo>
                      <a:pt x="118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0" name="Rectangle 24"/>
              <p:cNvSpPr>
                <a:spLocks noChangeArrowheads="1"/>
              </p:cNvSpPr>
              <p:nvPr/>
            </p:nvSpPr>
            <p:spPr bwMode="auto">
              <a:xfrm>
                <a:off x="668" y="1020"/>
                <a:ext cx="1167" cy="850"/>
              </a:xfrm>
              <a:prstGeom prst="rect">
                <a:avLst/>
              </a:prstGeom>
              <a:solidFill>
                <a:schemeClr val="folHlink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1" name="AutoShape 25"/>
              <p:cNvSpPr>
                <a:spLocks noChangeArrowheads="1"/>
              </p:cNvSpPr>
              <p:nvPr/>
            </p:nvSpPr>
            <p:spPr bwMode="auto">
              <a:xfrm flipV="1">
                <a:off x="1124" y="1478"/>
                <a:ext cx="288" cy="816"/>
              </a:xfrm>
              <a:custGeom>
                <a:avLst/>
                <a:gdLst>
                  <a:gd name="G0" fmla="+- 9740 0 0"/>
                  <a:gd name="G1" fmla="+- 21600 0 9740"/>
                  <a:gd name="G2" fmla="*/ 9740 1 2"/>
                  <a:gd name="G3" fmla="+- 21600 0 G2"/>
                  <a:gd name="G4" fmla="+/ 9740 21600 2"/>
                  <a:gd name="G5" fmla="+/ G1 0 2"/>
                  <a:gd name="G6" fmla="*/ 21600 21600 9740"/>
                  <a:gd name="G7" fmla="*/ G6 1 2"/>
                  <a:gd name="G8" fmla="+- 21600 0 G7"/>
                  <a:gd name="G9" fmla="*/ 21600 1 2"/>
                  <a:gd name="G10" fmla="+- 9740 0 G9"/>
                  <a:gd name="G11" fmla="?: G10 G8 0"/>
                  <a:gd name="G12" fmla="?: G10 G7 21600"/>
                  <a:gd name="T0" fmla="*/ 16730 w 21600"/>
                  <a:gd name="T1" fmla="*/ 10800 h 21600"/>
                  <a:gd name="T2" fmla="*/ 10800 w 21600"/>
                  <a:gd name="T3" fmla="*/ 21600 h 21600"/>
                  <a:gd name="T4" fmla="*/ 4870 w 21600"/>
                  <a:gd name="T5" fmla="*/ 10800 h 21600"/>
                  <a:gd name="T6" fmla="*/ 10800 w 21600"/>
                  <a:gd name="T7" fmla="*/ 0 h 21600"/>
                  <a:gd name="T8" fmla="*/ 6670 w 21600"/>
                  <a:gd name="T9" fmla="*/ 6670 h 21600"/>
                  <a:gd name="T10" fmla="*/ 14930 w 21600"/>
                  <a:gd name="T11" fmla="*/ 1493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9740" y="21600"/>
                    </a:lnTo>
                    <a:lnTo>
                      <a:pt x="118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243" name="Rectangle 27"/>
            <p:cNvSpPr>
              <a:spLocks noChangeArrowheads="1"/>
            </p:cNvSpPr>
            <p:nvPr/>
          </p:nvSpPr>
          <p:spPr bwMode="auto">
            <a:xfrm>
              <a:off x="4076" y="1978"/>
              <a:ext cx="783" cy="34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45" name="Line 29"/>
          <p:cNvSpPr>
            <a:spLocks noChangeShapeType="1"/>
          </p:cNvSpPr>
          <p:nvPr/>
        </p:nvSpPr>
        <p:spPr bwMode="auto">
          <a:xfrm>
            <a:off x="6019800" y="2667000"/>
            <a:ext cx="0" cy="1828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51" name="Group 35"/>
          <p:cNvGrpSpPr>
            <a:grpSpLocks/>
          </p:cNvGrpSpPr>
          <p:nvPr/>
        </p:nvGrpSpPr>
        <p:grpSpPr bwMode="auto">
          <a:xfrm>
            <a:off x="1047750" y="1627188"/>
            <a:ext cx="6653213" cy="3333750"/>
            <a:chOff x="660" y="1025"/>
            <a:chExt cx="4191" cy="2100"/>
          </a:xfrm>
        </p:grpSpPr>
        <p:grpSp>
          <p:nvGrpSpPr>
            <p:cNvPr id="9249" name="Group 33"/>
            <p:cNvGrpSpPr>
              <a:grpSpLocks/>
            </p:cNvGrpSpPr>
            <p:nvPr/>
          </p:nvGrpSpPr>
          <p:grpSpPr bwMode="auto">
            <a:xfrm>
              <a:off x="660" y="1025"/>
              <a:ext cx="1167" cy="2100"/>
              <a:chOff x="660" y="1025"/>
              <a:chExt cx="1167" cy="2100"/>
            </a:xfrm>
          </p:grpSpPr>
          <p:sp>
            <p:nvSpPr>
              <p:cNvPr id="9246" name="AutoShape 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9" y="2309"/>
                <a:ext cx="288" cy="816"/>
              </a:xfrm>
              <a:custGeom>
                <a:avLst/>
                <a:gdLst>
                  <a:gd name="G0" fmla="+- 9740 0 0"/>
                  <a:gd name="G1" fmla="+- 21600 0 9740"/>
                  <a:gd name="G2" fmla="*/ 9740 1 2"/>
                  <a:gd name="G3" fmla="+- 21600 0 G2"/>
                  <a:gd name="G4" fmla="+/ 9740 21600 2"/>
                  <a:gd name="G5" fmla="+/ G1 0 2"/>
                  <a:gd name="G6" fmla="*/ 21600 21600 9740"/>
                  <a:gd name="G7" fmla="*/ G6 1 2"/>
                  <a:gd name="G8" fmla="+- 21600 0 G7"/>
                  <a:gd name="G9" fmla="*/ 21600 1 2"/>
                  <a:gd name="G10" fmla="+- 9740 0 G9"/>
                  <a:gd name="G11" fmla="?: G10 G8 0"/>
                  <a:gd name="G12" fmla="?: G10 G7 21600"/>
                  <a:gd name="T0" fmla="*/ 16730 w 21600"/>
                  <a:gd name="T1" fmla="*/ 10800 h 21600"/>
                  <a:gd name="T2" fmla="*/ 10800 w 21600"/>
                  <a:gd name="T3" fmla="*/ 21600 h 21600"/>
                  <a:gd name="T4" fmla="*/ 4870 w 21600"/>
                  <a:gd name="T5" fmla="*/ 10800 h 21600"/>
                  <a:gd name="T6" fmla="*/ 10800 w 21600"/>
                  <a:gd name="T7" fmla="*/ 0 h 21600"/>
                  <a:gd name="T8" fmla="*/ 6670 w 21600"/>
                  <a:gd name="T9" fmla="*/ 6670 h 21600"/>
                  <a:gd name="T10" fmla="*/ 14930 w 21600"/>
                  <a:gd name="T11" fmla="*/ 1493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9740" y="21600"/>
                    </a:lnTo>
                    <a:lnTo>
                      <a:pt x="118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7" name="Rectangle 31"/>
              <p:cNvSpPr>
                <a:spLocks noChangeArrowheads="1"/>
              </p:cNvSpPr>
              <p:nvPr/>
            </p:nvSpPr>
            <p:spPr bwMode="auto">
              <a:xfrm>
                <a:off x="660" y="1025"/>
                <a:ext cx="1167" cy="965"/>
              </a:xfrm>
              <a:prstGeom prst="rect">
                <a:avLst/>
              </a:prstGeom>
              <a:solidFill>
                <a:schemeClr val="folHlink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8" name="AutoShape 32"/>
              <p:cNvSpPr>
                <a:spLocks noChangeArrowheads="1"/>
              </p:cNvSpPr>
              <p:nvPr/>
            </p:nvSpPr>
            <p:spPr bwMode="auto">
              <a:xfrm flipV="1">
                <a:off x="1116" y="1483"/>
                <a:ext cx="288" cy="816"/>
              </a:xfrm>
              <a:custGeom>
                <a:avLst/>
                <a:gdLst>
                  <a:gd name="G0" fmla="+- 9740 0 0"/>
                  <a:gd name="G1" fmla="+- 21600 0 9740"/>
                  <a:gd name="G2" fmla="*/ 9740 1 2"/>
                  <a:gd name="G3" fmla="+- 21600 0 G2"/>
                  <a:gd name="G4" fmla="+/ 9740 21600 2"/>
                  <a:gd name="G5" fmla="+/ G1 0 2"/>
                  <a:gd name="G6" fmla="*/ 21600 21600 9740"/>
                  <a:gd name="G7" fmla="*/ G6 1 2"/>
                  <a:gd name="G8" fmla="+- 21600 0 G7"/>
                  <a:gd name="G9" fmla="*/ 21600 1 2"/>
                  <a:gd name="G10" fmla="+- 9740 0 G9"/>
                  <a:gd name="G11" fmla="?: G10 G8 0"/>
                  <a:gd name="G12" fmla="?: G10 G7 21600"/>
                  <a:gd name="T0" fmla="*/ 16730 w 21600"/>
                  <a:gd name="T1" fmla="*/ 10800 h 21600"/>
                  <a:gd name="T2" fmla="*/ 10800 w 21600"/>
                  <a:gd name="T3" fmla="*/ 21600 h 21600"/>
                  <a:gd name="T4" fmla="*/ 4870 w 21600"/>
                  <a:gd name="T5" fmla="*/ 10800 h 21600"/>
                  <a:gd name="T6" fmla="*/ 10800 w 21600"/>
                  <a:gd name="T7" fmla="*/ 0 h 21600"/>
                  <a:gd name="T8" fmla="*/ 6670 w 21600"/>
                  <a:gd name="T9" fmla="*/ 6670 h 21600"/>
                  <a:gd name="T10" fmla="*/ 14930 w 21600"/>
                  <a:gd name="T11" fmla="*/ 1493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9740" y="21600"/>
                    </a:lnTo>
                    <a:lnTo>
                      <a:pt x="118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250" name="Rectangle 34"/>
            <p:cNvSpPr>
              <a:spLocks noChangeArrowheads="1"/>
            </p:cNvSpPr>
            <p:nvPr/>
          </p:nvSpPr>
          <p:spPr bwMode="auto">
            <a:xfrm>
              <a:off x="4068" y="1983"/>
              <a:ext cx="783" cy="34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52" name="Rectangle 36"/>
          <p:cNvSpPr>
            <a:spLocks noChangeArrowheads="1"/>
          </p:cNvSpPr>
          <p:nvPr/>
        </p:nvSpPr>
        <p:spPr bwMode="auto">
          <a:xfrm>
            <a:off x="4338638" y="5764213"/>
            <a:ext cx="26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4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grpSp>
        <p:nvGrpSpPr>
          <p:cNvPr id="9258" name="Group 42"/>
          <p:cNvGrpSpPr>
            <a:grpSpLocks/>
          </p:cNvGrpSpPr>
          <p:nvPr/>
        </p:nvGrpSpPr>
        <p:grpSpPr bwMode="auto">
          <a:xfrm>
            <a:off x="1047750" y="1647825"/>
            <a:ext cx="6653213" cy="3333750"/>
            <a:chOff x="660" y="1038"/>
            <a:chExt cx="4191" cy="2100"/>
          </a:xfrm>
        </p:grpSpPr>
        <p:grpSp>
          <p:nvGrpSpPr>
            <p:cNvPr id="9256" name="Group 40"/>
            <p:cNvGrpSpPr>
              <a:grpSpLocks/>
            </p:cNvGrpSpPr>
            <p:nvPr/>
          </p:nvGrpSpPr>
          <p:grpSpPr bwMode="auto">
            <a:xfrm>
              <a:off x="660" y="1038"/>
              <a:ext cx="1167" cy="2100"/>
              <a:chOff x="660" y="1038"/>
              <a:chExt cx="1167" cy="2100"/>
            </a:xfrm>
          </p:grpSpPr>
          <p:sp>
            <p:nvSpPr>
              <p:cNvPr id="9253" name="AutoShape 37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9" y="2322"/>
                <a:ext cx="288" cy="816"/>
              </a:xfrm>
              <a:custGeom>
                <a:avLst/>
                <a:gdLst>
                  <a:gd name="G0" fmla="+- 9740 0 0"/>
                  <a:gd name="G1" fmla="+- 21600 0 9740"/>
                  <a:gd name="G2" fmla="*/ 9740 1 2"/>
                  <a:gd name="G3" fmla="+- 21600 0 G2"/>
                  <a:gd name="G4" fmla="+/ 9740 21600 2"/>
                  <a:gd name="G5" fmla="+/ G1 0 2"/>
                  <a:gd name="G6" fmla="*/ 21600 21600 9740"/>
                  <a:gd name="G7" fmla="*/ G6 1 2"/>
                  <a:gd name="G8" fmla="+- 21600 0 G7"/>
                  <a:gd name="G9" fmla="*/ 21600 1 2"/>
                  <a:gd name="G10" fmla="+- 9740 0 G9"/>
                  <a:gd name="G11" fmla="?: G10 G8 0"/>
                  <a:gd name="G12" fmla="?: G10 G7 21600"/>
                  <a:gd name="T0" fmla="*/ 16730 w 21600"/>
                  <a:gd name="T1" fmla="*/ 10800 h 21600"/>
                  <a:gd name="T2" fmla="*/ 10800 w 21600"/>
                  <a:gd name="T3" fmla="*/ 21600 h 21600"/>
                  <a:gd name="T4" fmla="*/ 4870 w 21600"/>
                  <a:gd name="T5" fmla="*/ 10800 h 21600"/>
                  <a:gd name="T6" fmla="*/ 10800 w 21600"/>
                  <a:gd name="T7" fmla="*/ 0 h 21600"/>
                  <a:gd name="T8" fmla="*/ 6670 w 21600"/>
                  <a:gd name="T9" fmla="*/ 6670 h 21600"/>
                  <a:gd name="T10" fmla="*/ 14930 w 21600"/>
                  <a:gd name="T11" fmla="*/ 1493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9740" y="21600"/>
                    </a:lnTo>
                    <a:lnTo>
                      <a:pt x="118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4" name="Rectangle 38"/>
              <p:cNvSpPr>
                <a:spLocks noChangeArrowheads="1"/>
              </p:cNvSpPr>
              <p:nvPr/>
            </p:nvSpPr>
            <p:spPr bwMode="auto">
              <a:xfrm>
                <a:off x="660" y="1038"/>
                <a:ext cx="1167" cy="850"/>
              </a:xfrm>
              <a:prstGeom prst="rect">
                <a:avLst/>
              </a:prstGeom>
              <a:solidFill>
                <a:schemeClr val="folHlink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5" name="AutoShape 39"/>
              <p:cNvSpPr>
                <a:spLocks noChangeArrowheads="1"/>
              </p:cNvSpPr>
              <p:nvPr/>
            </p:nvSpPr>
            <p:spPr bwMode="auto">
              <a:xfrm flipV="1">
                <a:off x="1116" y="1496"/>
                <a:ext cx="288" cy="816"/>
              </a:xfrm>
              <a:custGeom>
                <a:avLst/>
                <a:gdLst>
                  <a:gd name="G0" fmla="+- 9740 0 0"/>
                  <a:gd name="G1" fmla="+- 21600 0 9740"/>
                  <a:gd name="G2" fmla="*/ 9740 1 2"/>
                  <a:gd name="G3" fmla="+- 21600 0 G2"/>
                  <a:gd name="G4" fmla="+/ 9740 21600 2"/>
                  <a:gd name="G5" fmla="+/ G1 0 2"/>
                  <a:gd name="G6" fmla="*/ 21600 21600 9740"/>
                  <a:gd name="G7" fmla="*/ G6 1 2"/>
                  <a:gd name="G8" fmla="+- 21600 0 G7"/>
                  <a:gd name="G9" fmla="*/ 21600 1 2"/>
                  <a:gd name="G10" fmla="+- 9740 0 G9"/>
                  <a:gd name="G11" fmla="?: G10 G8 0"/>
                  <a:gd name="G12" fmla="?: G10 G7 21600"/>
                  <a:gd name="T0" fmla="*/ 16730 w 21600"/>
                  <a:gd name="T1" fmla="*/ 10800 h 21600"/>
                  <a:gd name="T2" fmla="*/ 10800 w 21600"/>
                  <a:gd name="T3" fmla="*/ 21600 h 21600"/>
                  <a:gd name="T4" fmla="*/ 4870 w 21600"/>
                  <a:gd name="T5" fmla="*/ 10800 h 21600"/>
                  <a:gd name="T6" fmla="*/ 10800 w 21600"/>
                  <a:gd name="T7" fmla="*/ 0 h 21600"/>
                  <a:gd name="T8" fmla="*/ 6670 w 21600"/>
                  <a:gd name="T9" fmla="*/ 6670 h 21600"/>
                  <a:gd name="T10" fmla="*/ 14930 w 21600"/>
                  <a:gd name="T11" fmla="*/ 1493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9740" y="21600"/>
                    </a:lnTo>
                    <a:lnTo>
                      <a:pt x="118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257" name="Rectangle 41"/>
            <p:cNvSpPr>
              <a:spLocks noChangeArrowheads="1"/>
            </p:cNvSpPr>
            <p:nvPr/>
          </p:nvSpPr>
          <p:spPr bwMode="auto">
            <a:xfrm>
              <a:off x="4068" y="1996"/>
              <a:ext cx="783" cy="349"/>
            </a:xfrm>
            <a:prstGeom prst="rect">
              <a:avLst/>
            </a:prstGeom>
            <a:gradFill rotWithShape="1">
              <a:gsLst>
                <a:gs pos="0">
                  <a:srgbClr val="808080">
                    <a:gamma/>
                    <a:tint val="3137"/>
                    <a:invGamma/>
                  </a:srgbClr>
                </a:gs>
                <a:gs pos="50000">
                  <a:srgbClr val="808080"/>
                </a:gs>
                <a:gs pos="100000">
                  <a:srgbClr val="808080">
                    <a:gamma/>
                    <a:tint val="3137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59" name="Rectangle 43"/>
          <p:cNvSpPr>
            <a:spLocks noChangeArrowheads="1"/>
          </p:cNvSpPr>
          <p:nvPr/>
        </p:nvSpPr>
        <p:spPr bwMode="auto">
          <a:xfrm>
            <a:off x="6405563" y="160813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400" i="1">
                <a:effectLst>
                  <a:outerShdw blurRad="38100" dist="38100" dir="2700000" algn="tl">
                    <a:srgbClr val="C0C0C0"/>
                  </a:outerShdw>
                </a:effectLst>
              </a:rPr>
              <a:t>Top View</a:t>
            </a:r>
          </a:p>
        </p:txBody>
      </p:sp>
      <p:sp>
        <p:nvSpPr>
          <p:cNvPr id="9260" name="Line 44"/>
          <p:cNvSpPr>
            <a:spLocks noChangeShapeType="1"/>
          </p:cNvSpPr>
          <p:nvPr/>
        </p:nvSpPr>
        <p:spPr bwMode="auto">
          <a:xfrm>
            <a:off x="6553200" y="3429000"/>
            <a:ext cx="1066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61" name="Rectangle 45"/>
          <p:cNvSpPr>
            <a:spLocks noChangeArrowheads="1"/>
          </p:cNvSpPr>
          <p:nvPr/>
        </p:nvSpPr>
        <p:spPr bwMode="auto">
          <a:xfrm>
            <a:off x="1624013" y="1790700"/>
            <a:ext cx="709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400" i="1">
                <a:effectLst>
                  <a:outerShdw blurRad="38100" dist="38100" dir="2700000" algn="tl">
                    <a:srgbClr val="C0C0C0"/>
                  </a:outerShdw>
                </a:effectLst>
              </a:rPr>
              <a:t>Cell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9237" name="Group 21"/>
          <p:cNvGrpSpPr>
            <a:grpSpLocks/>
          </p:cNvGrpSpPr>
          <p:nvPr/>
        </p:nvGrpSpPr>
        <p:grpSpPr bwMode="auto">
          <a:xfrm>
            <a:off x="2991644" y="1411288"/>
            <a:ext cx="2693987" cy="2682875"/>
            <a:chOff x="1917" y="956"/>
            <a:chExt cx="1697" cy="1690"/>
          </a:xfrm>
        </p:grpSpPr>
        <p:pic>
          <p:nvPicPr>
            <p:cNvPr id="9235" name="Picture 19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7" y="956"/>
              <a:ext cx="1697" cy="1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36" name="Rectangle 20"/>
            <p:cNvSpPr>
              <a:spLocks noChangeArrowheads="1"/>
            </p:cNvSpPr>
            <p:nvPr/>
          </p:nvSpPr>
          <p:spPr bwMode="auto">
            <a:xfrm>
              <a:off x="2132" y="1544"/>
              <a:ext cx="296" cy="224"/>
            </a:xfrm>
            <a:prstGeom prst="rect">
              <a:avLst/>
            </a:prstGeom>
            <a:noFill/>
            <a:ln w="254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0.09427 7.40741E-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8" grpId="0" animBg="1"/>
      <p:bldP spid="925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 anchor="b"/>
          <a:lstStyle/>
          <a:p>
            <a:pPr>
              <a:buClr>
                <a:srgbClr val="FFCC00"/>
              </a:buClr>
            </a:pPr>
            <a:r>
              <a:rPr lang="en-US"/>
              <a:t>Absorbance signal processing</a:t>
            </a:r>
          </a:p>
        </p:txBody>
      </p:sp>
      <p:grpSp>
        <p:nvGrpSpPr>
          <p:cNvPr id="10250" name="Group 10"/>
          <p:cNvGrpSpPr>
            <a:grpSpLocks/>
          </p:cNvGrpSpPr>
          <p:nvPr/>
        </p:nvGrpSpPr>
        <p:grpSpPr bwMode="auto">
          <a:xfrm>
            <a:off x="914400" y="1587500"/>
            <a:ext cx="1652588" cy="3402013"/>
            <a:chOff x="576" y="1000"/>
            <a:chExt cx="1041" cy="2143"/>
          </a:xfrm>
        </p:grpSpPr>
        <p:sp>
          <p:nvSpPr>
            <p:cNvPr id="10243" name="Rectangle 3"/>
            <p:cNvSpPr>
              <a:spLocks noChangeArrowheads="1"/>
            </p:cNvSpPr>
            <p:nvPr/>
          </p:nvSpPr>
          <p:spPr bwMode="auto">
            <a:xfrm>
              <a:off x="599" y="1398"/>
              <a:ext cx="490" cy="937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50000">
                  <a:schemeClr val="bg2"/>
                </a:gs>
                <a:gs pos="100000">
                  <a:schemeClr val="tx1"/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4" name="Rectangle 4"/>
            <p:cNvSpPr>
              <a:spLocks noChangeArrowheads="1"/>
            </p:cNvSpPr>
            <p:nvPr/>
          </p:nvSpPr>
          <p:spPr bwMode="auto">
            <a:xfrm>
              <a:off x="576" y="1652"/>
              <a:ext cx="5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PMT</a:t>
              </a:r>
            </a:p>
          </p:txBody>
        </p:sp>
        <p:sp>
          <p:nvSpPr>
            <p:cNvPr id="10245" name="Line 5"/>
            <p:cNvSpPr>
              <a:spLocks noChangeShapeType="1"/>
            </p:cNvSpPr>
            <p:nvPr/>
          </p:nvSpPr>
          <p:spPr bwMode="auto">
            <a:xfrm>
              <a:off x="825" y="2377"/>
              <a:ext cx="0" cy="7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" name="Line 6"/>
            <p:cNvSpPr>
              <a:spLocks noChangeShapeType="1"/>
            </p:cNvSpPr>
            <p:nvPr/>
          </p:nvSpPr>
          <p:spPr bwMode="auto">
            <a:xfrm>
              <a:off x="825" y="3143"/>
              <a:ext cx="7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7" name="Rectangle 7"/>
            <p:cNvSpPr>
              <a:spLocks noChangeArrowheads="1"/>
            </p:cNvSpPr>
            <p:nvPr/>
          </p:nvSpPr>
          <p:spPr bwMode="auto">
            <a:xfrm>
              <a:off x="1112" y="2813"/>
              <a:ext cx="15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</a:t>
              </a:r>
            </a:p>
          </p:txBody>
        </p:sp>
        <p:sp>
          <p:nvSpPr>
            <p:cNvPr id="10248" name="Rectangle 8"/>
            <p:cNvSpPr>
              <a:spLocks noChangeArrowheads="1"/>
            </p:cNvSpPr>
            <p:nvPr/>
          </p:nvSpPr>
          <p:spPr bwMode="auto">
            <a:xfrm>
              <a:off x="933" y="1000"/>
              <a:ext cx="53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/>
                <a:t>Light</a:t>
              </a:r>
            </a:p>
          </p:txBody>
        </p:sp>
        <p:sp>
          <p:nvSpPr>
            <p:cNvPr id="10249" name="Line 9"/>
            <p:cNvSpPr>
              <a:spLocks noChangeShapeType="1"/>
            </p:cNvSpPr>
            <p:nvPr/>
          </p:nvSpPr>
          <p:spPr bwMode="auto">
            <a:xfrm>
              <a:off x="825" y="1011"/>
              <a:ext cx="0" cy="3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55" name="Group 15"/>
          <p:cNvGrpSpPr>
            <a:grpSpLocks/>
          </p:cNvGrpSpPr>
          <p:nvPr/>
        </p:nvGrpSpPr>
        <p:grpSpPr bwMode="auto">
          <a:xfrm>
            <a:off x="912813" y="4487863"/>
            <a:ext cx="3481387" cy="2005012"/>
            <a:chOff x="575" y="2827"/>
            <a:chExt cx="2193" cy="1263"/>
          </a:xfrm>
        </p:grpSpPr>
        <p:sp>
          <p:nvSpPr>
            <p:cNvPr id="10251" name="AutoShape 11" descr="10%"/>
            <p:cNvSpPr>
              <a:spLocks noChangeArrowheads="1"/>
            </p:cNvSpPr>
            <p:nvPr/>
          </p:nvSpPr>
          <p:spPr bwMode="auto">
            <a:xfrm rot="5400000">
              <a:off x="1652" y="2795"/>
              <a:ext cx="630" cy="694"/>
            </a:xfrm>
            <a:prstGeom prst="triangle">
              <a:avLst>
                <a:gd name="adj" fmla="val 49995"/>
              </a:avLst>
            </a:prstGeom>
            <a:pattFill prst="pct10">
              <a:fgClr>
                <a:schemeClr val="bg2"/>
              </a:fgClr>
              <a:bgClr>
                <a:schemeClr val="bg1"/>
              </a:bgClr>
            </a:patt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2" name="Rectangle 12"/>
            <p:cNvSpPr>
              <a:spLocks noChangeArrowheads="1"/>
            </p:cNvSpPr>
            <p:nvPr/>
          </p:nvSpPr>
          <p:spPr bwMode="auto">
            <a:xfrm>
              <a:off x="575" y="3566"/>
              <a:ext cx="1706" cy="52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Transconductance</a:t>
              </a:r>
              <a:endParaRPr lang="en-US" sz="2400" dirty="0">
                <a:solidFill>
                  <a:schemeClr val="bg1"/>
                </a:solidFill>
              </a:endParaRPr>
            </a:p>
            <a:p>
              <a:r>
                <a:rPr lang="en-US" sz="2400" dirty="0">
                  <a:solidFill>
                    <a:schemeClr val="bg1"/>
                  </a:solidFill>
                </a:rPr>
                <a:t>amplifier</a:t>
              </a:r>
            </a:p>
          </p:txBody>
        </p:sp>
        <p:sp>
          <p:nvSpPr>
            <p:cNvPr id="10253" name="Line 13"/>
            <p:cNvSpPr>
              <a:spLocks noChangeShapeType="1"/>
            </p:cNvSpPr>
            <p:nvPr/>
          </p:nvSpPr>
          <p:spPr bwMode="auto">
            <a:xfrm>
              <a:off x="2309" y="3139"/>
              <a:ext cx="459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4" name="Rectangle 14"/>
            <p:cNvSpPr>
              <a:spLocks noChangeArrowheads="1"/>
            </p:cNvSpPr>
            <p:nvPr/>
          </p:nvSpPr>
          <p:spPr bwMode="auto">
            <a:xfrm>
              <a:off x="2350" y="2852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</a:t>
              </a:r>
            </a:p>
          </p:txBody>
        </p:sp>
      </p:grpSp>
      <p:grpSp>
        <p:nvGrpSpPr>
          <p:cNvPr id="10260" name="Group 20"/>
          <p:cNvGrpSpPr>
            <a:grpSpLocks/>
          </p:cNvGrpSpPr>
          <p:nvPr/>
        </p:nvGrpSpPr>
        <p:grpSpPr bwMode="auto">
          <a:xfrm>
            <a:off x="3770313" y="4457700"/>
            <a:ext cx="2371725" cy="1557338"/>
            <a:chOff x="2375" y="2808"/>
            <a:chExt cx="1494" cy="981"/>
          </a:xfrm>
        </p:grpSpPr>
        <p:sp>
          <p:nvSpPr>
            <p:cNvPr id="10256" name="AutoShape 16" descr="10%"/>
            <p:cNvSpPr>
              <a:spLocks noChangeArrowheads="1"/>
            </p:cNvSpPr>
            <p:nvPr/>
          </p:nvSpPr>
          <p:spPr bwMode="auto">
            <a:xfrm rot="5400000">
              <a:off x="2807" y="2776"/>
              <a:ext cx="630" cy="694"/>
            </a:xfrm>
            <a:prstGeom prst="triangle">
              <a:avLst>
                <a:gd name="adj" fmla="val 49995"/>
              </a:avLst>
            </a:prstGeom>
            <a:pattFill prst="pct10">
              <a:fgClr>
                <a:schemeClr val="bg2"/>
              </a:fgClr>
              <a:bgClr>
                <a:schemeClr val="bg1"/>
              </a:bgClr>
            </a:patt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17"/>
            <p:cNvSpPr>
              <a:spLocks noChangeShapeType="1"/>
            </p:cNvSpPr>
            <p:nvPr/>
          </p:nvSpPr>
          <p:spPr bwMode="auto">
            <a:xfrm>
              <a:off x="3459" y="3123"/>
              <a:ext cx="41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Rectangle 18"/>
            <p:cNvSpPr>
              <a:spLocks noChangeArrowheads="1"/>
            </p:cNvSpPr>
            <p:nvPr/>
          </p:nvSpPr>
          <p:spPr bwMode="auto">
            <a:xfrm>
              <a:off x="2375" y="3501"/>
              <a:ext cx="5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/>
                <a:t>PGA</a:t>
              </a:r>
            </a:p>
          </p:txBody>
        </p:sp>
        <p:sp>
          <p:nvSpPr>
            <p:cNvPr id="10259" name="Rectangle 19"/>
            <p:cNvSpPr>
              <a:spLocks noChangeArrowheads="1"/>
            </p:cNvSpPr>
            <p:nvPr/>
          </p:nvSpPr>
          <p:spPr bwMode="auto">
            <a:xfrm>
              <a:off x="3396" y="2839"/>
              <a:ext cx="44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Vxg</a:t>
              </a:r>
            </a:p>
          </p:txBody>
        </p:sp>
      </p:grpSp>
      <p:grpSp>
        <p:nvGrpSpPr>
          <p:cNvPr id="10265" name="Group 25"/>
          <p:cNvGrpSpPr>
            <a:grpSpLocks/>
          </p:cNvGrpSpPr>
          <p:nvPr/>
        </p:nvGrpSpPr>
        <p:grpSpPr bwMode="auto">
          <a:xfrm>
            <a:off x="5938838" y="4144963"/>
            <a:ext cx="2635250" cy="2592387"/>
            <a:chOff x="3741" y="2611"/>
            <a:chExt cx="1660" cy="1633"/>
          </a:xfrm>
        </p:grpSpPr>
        <p:sp>
          <p:nvSpPr>
            <p:cNvPr id="10261" name="Rectangle 21" descr="10%"/>
            <p:cNvSpPr>
              <a:spLocks noChangeArrowheads="1"/>
            </p:cNvSpPr>
            <p:nvPr/>
          </p:nvSpPr>
          <p:spPr bwMode="auto">
            <a:xfrm>
              <a:off x="3866" y="2611"/>
              <a:ext cx="809" cy="1001"/>
            </a:xfrm>
            <a:prstGeom prst="rect">
              <a:avLst/>
            </a:prstGeom>
            <a:pattFill prst="pct10">
              <a:fgClr>
                <a:schemeClr val="bg2"/>
              </a:fgClr>
              <a:bgClr>
                <a:schemeClr val="bg1"/>
              </a:bgClr>
            </a:patt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2" name="Rectangle 22"/>
            <p:cNvSpPr>
              <a:spLocks noChangeArrowheads="1"/>
            </p:cNvSpPr>
            <p:nvPr/>
          </p:nvSpPr>
          <p:spPr bwMode="auto">
            <a:xfrm>
              <a:off x="3741" y="3720"/>
              <a:ext cx="1660" cy="52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Sample and Hold 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and V/f converter</a:t>
              </a:r>
            </a:p>
          </p:txBody>
        </p:sp>
        <p:sp>
          <p:nvSpPr>
            <p:cNvPr id="10263" name="Line 23"/>
            <p:cNvSpPr>
              <a:spLocks noChangeShapeType="1"/>
            </p:cNvSpPr>
            <p:nvPr/>
          </p:nvSpPr>
          <p:spPr bwMode="auto">
            <a:xfrm>
              <a:off x="4680" y="3108"/>
              <a:ext cx="354" cy="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Rectangle 24"/>
            <p:cNvSpPr>
              <a:spLocks noChangeArrowheads="1"/>
            </p:cNvSpPr>
            <p:nvPr/>
          </p:nvSpPr>
          <p:spPr bwMode="auto">
            <a:xfrm>
              <a:off x="4724" y="2693"/>
              <a:ext cx="16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</a:t>
              </a:r>
            </a:p>
          </p:txBody>
        </p:sp>
      </p:grpSp>
      <p:grpSp>
        <p:nvGrpSpPr>
          <p:cNvPr id="10271" name="Group 31"/>
          <p:cNvGrpSpPr>
            <a:grpSpLocks/>
          </p:cNvGrpSpPr>
          <p:nvPr/>
        </p:nvGrpSpPr>
        <p:grpSpPr bwMode="auto">
          <a:xfrm>
            <a:off x="4983163" y="1790700"/>
            <a:ext cx="4086225" cy="3922713"/>
            <a:chOff x="3139" y="1128"/>
            <a:chExt cx="2574" cy="2471"/>
          </a:xfrm>
        </p:grpSpPr>
        <p:grpSp>
          <p:nvGrpSpPr>
            <p:cNvPr id="10268" name="Group 28"/>
            <p:cNvGrpSpPr>
              <a:grpSpLocks/>
            </p:cNvGrpSpPr>
            <p:nvPr/>
          </p:nvGrpSpPr>
          <p:grpSpPr bwMode="auto">
            <a:xfrm>
              <a:off x="4914" y="1128"/>
              <a:ext cx="799" cy="2471"/>
              <a:chOff x="4914" y="1128"/>
              <a:chExt cx="799" cy="2471"/>
            </a:xfrm>
          </p:grpSpPr>
          <p:sp>
            <p:nvSpPr>
              <p:cNvPr id="10266" name="Rectangle 26" descr="10%"/>
              <p:cNvSpPr>
                <a:spLocks noChangeArrowheads="1"/>
              </p:cNvSpPr>
              <p:nvPr/>
            </p:nvSpPr>
            <p:spPr bwMode="auto">
              <a:xfrm>
                <a:off x="5031" y="1500"/>
                <a:ext cx="630" cy="2099"/>
              </a:xfrm>
              <a:prstGeom prst="rect">
                <a:avLst/>
              </a:prstGeom>
              <a:pattFill prst="pct10">
                <a:fgClr>
                  <a:schemeClr val="bg2"/>
                </a:fgClr>
                <a:bgClr>
                  <a:schemeClr val="bg1"/>
                </a:bgClr>
              </a:patt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7" name="Rectangle 27"/>
              <p:cNvSpPr>
                <a:spLocks noChangeArrowheads="1"/>
              </p:cNvSpPr>
              <p:nvPr/>
            </p:nvSpPr>
            <p:spPr bwMode="auto">
              <a:xfrm>
                <a:off x="4914" y="1128"/>
                <a:ext cx="79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2400"/>
                  <a:t>Counter</a:t>
                </a:r>
              </a:p>
            </p:txBody>
          </p:sp>
        </p:grpSp>
        <p:sp>
          <p:nvSpPr>
            <p:cNvPr id="10269" name="AutoShape 29"/>
            <p:cNvSpPr>
              <a:spLocks noChangeArrowheads="1"/>
            </p:cNvSpPr>
            <p:nvPr/>
          </p:nvSpPr>
          <p:spPr bwMode="auto">
            <a:xfrm>
              <a:off x="3139" y="1676"/>
              <a:ext cx="1856" cy="656"/>
            </a:xfrm>
            <a:prstGeom prst="leftArrow">
              <a:avLst>
                <a:gd name="adj1" fmla="val 50000"/>
                <a:gd name="adj2" fmla="val 141450"/>
              </a:avLst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0" name="Rectangle 30"/>
            <p:cNvSpPr>
              <a:spLocks noChangeArrowheads="1"/>
            </p:cNvSpPr>
            <p:nvPr/>
          </p:nvSpPr>
          <p:spPr bwMode="auto">
            <a:xfrm>
              <a:off x="3817" y="1857"/>
              <a:ext cx="11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/>
                <a:t>16-bit count</a:t>
              </a:r>
            </a:p>
          </p:txBody>
        </p:sp>
      </p:grpSp>
      <p:grpSp>
        <p:nvGrpSpPr>
          <p:cNvPr id="10284" name="Group 44"/>
          <p:cNvGrpSpPr>
            <a:grpSpLocks/>
          </p:cNvGrpSpPr>
          <p:nvPr/>
        </p:nvGrpSpPr>
        <p:grpSpPr bwMode="auto">
          <a:xfrm>
            <a:off x="1695450" y="1547813"/>
            <a:ext cx="6307138" cy="3111500"/>
            <a:chOff x="1068" y="975"/>
            <a:chExt cx="3973" cy="1960"/>
          </a:xfrm>
        </p:grpSpPr>
        <p:grpSp>
          <p:nvGrpSpPr>
            <p:cNvPr id="10282" name="Group 42"/>
            <p:cNvGrpSpPr>
              <a:grpSpLocks/>
            </p:cNvGrpSpPr>
            <p:nvPr/>
          </p:nvGrpSpPr>
          <p:grpSpPr bwMode="auto">
            <a:xfrm>
              <a:off x="1068" y="975"/>
              <a:ext cx="3973" cy="1960"/>
              <a:chOff x="1068" y="975"/>
              <a:chExt cx="3973" cy="1960"/>
            </a:xfrm>
          </p:grpSpPr>
          <p:sp>
            <p:nvSpPr>
              <p:cNvPr id="10272" name="Line 32"/>
              <p:cNvSpPr>
                <a:spLocks noChangeShapeType="1"/>
              </p:cNvSpPr>
              <p:nvPr/>
            </p:nvSpPr>
            <p:spPr bwMode="auto">
              <a:xfrm flipV="1">
                <a:off x="3135" y="1583"/>
                <a:ext cx="1906" cy="2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3" name="Rectangle 33"/>
              <p:cNvSpPr>
                <a:spLocks noChangeArrowheads="1"/>
              </p:cNvSpPr>
              <p:nvPr/>
            </p:nvSpPr>
            <p:spPr bwMode="auto">
              <a:xfrm>
                <a:off x="4073" y="1204"/>
                <a:ext cx="68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2400"/>
                  <a:t>Gating</a:t>
                </a:r>
              </a:p>
            </p:txBody>
          </p:sp>
          <p:sp>
            <p:nvSpPr>
              <p:cNvPr id="10274" name="Rectangle 34"/>
              <p:cNvSpPr>
                <a:spLocks noChangeArrowheads="1"/>
              </p:cNvSpPr>
              <p:nvPr/>
            </p:nvSpPr>
            <p:spPr bwMode="auto">
              <a:xfrm>
                <a:off x="1889" y="1309"/>
                <a:ext cx="1242" cy="1141"/>
              </a:xfrm>
              <a:prstGeom prst="rect">
                <a:avLst/>
              </a:prstGeom>
              <a:noFill/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5" name="Rectangle 35"/>
              <p:cNvSpPr>
                <a:spLocks noChangeArrowheads="1"/>
              </p:cNvSpPr>
              <p:nvPr/>
            </p:nvSpPr>
            <p:spPr bwMode="auto">
              <a:xfrm>
                <a:off x="1978" y="1486"/>
                <a:ext cx="1045" cy="7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2400"/>
                  <a:t>Data</a:t>
                </a:r>
              </a:p>
              <a:p>
                <a:r>
                  <a:rPr lang="en-US" sz="2400"/>
                  <a:t>Acquisition</a:t>
                </a:r>
              </a:p>
              <a:p>
                <a:r>
                  <a:rPr lang="en-US" sz="2400"/>
                  <a:t>Board</a:t>
                </a:r>
              </a:p>
            </p:txBody>
          </p:sp>
          <p:sp>
            <p:nvSpPr>
              <p:cNvPr id="10276" name="Line 36"/>
              <p:cNvSpPr>
                <a:spLocks noChangeShapeType="1"/>
              </p:cNvSpPr>
              <p:nvPr/>
            </p:nvSpPr>
            <p:spPr bwMode="auto">
              <a:xfrm>
                <a:off x="1960" y="1005"/>
                <a:ext cx="0" cy="31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7" name="Rectangle 37"/>
              <p:cNvSpPr>
                <a:spLocks noChangeArrowheads="1"/>
              </p:cNvSpPr>
              <p:nvPr/>
            </p:nvSpPr>
            <p:spPr bwMode="auto">
              <a:xfrm>
                <a:off x="2005" y="975"/>
                <a:ext cx="181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2400" b="1"/>
                  <a:t>Rotor timing pulse</a:t>
                </a:r>
              </a:p>
            </p:txBody>
          </p:sp>
          <p:sp>
            <p:nvSpPr>
              <p:cNvPr id="10278" name="AutoShape 38"/>
              <p:cNvSpPr>
                <a:spLocks noChangeArrowheads="1"/>
              </p:cNvSpPr>
              <p:nvPr/>
            </p:nvSpPr>
            <p:spPr bwMode="auto">
              <a:xfrm>
                <a:off x="2960" y="2496"/>
                <a:ext cx="171" cy="439"/>
              </a:xfrm>
              <a:prstGeom prst="downArrow">
                <a:avLst>
                  <a:gd name="adj1" fmla="val 50000"/>
                  <a:gd name="adj2" fmla="val 128374"/>
                </a:avLst>
              </a:prstGeom>
              <a:noFill/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9" name="Line 39"/>
              <p:cNvSpPr>
                <a:spLocks noChangeShapeType="1"/>
              </p:cNvSpPr>
              <p:nvPr/>
            </p:nvSpPr>
            <p:spPr bwMode="auto">
              <a:xfrm flipH="1">
                <a:off x="1068" y="2083"/>
                <a:ext cx="778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0" name="Rectangle 40"/>
              <p:cNvSpPr>
                <a:spLocks noChangeArrowheads="1"/>
              </p:cNvSpPr>
              <p:nvPr/>
            </p:nvSpPr>
            <p:spPr bwMode="auto">
              <a:xfrm>
                <a:off x="1201" y="1741"/>
                <a:ext cx="62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2400" i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hv set</a:t>
                </a:r>
              </a:p>
            </p:txBody>
          </p:sp>
          <p:sp>
            <p:nvSpPr>
              <p:cNvPr id="10281" name="Rectangle 41"/>
              <p:cNvSpPr>
                <a:spLocks noChangeArrowheads="1"/>
              </p:cNvSpPr>
              <p:nvPr/>
            </p:nvSpPr>
            <p:spPr bwMode="auto">
              <a:xfrm>
                <a:off x="3077" y="2482"/>
                <a:ext cx="52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2400" i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Gain</a:t>
                </a:r>
              </a:p>
            </p:txBody>
          </p:sp>
        </p:grpSp>
        <p:sp>
          <p:nvSpPr>
            <p:cNvPr id="10283" name="Line 43"/>
            <p:cNvSpPr>
              <a:spLocks noChangeShapeType="1"/>
            </p:cNvSpPr>
            <p:nvPr/>
          </p:nvSpPr>
          <p:spPr bwMode="auto">
            <a:xfrm>
              <a:off x="4220" y="1585"/>
              <a:ext cx="0" cy="106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8" name="Rectangle 2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A = log (I</a:t>
            </a:r>
            <a:r>
              <a:rPr lang="en-US" b="1" baseline="-25000" dirty="0"/>
              <a:t>o</a:t>
            </a:r>
            <a:r>
              <a:rPr lang="en-US" b="1" dirty="0"/>
              <a:t>/I)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Low I</a:t>
            </a:r>
            <a:r>
              <a:rPr lang="en-US" b="1" baseline="-25000" dirty="0"/>
              <a:t>o</a:t>
            </a:r>
            <a:r>
              <a:rPr lang="en-US" b="1" dirty="0"/>
              <a:t> results in high noise level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Save data as intensities</a:t>
            </a:r>
          </a:p>
          <a:p>
            <a:pPr>
              <a:lnSpc>
                <a:spcPct val="150000"/>
              </a:lnSpc>
            </a:pPr>
            <a:r>
              <a:rPr lang="en-US" b="1" dirty="0"/>
              <a:t>Noise is high frequency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Stochastic- </a:t>
            </a:r>
            <a:r>
              <a:rPr lang="en-US" b="1" dirty="0" err="1"/>
              <a:t>rms</a:t>
            </a:r>
            <a:r>
              <a:rPr lang="en-US" b="1" dirty="0"/>
              <a:t> 1/N</a:t>
            </a:r>
            <a:r>
              <a:rPr lang="en-US" b="1" baseline="30000" dirty="0"/>
              <a:t>1/2</a:t>
            </a:r>
          </a:p>
          <a:p>
            <a:pPr lvl="2">
              <a:lnSpc>
                <a:spcPct val="150000"/>
              </a:lnSpc>
            </a:pPr>
            <a:r>
              <a:rPr lang="en-US" b="1" dirty="0"/>
              <a:t>Diminishing returns beyond N=9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Dependent on signal levels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Best between 0.1-1.0 A</a:t>
            </a:r>
          </a:p>
        </p:txBody>
      </p:sp>
      <p:sp>
        <p:nvSpPr>
          <p:cNvPr id="11287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Absorbance signal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8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2" name="Rectangle 2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Xenon lamp intensity ‘spiky’ and blue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Maximum light intensity 230 nm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Work at high intensity regime</a:t>
            </a:r>
          </a:p>
          <a:p>
            <a:pPr>
              <a:lnSpc>
                <a:spcPct val="150000"/>
              </a:lnSpc>
            </a:pPr>
            <a:r>
              <a:rPr lang="en-US" b="1" dirty="0"/>
              <a:t>Maximum repetition rate 100 Hz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Limits scan rate above 6000 rpm</a:t>
            </a:r>
          </a:p>
          <a:p>
            <a:pPr>
              <a:lnSpc>
                <a:spcPct val="150000"/>
              </a:lnSpc>
            </a:pPr>
            <a:r>
              <a:rPr lang="en-US" b="1" dirty="0"/>
              <a:t>Scales gain on reference intensity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Uses 6.5 cm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‘Invert’ sample and reference may not work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Absorbance system facts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2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6" name="Rectangle 2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Need selectivity</a:t>
            </a:r>
          </a:p>
          <a:p>
            <a:pPr>
              <a:lnSpc>
                <a:spcPct val="150000"/>
              </a:lnSpc>
            </a:pPr>
            <a:r>
              <a:rPr lang="en-US" b="1" dirty="0"/>
              <a:t>Added sensitivity</a:t>
            </a:r>
          </a:p>
          <a:p>
            <a:pPr>
              <a:lnSpc>
                <a:spcPct val="150000"/>
              </a:lnSpc>
            </a:pPr>
            <a:r>
              <a:rPr lang="en-US" b="1" dirty="0"/>
              <a:t>Cannot dialyze sample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to use Absorbance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6" grpId="0" build="p" autoUpdateAnimBg="0"/>
    </p:bldLst>
  </p:timing>
</p:sld>
</file>

<file path=ppt/theme/theme1.xml><?xml version="1.0" encoding="utf-8"?>
<a:theme xmlns:a="http://schemas.openxmlformats.org/drawingml/2006/main" name="Presentation level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2">
              <a:lumMod val="20000"/>
              <a:lumOff val="80000"/>
            </a:schemeClr>
          </a:solidFill>
        </a:ln>
      </a:spPr>
      <a:bodyPr wrap="none" rtlCol="0">
        <a:spAutoFit/>
      </a:bodyPr>
      <a:lstStyle>
        <a:defPPr>
          <a:defRPr dirty="0" err="1" smtClean="0">
            <a:ln>
              <a:solidFill>
                <a:schemeClr val="accent1">
                  <a:lumMod val="20000"/>
                  <a:lumOff val="80000"/>
                </a:schemeClr>
              </a:solidFill>
            </a:ln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level design" id="{00E2FDB5-77A3-416C-8232-A2B8AB0B9A01}" vid="{6E3E8A63-E899-4F92-AFE5-C80B3CCFC0B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3988</TotalTime>
  <Words>1408</Words>
  <Application>Microsoft Office PowerPoint</Application>
  <PresentationFormat>On-screen Show (4:3)</PresentationFormat>
  <Paragraphs>478</Paragraphs>
  <Slides>45</Slides>
  <Notes>33</Notes>
  <HiddenSlides>1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Arial</vt:lpstr>
      <vt:lpstr>Calibri</vt:lpstr>
      <vt:lpstr>Century Gothic</vt:lpstr>
      <vt:lpstr>Courier New</vt:lpstr>
      <vt:lpstr>Garamond</vt:lpstr>
      <vt:lpstr>Symbol</vt:lpstr>
      <vt:lpstr>Tahoma</vt:lpstr>
      <vt:lpstr>Times New Roman</vt:lpstr>
      <vt:lpstr>Wingdings</vt:lpstr>
      <vt:lpstr>Presentation level design</vt:lpstr>
      <vt:lpstr>Bitmap Image</vt:lpstr>
      <vt:lpstr>Equation</vt:lpstr>
      <vt:lpstr>Graph</vt:lpstr>
      <vt:lpstr>Acrobat Document</vt:lpstr>
      <vt:lpstr>Optical Systems Interactions using FDS</vt:lpstr>
      <vt:lpstr>Optical system requirements</vt:lpstr>
      <vt:lpstr>Absorbance Optical System Source overview</vt:lpstr>
      <vt:lpstr>Synchronizing sources</vt:lpstr>
      <vt:lpstr>Absorbance detector</vt:lpstr>
      <vt:lpstr>Absorbance signal processing</vt:lpstr>
      <vt:lpstr>Absorbance signal </vt:lpstr>
      <vt:lpstr>Absorbance system facts</vt:lpstr>
      <vt:lpstr>When to use Absorbance</vt:lpstr>
      <vt:lpstr>Absorbance system ‘gotchas’</vt:lpstr>
      <vt:lpstr>Interference optical system</vt:lpstr>
      <vt:lpstr>Interference source</vt:lpstr>
      <vt:lpstr>Optical path difference</vt:lpstr>
      <vt:lpstr>Pathlength difference</vt:lpstr>
      <vt:lpstr>Interference optical system</vt:lpstr>
      <vt:lpstr>Pathlength difference leads to fringe displacement</vt:lpstr>
      <vt:lpstr>Pathlength difference</vt:lpstr>
      <vt:lpstr>Optical path difference</vt:lpstr>
      <vt:lpstr>Superposition of images</vt:lpstr>
      <vt:lpstr>Interference optical system facts</vt:lpstr>
      <vt:lpstr>Interference system ‘gotchas’</vt:lpstr>
      <vt:lpstr>When to use interference optics</vt:lpstr>
      <vt:lpstr>AU-FDS optics Confocal fluorescence optics</vt:lpstr>
      <vt:lpstr>AU-FDS</vt:lpstr>
      <vt:lpstr>AU-FDS Synchronizing</vt:lpstr>
      <vt:lpstr>Data averaging  Multiple rotations and multiple intensities</vt:lpstr>
      <vt:lpstr>Data Collection One radius, several rotations</vt:lpstr>
      <vt:lpstr>Applications for FDS</vt:lpstr>
      <vt:lpstr>Fluorescence system gotchas</vt:lpstr>
      <vt:lpstr>GFP in 100% Serum</vt:lpstr>
      <vt:lpstr>Equilibrium Scans of 40 nM GFP in Serum</vt:lpstr>
      <vt:lpstr>Summary</vt:lpstr>
      <vt:lpstr>Summary comparison</vt:lpstr>
      <vt:lpstr>Optical system choices by sample type and desired initial concentrations</vt:lpstr>
      <vt:lpstr>High concentration systems</vt:lpstr>
      <vt:lpstr>High concentration effects</vt:lpstr>
      <vt:lpstr>Hydrodynamics: volume fraction Φ</vt:lpstr>
      <vt:lpstr>40 nM GFP in E. coli Lysate Macromolecular protein solvation</vt:lpstr>
      <vt:lpstr>Ab:Ab interactions Tracer IgG in high concentration IgG background</vt:lpstr>
      <vt:lpstr>IgGs solvate other IgGs</vt:lpstr>
      <vt:lpstr> 440 pM labeled RANKL   + varying mAb in PBS Lattice overshoot kinetics</vt:lpstr>
      <vt:lpstr>19 nM labeled Anti RANKL + 85 nM RANKL</vt:lpstr>
      <vt:lpstr>Albumin binds fluorescein weakly</vt:lpstr>
      <vt:lpstr>Fluorescein in PBS and serum</vt:lpstr>
      <vt:lpstr>Example of J-O effect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Systems on the XLI</dc:title>
  <dc:creator>Tom Laue</dc:creator>
  <cp:lastModifiedBy>Tom Laue</cp:lastModifiedBy>
  <cp:revision>238</cp:revision>
  <dcterms:created xsi:type="dcterms:W3CDTF">1995-06-17T23:31:02Z</dcterms:created>
  <dcterms:modified xsi:type="dcterms:W3CDTF">2022-07-09T21:15:40Z</dcterms:modified>
</cp:coreProperties>
</file>